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6.xml" ContentType="application/vnd.openxmlformats-officedocument.drawingml.chart+xml"/>
  <Override PartName="/ppt/notesSlides/notesSlide19.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0.xml" ContentType="application/vnd.openxmlformats-officedocument.presentationml.notesSlide+xml"/>
  <Override PartName="/ppt/charts/chart8.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9.xml" ContentType="application/vnd.openxmlformats-officedocument.drawingml.chart+xml"/>
  <Override PartName="/ppt/notesSlides/notesSlide25.xml" ContentType="application/vnd.openxmlformats-officedocument.presentationml.notesSlide+xml"/>
  <Override PartName="/ppt/charts/chart10.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1.xml" ContentType="application/vnd.openxmlformats-officedocument.drawingml.chart+xml"/>
  <Override PartName="/ppt/drawings/drawing1.xml" ContentType="application/vnd.openxmlformats-officedocument.drawingml.chartshapes+xml"/>
  <Override PartName="/ppt/notesSlides/notesSlide31.xml" ContentType="application/vnd.openxmlformats-officedocument.presentationml.notesSlide+xml"/>
  <Override PartName="/ppt/charts/chart12.xml" ContentType="application/vnd.openxmlformats-officedocument.drawingml.chart+xml"/>
  <Override PartName="/ppt/notesSlides/notesSlide32.xml" ContentType="application/vnd.openxmlformats-officedocument.presentationml.notesSlide+xml"/>
  <Override PartName="/ppt/charts/chart13.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4.xml" ContentType="application/vnd.openxmlformats-officedocument.drawingml.chart+xml"/>
  <Override PartName="/ppt/drawings/drawing2.xml" ContentType="application/vnd.openxmlformats-officedocument.drawingml.chartshapes+xml"/>
  <Override PartName="/ppt/notesSlides/notesSlide38.xml" ContentType="application/vnd.openxmlformats-officedocument.presentationml.notesSlide+xml"/>
  <Override PartName="/ppt/charts/chart15.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16.xml" ContentType="application/vnd.openxmlformats-officedocument.drawingml.chart+xml"/>
  <Override PartName="/ppt/drawings/drawing3.xml" ContentType="application/vnd.openxmlformats-officedocument.drawingml.chartshapes+xml"/>
  <Override PartName="/ppt/notesSlides/notesSlide43.xml" ContentType="application/vnd.openxmlformats-officedocument.presentationml.notesSlide+xml"/>
  <Override PartName="/ppt/charts/chart17.xml" ContentType="application/vnd.openxmlformats-officedocument.drawingml.chart+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18.xml" ContentType="application/vnd.openxmlformats-officedocument.drawingml.chart+xml"/>
  <Override PartName="/ppt/drawings/drawing4.xml" ContentType="application/vnd.openxmlformats-officedocument.drawingml.chartshape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1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53.xml" ContentType="application/vnd.openxmlformats-officedocument.presentationml.notesSlide+xml"/>
  <Override PartName="/ppt/charts/chart2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6" r:id="rId2"/>
    <p:sldId id="331" r:id="rId3"/>
    <p:sldId id="316" r:id="rId4"/>
    <p:sldId id="365" r:id="rId5"/>
    <p:sldId id="259" r:id="rId6"/>
    <p:sldId id="317" r:id="rId7"/>
    <p:sldId id="327" r:id="rId8"/>
    <p:sldId id="284" r:id="rId9"/>
    <p:sldId id="332" r:id="rId10"/>
    <p:sldId id="285" r:id="rId11"/>
    <p:sldId id="286" r:id="rId12"/>
    <p:sldId id="352" r:id="rId13"/>
    <p:sldId id="333" r:id="rId14"/>
    <p:sldId id="366" r:id="rId15"/>
    <p:sldId id="353" r:id="rId16"/>
    <p:sldId id="268" r:id="rId17"/>
    <p:sldId id="270" r:id="rId18"/>
    <p:sldId id="328" r:id="rId19"/>
    <p:sldId id="269" r:id="rId20"/>
    <p:sldId id="335" r:id="rId21"/>
    <p:sldId id="271" r:id="rId22"/>
    <p:sldId id="260" r:id="rId23"/>
    <p:sldId id="262" r:id="rId24"/>
    <p:sldId id="346" r:id="rId25"/>
    <p:sldId id="347" r:id="rId26"/>
    <p:sldId id="263" r:id="rId27"/>
    <p:sldId id="348" r:id="rId28"/>
    <p:sldId id="264" r:id="rId29"/>
    <p:sldId id="266" r:id="rId30"/>
    <p:sldId id="342" r:id="rId31"/>
    <p:sldId id="343" r:id="rId32"/>
    <p:sldId id="344" r:id="rId33"/>
    <p:sldId id="267" r:id="rId34"/>
    <p:sldId id="345" r:id="rId35"/>
    <p:sldId id="272" r:id="rId36"/>
    <p:sldId id="274" r:id="rId37"/>
    <p:sldId id="336" r:id="rId38"/>
    <p:sldId id="337" r:id="rId39"/>
    <p:sldId id="275" r:id="rId40"/>
    <p:sldId id="339" r:id="rId41"/>
    <p:sldId id="278" r:id="rId42"/>
    <p:sldId id="340" r:id="rId43"/>
    <p:sldId id="341" r:id="rId44"/>
    <p:sldId id="279" r:id="rId45"/>
    <p:sldId id="280" r:id="rId46"/>
    <p:sldId id="282" r:id="rId47"/>
    <p:sldId id="338" r:id="rId48"/>
    <p:sldId id="349" r:id="rId49"/>
    <p:sldId id="354" r:id="rId50"/>
    <p:sldId id="355" r:id="rId51"/>
    <p:sldId id="364" r:id="rId52"/>
    <p:sldId id="356" r:id="rId53"/>
    <p:sldId id="357" r:id="rId54"/>
    <p:sldId id="358" r:id="rId55"/>
    <p:sldId id="350" r:id="rId56"/>
    <p:sldId id="363" r:id="rId57"/>
    <p:sldId id="359" r:id="rId58"/>
    <p:sldId id="360" r:id="rId59"/>
    <p:sldId id="351"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C0320"/>
    <a:srgbClr val="A673C2"/>
    <a:srgbClr val="0425A8"/>
    <a:srgbClr val="B50479"/>
    <a:srgbClr val="CC73AD"/>
    <a:srgbClr val="94BB78"/>
    <a:srgbClr val="3F8B05"/>
    <a:srgbClr val="7483C6"/>
    <a:srgbClr val="6A05A3"/>
    <a:srgbClr val="C373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68240" autoAdjust="0"/>
  </p:normalViewPr>
  <p:slideViewPr>
    <p:cSldViewPr snapToGrid="0" showGuides="1">
      <p:cViewPr varScale="1">
        <p:scale>
          <a:sx n="71" d="100"/>
          <a:sy n="71" d="100"/>
        </p:scale>
        <p:origin x="2160" y="17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7.xml"/><Relationship Id="rId1" Type="http://schemas.microsoft.com/office/2011/relationships/chartStyle" Target="style7.xml"/></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5.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17.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18.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19.xlsx"/></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8.xml"/><Relationship Id="rId1" Type="http://schemas.microsoft.com/office/2011/relationships/chartStyle" Target="style8.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9.xml"/><Relationship Id="rId1" Type="http://schemas.microsoft.com/office/2011/relationships/chartStyle" Target="style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Spends (Rs Crs)</c:v>
                </c:pt>
              </c:strCache>
            </c:strRef>
          </c:tx>
          <c:spPr>
            <a:gradFill flip="none" rotWithShape="1">
              <a:gsLst>
                <a:gs pos="0">
                  <a:srgbClr val="45B3B2">
                    <a:shade val="30000"/>
                    <a:satMod val="115000"/>
                  </a:srgbClr>
                </a:gs>
                <a:gs pos="50000">
                  <a:srgbClr val="45B3B2">
                    <a:shade val="67500"/>
                    <a:satMod val="115000"/>
                  </a:srgbClr>
                </a:gs>
                <a:gs pos="100000">
                  <a:srgbClr val="45B3B2">
                    <a:shade val="100000"/>
                    <a:satMod val="115000"/>
                  </a:srgbClr>
                </a:gs>
              </a:gsLst>
              <a:lin ang="16200000" scaled="1"/>
              <a:tileRect/>
            </a:gradFill>
            <a:ln>
              <a:noFill/>
            </a:ln>
            <a:effectLst/>
          </c:spPr>
          <c:invertIfNegative val="0"/>
          <c:dPt>
            <c:idx val="11"/>
            <c:invertIfNegative val="0"/>
            <c:bubble3D val="0"/>
            <c:extLst>
              <c:ext xmlns:c16="http://schemas.microsoft.com/office/drawing/2014/chart" uri="{C3380CC4-5D6E-409C-BE32-E72D297353CC}">
                <c16:uniqueId val="{00000000-AF57-4662-8494-64EFED519B10}"/>
              </c:ext>
            </c:extLst>
          </c:dPt>
          <c:dPt>
            <c:idx val="12"/>
            <c:invertIfNegative val="0"/>
            <c:bubble3D val="0"/>
            <c:extLst>
              <c:ext xmlns:c16="http://schemas.microsoft.com/office/drawing/2014/chart" uri="{C3380CC4-5D6E-409C-BE32-E72D297353CC}">
                <c16:uniqueId val="{00000001-AF57-4662-8494-64EFED519B10}"/>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2017</c:v>
                </c:pt>
                <c:pt idx="1">
                  <c:v>2018</c:v>
                </c:pt>
                <c:pt idx="2">
                  <c:v>2019</c:v>
                </c:pt>
                <c:pt idx="3">
                  <c:v>2020</c:v>
                </c:pt>
                <c:pt idx="4">
                  <c:v>2021</c:v>
                </c:pt>
                <c:pt idx="5">
                  <c:v>2022</c:v>
                </c:pt>
                <c:pt idx="6">
                  <c:v>2023</c:v>
                </c:pt>
                <c:pt idx="7">
                  <c:v>2024</c:v>
                </c:pt>
              </c:numCache>
            </c:numRef>
          </c:cat>
          <c:val>
            <c:numRef>
              <c:f>Sheet1!$B$2:$B$9</c:f>
              <c:numCache>
                <c:formatCode>0</c:formatCode>
                <c:ptCount val="8"/>
                <c:pt idx="0">
                  <c:v>53138</c:v>
                </c:pt>
                <c:pt idx="1">
                  <c:v>60907.547324023632</c:v>
                </c:pt>
                <c:pt idx="2">
                  <c:v>67602.821641814648</c:v>
                </c:pt>
                <c:pt idx="3">
                  <c:v>54151.22880350078</c:v>
                </c:pt>
                <c:pt idx="4">
                  <c:v>74231.048482995495</c:v>
                </c:pt>
                <c:pt idx="5">
                  <c:v>89803.238735098625</c:v>
                </c:pt>
                <c:pt idx="6">
                  <c:v>99037.910082136688</c:v>
                </c:pt>
                <c:pt idx="7">
                  <c:v>107980</c:v>
                </c:pt>
              </c:numCache>
            </c:numRef>
          </c:val>
          <c:extLst>
            <c:ext xmlns:c16="http://schemas.microsoft.com/office/drawing/2014/chart" uri="{C3380CC4-5D6E-409C-BE32-E72D297353CC}">
              <c16:uniqueId val="{00000002-AF57-4662-8494-64EFED519B10}"/>
            </c:ext>
          </c:extLst>
        </c:ser>
        <c:dLbls>
          <c:showLegendKey val="0"/>
          <c:showVal val="0"/>
          <c:showCatName val="0"/>
          <c:showSerName val="0"/>
          <c:showPercent val="0"/>
          <c:showBubbleSize val="0"/>
        </c:dLbls>
        <c:gapWidth val="150"/>
        <c:axId val="1724129648"/>
        <c:axId val="1724134544"/>
      </c:barChart>
      <c:lineChart>
        <c:grouping val="standard"/>
        <c:varyColors val="0"/>
        <c:ser>
          <c:idx val="1"/>
          <c:order val="1"/>
          <c:tx>
            <c:strRef>
              <c:f>Sheet1!$C$1</c:f>
              <c:strCache>
                <c:ptCount val="1"/>
                <c:pt idx="0">
                  <c:v>Growth Rates</c:v>
                </c:pt>
              </c:strCache>
            </c:strRef>
          </c:tx>
          <c:spPr>
            <a:ln w="57150" cap="rnd">
              <a:solidFill>
                <a:schemeClr val="accent2"/>
              </a:solidFill>
              <a:prstDash val="sysDash"/>
              <a:round/>
            </a:ln>
            <a:effectLst/>
          </c:spPr>
          <c:marker>
            <c:symbol val="none"/>
          </c:marker>
          <c:dPt>
            <c:idx val="12"/>
            <c:marker>
              <c:symbol val="none"/>
            </c:marker>
            <c:bubble3D val="0"/>
            <c:extLst>
              <c:ext xmlns:c16="http://schemas.microsoft.com/office/drawing/2014/chart" uri="{C3380CC4-5D6E-409C-BE32-E72D297353CC}">
                <c16:uniqueId val="{00000003-AF57-4662-8494-64EFED519B10}"/>
              </c:ext>
            </c:extLst>
          </c:dPt>
          <c:dLbls>
            <c:dLbl>
              <c:idx val="1"/>
              <c:layout>
                <c:manualLayout>
                  <c:x val="-2.5530092625016355E-2"/>
                  <c:y val="-5.83452956575204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D20-4E58-885F-5F26AE03661B}"/>
                </c:ext>
              </c:extLst>
            </c:dLbl>
            <c:dLbl>
              <c:idx val="3"/>
              <c:layout>
                <c:manualLayout>
                  <c:x val="-3.672592852780833E-2"/>
                  <c:y val="4.89581865324392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F57-4662-8494-64EFED519B10}"/>
                </c:ext>
              </c:extLst>
            </c:dLbl>
            <c:dLbl>
              <c:idx val="4"/>
              <c:layout>
                <c:manualLayout>
                  <c:x val="-2.4235576343478161E-2"/>
                  <c:y val="8.77318310899039E-2"/>
                </c:manualLayout>
              </c:layout>
              <c:numFmt formatCode="#,##0.0" sourceLinked="0"/>
              <c:spPr>
                <a:noFill/>
                <a:ln>
                  <a:noFill/>
                </a:ln>
                <a:effectLst/>
              </c:spPr>
              <c:txPr>
                <a:bodyPr rot="0" spcFirstLastPara="1" vertOverflow="ellipsis" vert="horz" wrap="square" lIns="38100" tIns="19050" rIns="38100" bIns="19050" anchor="ctr" anchorCtr="0">
                  <a:spAutoFit/>
                </a:bodyPr>
                <a:lstStyle/>
                <a:p>
                  <a:pPr algn="r">
                    <a:defRPr sz="1600" b="1" i="0" u="none" strike="noStrike" kern="1200" baseline="0">
                      <a:solidFill>
                        <a:schemeClr val="bg1"/>
                      </a:solidFill>
                      <a:latin typeface="Verdana" panose="020B0604030504040204" pitchFamily="34" charset="0"/>
                      <a:ea typeface="Verdana" panose="020B0604030504040204" pitchFamily="34" charset="0"/>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F57-4662-8494-64EFED519B10}"/>
                </c:ext>
              </c:extLst>
            </c:dLbl>
            <c:dLbl>
              <c:idx val="5"/>
              <c:layout>
                <c:manualLayout>
                  <c:x val="-3.0748981764117049E-2"/>
                  <c:y val="-6.55825537556293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F57-4662-8494-64EFED519B10}"/>
                </c:ext>
              </c:extLst>
            </c:dLbl>
            <c:dLbl>
              <c:idx val="6"/>
              <c:layout>
                <c:manualLayout>
                  <c:x val="-2.9051612686187951E-2"/>
                  <c:y val="-8.332836548714617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D20-4E58-885F-5F26AE03661B}"/>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Verdana" panose="020B0604030504040204" pitchFamily="34" charset="0"/>
                    <a:ea typeface="Verdana" panose="020B0604030504040204" pitchFamily="34" charset="0"/>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Sheet1!$A$2:$A$9</c:f>
              <c:numCache>
                <c:formatCode>General</c:formatCode>
                <c:ptCount val="8"/>
                <c:pt idx="0">
                  <c:v>2017</c:v>
                </c:pt>
                <c:pt idx="1">
                  <c:v>2018</c:v>
                </c:pt>
                <c:pt idx="2">
                  <c:v>2019</c:v>
                </c:pt>
                <c:pt idx="3">
                  <c:v>2020</c:v>
                </c:pt>
                <c:pt idx="4">
                  <c:v>2021</c:v>
                </c:pt>
                <c:pt idx="5">
                  <c:v>2022</c:v>
                </c:pt>
                <c:pt idx="6">
                  <c:v>2023</c:v>
                </c:pt>
                <c:pt idx="7">
                  <c:v>2024</c:v>
                </c:pt>
              </c:numCache>
            </c:numRef>
          </c:cat>
          <c:val>
            <c:numRef>
              <c:f>Sheet1!$C$2:$C$9</c:f>
              <c:numCache>
                <c:formatCode>0</c:formatCode>
                <c:ptCount val="8"/>
                <c:pt idx="0">
                  <c:v>7</c:v>
                </c:pt>
                <c:pt idx="1">
                  <c:v>14.620549376105597</c:v>
                </c:pt>
                <c:pt idx="2">
                  <c:v>10.992519994562677</c:v>
                </c:pt>
                <c:pt idx="3">
                  <c:v>-19.897975427099034</c:v>
                </c:pt>
                <c:pt idx="4">
                  <c:v>37.081004666318094</c:v>
                </c:pt>
                <c:pt idx="5">
                  <c:v>20.978001214236297</c:v>
                </c:pt>
                <c:pt idx="6">
                  <c:v>10.3</c:v>
                </c:pt>
                <c:pt idx="7">
                  <c:v>9</c:v>
                </c:pt>
              </c:numCache>
            </c:numRef>
          </c:val>
          <c:smooth val="0"/>
          <c:extLst>
            <c:ext xmlns:c16="http://schemas.microsoft.com/office/drawing/2014/chart" uri="{C3380CC4-5D6E-409C-BE32-E72D297353CC}">
              <c16:uniqueId val="{00000009-AF57-4662-8494-64EFED519B10}"/>
            </c:ext>
          </c:extLst>
        </c:ser>
        <c:dLbls>
          <c:showLegendKey val="0"/>
          <c:showVal val="0"/>
          <c:showCatName val="0"/>
          <c:showSerName val="0"/>
          <c:showPercent val="0"/>
          <c:showBubbleSize val="0"/>
        </c:dLbls>
        <c:marker val="1"/>
        <c:smooth val="0"/>
        <c:axId val="1724126384"/>
        <c:axId val="1724135088"/>
      </c:lineChart>
      <c:catAx>
        <c:axId val="1724129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bg1"/>
                </a:solidFill>
                <a:latin typeface="Verdana" panose="020B0604030504040204" pitchFamily="34" charset="0"/>
                <a:ea typeface="Verdana" panose="020B0604030504040204" pitchFamily="34" charset="0"/>
                <a:cs typeface="+mn-cs"/>
              </a:defRPr>
            </a:pPr>
            <a:endParaRPr lang="en-US"/>
          </a:p>
        </c:txPr>
        <c:crossAx val="1724134544"/>
        <c:crosses val="autoZero"/>
        <c:auto val="1"/>
        <c:lblAlgn val="ctr"/>
        <c:lblOffset val="100"/>
        <c:noMultiLvlLbl val="0"/>
      </c:catAx>
      <c:valAx>
        <c:axId val="1724134544"/>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4129648"/>
        <c:crosses val="autoZero"/>
        <c:crossBetween val="between"/>
      </c:valAx>
      <c:valAx>
        <c:axId val="1724135088"/>
        <c:scaling>
          <c:orientation val="minMax"/>
        </c:scaling>
        <c:delete val="0"/>
        <c:axPos val="r"/>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4126384"/>
        <c:crosses val="max"/>
        <c:crossBetween val="between"/>
      </c:valAx>
      <c:catAx>
        <c:axId val="1724126384"/>
        <c:scaling>
          <c:orientation val="minMax"/>
        </c:scaling>
        <c:delete val="1"/>
        <c:axPos val="b"/>
        <c:numFmt formatCode="General" sourceLinked="1"/>
        <c:majorTickMark val="none"/>
        <c:minorTickMark val="none"/>
        <c:tickLblPos val="none"/>
        <c:crossAx val="1724135088"/>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15"/>
    </mc:Choice>
    <mc:Fallback>
      <c:style val="15"/>
    </mc:Fallback>
  </mc:AlternateContent>
  <c:chart>
    <c:autoTitleDeleted val="1"/>
    <c:plotArea>
      <c:layout>
        <c:manualLayout>
          <c:layoutTarget val="inner"/>
          <c:xMode val="edge"/>
          <c:yMode val="edge"/>
          <c:x val="5.0430473961405882E-2"/>
          <c:y val="9.0290285276548102E-2"/>
          <c:w val="0.94956952603859412"/>
          <c:h val="0.72367846909688205"/>
        </c:manualLayout>
      </c:layout>
      <c:barChart>
        <c:barDir val="col"/>
        <c:grouping val="clustered"/>
        <c:varyColors val="0"/>
        <c:ser>
          <c:idx val="2"/>
          <c:order val="0"/>
          <c:tx>
            <c:strRef>
              <c:f>Sheet1!$A$2</c:f>
              <c:strCache>
                <c:ptCount val="1"/>
                <c:pt idx="0">
                  <c:v>Total</c:v>
                </c:pt>
              </c:strCache>
            </c:strRef>
          </c:tx>
          <c:spPr>
            <a:solidFill>
              <a:schemeClr val="tx2">
                <a:lumMod val="50000"/>
                <a:lumOff val="50000"/>
              </a:schemeClr>
            </a:solidFill>
            <a:ln>
              <a:solidFill>
                <a:schemeClr val="accent1">
                  <a:lumMod val="20000"/>
                  <a:lumOff val="80000"/>
                </a:schemeClr>
              </a:solidFill>
            </a:ln>
          </c:spPr>
          <c:invertIfNegative val="0"/>
          <c:dLbls>
            <c:dLbl>
              <c:idx val="1"/>
              <c:layout>
                <c:manualLayout>
                  <c:x val="-3.3870387893283208E-3"/>
                  <c:y val="3.741814780168381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971-426C-9E5C-10CE8B1D6CCC}"/>
                </c:ext>
              </c:extLst>
            </c:dLbl>
            <c:spPr>
              <a:solidFill>
                <a:schemeClr val="accent1">
                  <a:lumMod val="75000"/>
                </a:schemeClr>
              </a:solidFill>
              <a:ln w="25400" cap="flat" cmpd="sng" algn="ctr">
                <a:noFill/>
                <a:prstDash val="solid"/>
              </a:ln>
              <a:effectLst/>
            </c:spPr>
            <c:txPr>
              <a:bodyPr/>
              <a:lstStyle/>
              <a:p>
                <a:pPr>
                  <a:defRPr sz="1800" b="1">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Q1</c:v>
                </c:pt>
                <c:pt idx="1">
                  <c:v>Q2</c:v>
                </c:pt>
                <c:pt idx="2">
                  <c:v>Q3</c:v>
                </c:pt>
                <c:pt idx="3">
                  <c:v>Q4</c:v>
                </c:pt>
              </c:strCache>
            </c:strRef>
          </c:cat>
          <c:val>
            <c:numRef>
              <c:f>Sheet1!$B$2:$E$2</c:f>
              <c:numCache>
                <c:formatCode>0</c:formatCode>
                <c:ptCount val="4"/>
                <c:pt idx="0">
                  <c:v>5713.0978775199801</c:v>
                </c:pt>
                <c:pt idx="1">
                  <c:v>11738.862723600181</c:v>
                </c:pt>
                <c:pt idx="2">
                  <c:v>8465.844397559953</c:v>
                </c:pt>
                <c:pt idx="3">
                  <c:v>8535.0221851499191</c:v>
                </c:pt>
              </c:numCache>
            </c:numRef>
          </c:val>
          <c:extLst>
            <c:ext xmlns:c16="http://schemas.microsoft.com/office/drawing/2014/chart" uri="{C3380CC4-5D6E-409C-BE32-E72D297353CC}">
              <c16:uniqueId val="{00000001-A971-426C-9E5C-10CE8B1D6CCC}"/>
            </c:ext>
          </c:extLst>
        </c:ser>
        <c:dLbls>
          <c:showLegendKey val="0"/>
          <c:showVal val="1"/>
          <c:showCatName val="0"/>
          <c:showSerName val="0"/>
          <c:showPercent val="0"/>
          <c:showBubbleSize val="0"/>
        </c:dLbls>
        <c:gapWidth val="150"/>
        <c:axId val="1537396240"/>
        <c:axId val="1537404944"/>
      </c:barChart>
      <c:catAx>
        <c:axId val="1537396240"/>
        <c:scaling>
          <c:orientation val="minMax"/>
        </c:scaling>
        <c:delete val="1"/>
        <c:axPos val="b"/>
        <c:numFmt formatCode="General" sourceLinked="0"/>
        <c:majorTickMark val="none"/>
        <c:minorTickMark val="none"/>
        <c:tickLblPos val="nextTo"/>
        <c:crossAx val="1537404944"/>
        <c:crosses val="autoZero"/>
        <c:auto val="1"/>
        <c:lblAlgn val="ctr"/>
        <c:lblOffset val="100"/>
        <c:noMultiLvlLbl val="0"/>
      </c:catAx>
      <c:valAx>
        <c:axId val="1537404944"/>
        <c:scaling>
          <c:orientation val="minMax"/>
        </c:scaling>
        <c:delete val="1"/>
        <c:axPos val="l"/>
        <c:numFmt formatCode="0" sourceLinked="1"/>
        <c:majorTickMark val="none"/>
        <c:minorTickMark val="none"/>
        <c:tickLblPos val="nextTo"/>
        <c:crossAx val="1537396240"/>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21"/>
    </mc:Choice>
    <mc:Fallback>
      <c:style val="21"/>
    </mc:Fallback>
  </mc:AlternateContent>
  <c:chart>
    <c:autoTitleDeleted val="1"/>
    <c:plotArea>
      <c:layout>
        <c:manualLayout>
          <c:layoutTarget val="inner"/>
          <c:xMode val="edge"/>
          <c:yMode val="edge"/>
          <c:x val="7.4035898139685696E-2"/>
          <c:y val="0.18937552452473125"/>
          <c:w val="0.91794062625619999"/>
          <c:h val="0.54195591497389761"/>
        </c:manualLayout>
      </c:layout>
      <c:lineChart>
        <c:grouping val="standard"/>
        <c:varyColors val="0"/>
        <c:ser>
          <c:idx val="0"/>
          <c:order val="0"/>
          <c:tx>
            <c:strRef>
              <c:f>Sheet1!$B$1</c:f>
              <c:strCache>
                <c:ptCount val="1"/>
                <c:pt idx="0">
                  <c:v>Print</c:v>
                </c:pt>
              </c:strCache>
            </c:strRef>
          </c:tx>
          <c:spPr>
            <a:ln w="57150">
              <a:solidFill>
                <a:schemeClr val="accent6">
                  <a:lumMod val="60000"/>
                  <a:lumOff val="40000"/>
                </a:schemeClr>
              </a:solidFill>
            </a:ln>
          </c:spPr>
          <c:marker>
            <c:spPr>
              <a:solidFill>
                <a:srgbClr val="002060"/>
              </a:solidFill>
              <a:ln w="57150">
                <a:solidFill>
                  <a:schemeClr val="accent6">
                    <a:lumMod val="60000"/>
                    <a:lumOff val="40000"/>
                  </a:schemeClr>
                </a:solidFill>
              </a:ln>
            </c:spPr>
          </c:marker>
          <c:dPt>
            <c:idx val="3"/>
            <c:bubble3D val="0"/>
            <c:extLst>
              <c:ext xmlns:c16="http://schemas.microsoft.com/office/drawing/2014/chart" uri="{C3380CC4-5D6E-409C-BE32-E72D297353CC}">
                <c16:uniqueId val="{00000000-7147-4D2F-B703-966DE339E305}"/>
              </c:ext>
            </c:extLst>
          </c:dPt>
          <c:dPt>
            <c:idx val="4"/>
            <c:marker>
              <c:spPr>
                <a:solidFill>
                  <a:srgbClr val="002060"/>
                </a:solidFill>
                <a:ln w="57150">
                  <a:solidFill>
                    <a:schemeClr val="accent6">
                      <a:lumMod val="60000"/>
                      <a:lumOff val="40000"/>
                    </a:schemeClr>
                  </a:solidFill>
                  <a:prstDash val="solid"/>
                </a:ln>
              </c:spPr>
            </c:marker>
            <c:bubble3D val="0"/>
            <c:spPr>
              <a:ln w="57150">
                <a:solidFill>
                  <a:schemeClr val="accent6">
                    <a:lumMod val="60000"/>
                    <a:lumOff val="40000"/>
                  </a:schemeClr>
                </a:solidFill>
                <a:prstDash val="solid"/>
              </a:ln>
            </c:spPr>
            <c:extLst>
              <c:ext xmlns:c16="http://schemas.microsoft.com/office/drawing/2014/chart" uri="{C3380CC4-5D6E-409C-BE32-E72D297353CC}">
                <c16:uniqueId val="{00000000-2F83-453C-BB93-DB49CB2CBD7F}"/>
              </c:ext>
            </c:extLst>
          </c:dPt>
          <c:dLbls>
            <c:dLbl>
              <c:idx val="3"/>
              <c:layout>
                <c:manualLayout>
                  <c:x val="-4.2136172250948803E-2"/>
                  <c:y val="-0.12522247098498626"/>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147-4D2F-B703-966DE339E305}"/>
                </c:ext>
              </c:extLst>
            </c:dLbl>
            <c:spPr>
              <a:noFill/>
              <a:ln>
                <a:noFill/>
              </a:ln>
              <a:effectLst/>
            </c:spPr>
            <c:txPr>
              <a:bodyPr wrap="square" lIns="38100" tIns="19050" rIns="38100" bIns="19050" anchor="ctr">
                <a:spAutoFit/>
              </a:bodyPr>
              <a:lstStyle/>
              <a:p>
                <a:pPr>
                  <a:defRPr sz="2000">
                    <a:solidFill>
                      <a:schemeClr val="accent6">
                        <a:lumMod val="20000"/>
                        <a:lumOff val="80000"/>
                      </a:schemeClr>
                    </a:solidFil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Sheet1!$A$2:$A$8</c:f>
              <c:numCache>
                <c:formatCode>General</c:formatCode>
                <c:ptCount val="7"/>
                <c:pt idx="0">
                  <c:v>2018</c:v>
                </c:pt>
                <c:pt idx="1">
                  <c:v>2019</c:v>
                </c:pt>
                <c:pt idx="2">
                  <c:v>2020</c:v>
                </c:pt>
                <c:pt idx="3">
                  <c:v>2021</c:v>
                </c:pt>
                <c:pt idx="4">
                  <c:v>2022</c:v>
                </c:pt>
                <c:pt idx="5">
                  <c:v>2023</c:v>
                </c:pt>
                <c:pt idx="6">
                  <c:v>2024</c:v>
                </c:pt>
              </c:numCache>
            </c:numRef>
          </c:cat>
          <c:val>
            <c:numRef>
              <c:f>Sheet1!$B$2:$B$8</c:f>
              <c:numCache>
                <c:formatCode>0</c:formatCode>
                <c:ptCount val="7"/>
                <c:pt idx="0">
                  <c:v>19456.574051835127</c:v>
                </c:pt>
                <c:pt idx="1">
                  <c:v>20044.702635601261</c:v>
                </c:pt>
                <c:pt idx="2">
                  <c:v>11924.785616000663</c:v>
                </c:pt>
                <c:pt idx="3">
                  <c:v>16594.821932994611</c:v>
                </c:pt>
                <c:pt idx="4">
                  <c:v>18470.392577499337</c:v>
                </c:pt>
                <c:pt idx="5">
                  <c:v>19250</c:v>
                </c:pt>
                <c:pt idx="6">
                  <c:v>20272</c:v>
                </c:pt>
              </c:numCache>
            </c:numRef>
          </c:val>
          <c:smooth val="0"/>
          <c:extLst>
            <c:ext xmlns:c16="http://schemas.microsoft.com/office/drawing/2014/chart" uri="{C3380CC4-5D6E-409C-BE32-E72D297353CC}">
              <c16:uniqueId val="{00000003-2F83-453C-BB93-DB49CB2CBD7F}"/>
            </c:ext>
          </c:extLst>
        </c:ser>
        <c:ser>
          <c:idx val="1"/>
          <c:order val="1"/>
          <c:tx>
            <c:strRef>
              <c:f>Sheet1!$C$1</c:f>
              <c:strCache>
                <c:ptCount val="1"/>
                <c:pt idx="0">
                  <c:v>Outdoor</c:v>
                </c:pt>
              </c:strCache>
            </c:strRef>
          </c:tx>
          <c:spPr>
            <a:ln>
              <a:solidFill>
                <a:schemeClr val="accent6">
                  <a:lumMod val="20000"/>
                  <a:lumOff val="80000"/>
                </a:schemeClr>
              </a:solidFill>
            </a:ln>
          </c:spPr>
          <c:marker>
            <c:spPr>
              <a:solidFill>
                <a:schemeClr val="accent6">
                  <a:lumMod val="40000"/>
                  <a:lumOff val="60000"/>
                </a:schemeClr>
              </a:solidFill>
              <a:ln>
                <a:solidFill>
                  <a:schemeClr val="accent6">
                    <a:lumMod val="20000"/>
                    <a:lumOff val="80000"/>
                  </a:schemeClr>
                </a:solidFill>
              </a:ln>
            </c:spPr>
          </c:marker>
          <c:dPt>
            <c:idx val="9"/>
            <c:bubble3D val="0"/>
            <c:extLst>
              <c:ext xmlns:c16="http://schemas.microsoft.com/office/drawing/2014/chart" uri="{C3380CC4-5D6E-409C-BE32-E72D297353CC}">
                <c16:uniqueId val="{00000004-2F83-453C-BB93-DB49CB2CBD7F}"/>
              </c:ext>
            </c:extLst>
          </c:dPt>
          <c:dPt>
            <c:idx val="10"/>
            <c:marker>
              <c:spPr>
                <a:solidFill>
                  <a:schemeClr val="accent6">
                    <a:lumMod val="40000"/>
                    <a:lumOff val="60000"/>
                  </a:schemeClr>
                </a:solidFill>
                <a:ln>
                  <a:solidFill>
                    <a:schemeClr val="accent6">
                      <a:lumMod val="20000"/>
                      <a:lumOff val="80000"/>
                    </a:schemeClr>
                  </a:solidFill>
                  <a:prstDash val="sysDot"/>
                </a:ln>
              </c:spPr>
            </c:marker>
            <c:bubble3D val="0"/>
            <c:spPr>
              <a:ln>
                <a:solidFill>
                  <a:schemeClr val="accent6">
                    <a:lumMod val="20000"/>
                    <a:lumOff val="80000"/>
                  </a:schemeClr>
                </a:solidFill>
                <a:prstDash val="sysDot"/>
              </a:ln>
            </c:spPr>
            <c:extLst>
              <c:ext xmlns:c16="http://schemas.microsoft.com/office/drawing/2014/chart" uri="{C3380CC4-5D6E-409C-BE32-E72D297353CC}">
                <c16:uniqueId val="{00000006-2F83-453C-BB93-DB49CB2CBD7F}"/>
              </c:ext>
            </c:extLst>
          </c:dPt>
          <c:dLbls>
            <c:spPr>
              <a:noFill/>
              <a:ln>
                <a:noFill/>
              </a:ln>
              <a:effectLst/>
            </c:spPr>
            <c:txPr>
              <a:bodyPr/>
              <a:lstStyle/>
              <a:p>
                <a:pPr>
                  <a:defRPr sz="1400" b="1">
                    <a:solidFill>
                      <a:schemeClr val="accent6">
                        <a:lumMod val="40000"/>
                        <a:lumOff val="60000"/>
                      </a:schemeClr>
                    </a:solidFill>
                    <a:effectLst>
                      <a:outerShdw blurRad="38100" dist="38100" dir="2700000" algn="tl">
                        <a:srgbClr val="000000">
                          <a:alpha val="43137"/>
                        </a:srgbClr>
                      </a:outerShdw>
                    </a:effectLst>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Sheet1!$A$2:$A$8</c:f>
              <c:numCache>
                <c:formatCode>General</c:formatCode>
                <c:ptCount val="7"/>
                <c:pt idx="0">
                  <c:v>2018</c:v>
                </c:pt>
                <c:pt idx="1">
                  <c:v>2019</c:v>
                </c:pt>
                <c:pt idx="2">
                  <c:v>2020</c:v>
                </c:pt>
                <c:pt idx="3">
                  <c:v>2021</c:v>
                </c:pt>
                <c:pt idx="4">
                  <c:v>2022</c:v>
                </c:pt>
                <c:pt idx="5">
                  <c:v>2023</c:v>
                </c:pt>
                <c:pt idx="6">
                  <c:v>2024</c:v>
                </c:pt>
              </c:numCache>
            </c:numRef>
          </c:cat>
          <c:val>
            <c:numRef>
              <c:f>Sheet1!$C$2:$C$8</c:f>
            </c:numRef>
          </c:val>
          <c:smooth val="0"/>
          <c:extLst>
            <c:ext xmlns:c16="http://schemas.microsoft.com/office/drawing/2014/chart" uri="{C3380CC4-5D6E-409C-BE32-E72D297353CC}">
              <c16:uniqueId val="{00000007-2F83-453C-BB93-DB49CB2CBD7F}"/>
            </c:ext>
          </c:extLst>
        </c:ser>
        <c:ser>
          <c:idx val="2"/>
          <c:order val="2"/>
          <c:tx>
            <c:strRef>
              <c:f>Sheet1!$D$1</c:f>
              <c:strCache>
                <c:ptCount val="1"/>
                <c:pt idx="0">
                  <c:v>Transit Media</c:v>
                </c:pt>
              </c:strCache>
            </c:strRef>
          </c:tx>
          <c:spPr>
            <a:ln>
              <a:solidFill>
                <a:srgbClr val="92D050"/>
              </a:solidFill>
            </a:ln>
          </c:spPr>
          <c:marker>
            <c:spPr>
              <a:solidFill>
                <a:schemeClr val="accent4">
                  <a:lumMod val="40000"/>
                  <a:lumOff val="60000"/>
                </a:schemeClr>
              </a:solidFill>
              <a:ln>
                <a:solidFill>
                  <a:srgbClr val="92D050"/>
                </a:solidFill>
              </a:ln>
            </c:spPr>
          </c:marker>
          <c:dPt>
            <c:idx val="9"/>
            <c:bubble3D val="0"/>
            <c:extLst>
              <c:ext xmlns:c16="http://schemas.microsoft.com/office/drawing/2014/chart" uri="{C3380CC4-5D6E-409C-BE32-E72D297353CC}">
                <c16:uniqueId val="{00000008-2F83-453C-BB93-DB49CB2CBD7F}"/>
              </c:ext>
            </c:extLst>
          </c:dPt>
          <c:dPt>
            <c:idx val="10"/>
            <c:marker>
              <c:spPr>
                <a:solidFill>
                  <a:schemeClr val="accent4">
                    <a:lumMod val="40000"/>
                    <a:lumOff val="60000"/>
                  </a:schemeClr>
                </a:solidFill>
                <a:ln>
                  <a:solidFill>
                    <a:srgbClr val="92D050"/>
                  </a:solidFill>
                  <a:prstDash val="sysDot"/>
                </a:ln>
              </c:spPr>
            </c:marker>
            <c:bubble3D val="0"/>
            <c:spPr>
              <a:ln>
                <a:solidFill>
                  <a:srgbClr val="92D050"/>
                </a:solidFill>
                <a:prstDash val="sysDot"/>
              </a:ln>
            </c:spPr>
            <c:extLst>
              <c:ext xmlns:c16="http://schemas.microsoft.com/office/drawing/2014/chart" uri="{C3380CC4-5D6E-409C-BE32-E72D297353CC}">
                <c16:uniqueId val="{0000000A-2F83-453C-BB93-DB49CB2CBD7F}"/>
              </c:ext>
            </c:extLst>
          </c:dPt>
          <c:dLbls>
            <c:dLbl>
              <c:idx val="0"/>
              <c:layout>
                <c:manualLayout>
                  <c:x val="-4.9763543070629801E-2"/>
                  <c:y val="-5.2854358467995903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F83-453C-BB93-DB49CB2CBD7F}"/>
                </c:ext>
              </c:extLst>
            </c:dLbl>
            <c:dLbl>
              <c:idx val="1"/>
              <c:layout>
                <c:manualLayout>
                  <c:x val="-1.5336324100298688E-2"/>
                  <c:y val="2.74088664201769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F83-453C-BB93-DB49CB2CBD7F}"/>
                </c:ext>
              </c:extLst>
            </c:dLbl>
            <c:dLbl>
              <c:idx val="2"/>
              <c:layout>
                <c:manualLayout>
                  <c:x val="-9.2230025300891697E-3"/>
                  <c:y val="2.74088664201770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F83-453C-BB93-DB49CB2CBD7F}"/>
                </c:ext>
              </c:extLst>
            </c:dLbl>
            <c:dLbl>
              <c:idx val="9"/>
              <c:layout>
                <c:manualLayout>
                  <c:x val="-7.0138603218261028E-2"/>
                  <c:y val="-1.5430977754608461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F83-453C-BB93-DB49CB2CBD7F}"/>
                </c:ext>
              </c:extLst>
            </c:dLbl>
            <c:spPr>
              <a:noFill/>
              <a:ln>
                <a:noFill/>
              </a:ln>
              <a:effectLst/>
            </c:spPr>
            <c:txPr>
              <a:bodyPr/>
              <a:lstStyle/>
              <a:p>
                <a:pPr>
                  <a:defRPr sz="1400" b="1">
                    <a:solidFill>
                      <a:schemeClr val="accent4">
                        <a:lumMod val="40000"/>
                        <a:lumOff val="60000"/>
                      </a:schemeClr>
                    </a:solidFill>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Sheet1!$A$2:$A$8</c:f>
              <c:numCache>
                <c:formatCode>General</c:formatCode>
                <c:ptCount val="7"/>
                <c:pt idx="0">
                  <c:v>2018</c:v>
                </c:pt>
                <c:pt idx="1">
                  <c:v>2019</c:v>
                </c:pt>
                <c:pt idx="2">
                  <c:v>2020</c:v>
                </c:pt>
                <c:pt idx="3">
                  <c:v>2021</c:v>
                </c:pt>
                <c:pt idx="4">
                  <c:v>2022</c:v>
                </c:pt>
                <c:pt idx="5">
                  <c:v>2023</c:v>
                </c:pt>
                <c:pt idx="6">
                  <c:v>2024</c:v>
                </c:pt>
              </c:numCache>
            </c:numRef>
          </c:cat>
          <c:val>
            <c:numRef>
              <c:f>Sheet1!$D$2:$D$8</c:f>
            </c:numRef>
          </c:val>
          <c:smooth val="0"/>
          <c:extLst>
            <c:ext xmlns:c16="http://schemas.microsoft.com/office/drawing/2014/chart" uri="{C3380CC4-5D6E-409C-BE32-E72D297353CC}">
              <c16:uniqueId val="{0000000E-2F83-453C-BB93-DB49CB2CBD7F}"/>
            </c:ext>
          </c:extLst>
        </c:ser>
        <c:dLbls>
          <c:showLegendKey val="0"/>
          <c:showVal val="0"/>
          <c:showCatName val="0"/>
          <c:showSerName val="0"/>
          <c:showPercent val="0"/>
          <c:showBubbleSize val="0"/>
        </c:dLbls>
        <c:marker val="1"/>
        <c:smooth val="0"/>
        <c:axId val="1678124448"/>
        <c:axId val="1678132064"/>
      </c:lineChart>
      <c:catAx>
        <c:axId val="1678124448"/>
        <c:scaling>
          <c:orientation val="minMax"/>
        </c:scaling>
        <c:delete val="0"/>
        <c:axPos val="b"/>
        <c:numFmt formatCode="General" sourceLinked="1"/>
        <c:majorTickMark val="none"/>
        <c:minorTickMark val="none"/>
        <c:tickLblPos val="nextTo"/>
        <c:txPr>
          <a:bodyPr/>
          <a:lstStyle/>
          <a:p>
            <a:pPr>
              <a:defRPr sz="2000">
                <a:solidFill>
                  <a:schemeClr val="accent6">
                    <a:lumMod val="20000"/>
                    <a:lumOff val="80000"/>
                  </a:schemeClr>
                </a:solidFill>
              </a:defRPr>
            </a:pPr>
            <a:endParaRPr lang="en-US"/>
          </a:p>
        </c:txPr>
        <c:crossAx val="1678132064"/>
        <c:crosses val="autoZero"/>
        <c:auto val="1"/>
        <c:lblAlgn val="ctr"/>
        <c:lblOffset val="100"/>
        <c:noMultiLvlLbl val="0"/>
      </c:catAx>
      <c:valAx>
        <c:axId val="1678132064"/>
        <c:scaling>
          <c:orientation val="minMax"/>
        </c:scaling>
        <c:delete val="1"/>
        <c:axPos val="l"/>
        <c:numFmt formatCode="0" sourceLinked="1"/>
        <c:majorTickMark val="none"/>
        <c:minorTickMark val="none"/>
        <c:tickLblPos val="nextTo"/>
        <c:crossAx val="1678124448"/>
        <c:crosses val="autoZero"/>
        <c:crossBetween val="between"/>
        <c:majorUnit val="1000"/>
      </c:valAx>
    </c:plotArea>
    <c:plotVisOnly val="1"/>
    <c:dispBlanksAs val="gap"/>
    <c:showDLblsOverMax val="0"/>
  </c:chart>
  <c:txPr>
    <a:bodyPr/>
    <a:lstStyle/>
    <a:p>
      <a:pPr>
        <a:defRPr sz="1800" b="1">
          <a:solidFill>
            <a:schemeClr val="accent2"/>
          </a:solidFill>
        </a:defRPr>
      </a:pPr>
      <a:endParaRPr lang="en-US"/>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15"/>
    </mc:Choice>
    <mc:Fallback>
      <c:style val="15"/>
    </mc:Fallback>
  </mc:AlternateContent>
  <c:chart>
    <c:autoTitleDeleted val="1"/>
    <c:plotArea>
      <c:layout>
        <c:manualLayout>
          <c:layoutTarget val="inner"/>
          <c:xMode val="edge"/>
          <c:yMode val="edge"/>
          <c:x val="5.0430473961405882E-2"/>
          <c:y val="9.0290285276548102E-2"/>
          <c:w val="0.94956952603859412"/>
          <c:h val="0.72367846909688205"/>
        </c:manualLayout>
      </c:layout>
      <c:barChart>
        <c:barDir val="col"/>
        <c:grouping val="clustered"/>
        <c:varyColors val="0"/>
        <c:ser>
          <c:idx val="2"/>
          <c:order val="0"/>
          <c:tx>
            <c:strRef>
              <c:f>Sheet1!$A$2</c:f>
              <c:strCache>
                <c:ptCount val="1"/>
                <c:pt idx="0">
                  <c:v>Total</c:v>
                </c:pt>
              </c:strCache>
            </c:strRef>
          </c:tx>
          <c:spPr>
            <a:solidFill>
              <a:schemeClr val="accent3">
                <a:lumMod val="60000"/>
                <a:lumOff val="40000"/>
              </a:schemeClr>
            </a:solidFill>
            <a:ln>
              <a:solidFill>
                <a:schemeClr val="accent1">
                  <a:lumMod val="20000"/>
                  <a:lumOff val="80000"/>
                </a:schemeClr>
              </a:solidFill>
            </a:ln>
          </c:spPr>
          <c:invertIfNegative val="0"/>
          <c:dLbls>
            <c:dLbl>
              <c:idx val="1"/>
              <c:layout>
                <c:manualLayout>
                  <c:x val="-3.3870387893283208E-3"/>
                  <c:y val="3.741814780168381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BD7-4D9E-B9DD-63478C23D8E2}"/>
                </c:ext>
              </c:extLst>
            </c:dLbl>
            <c:spPr>
              <a:solidFill>
                <a:schemeClr val="accent3">
                  <a:lumMod val="75000"/>
                </a:schemeClr>
              </a:solidFill>
              <a:ln w="25400" cap="flat" cmpd="sng" algn="ctr">
                <a:noFill/>
                <a:prstDash val="solid"/>
              </a:ln>
              <a:effectLst/>
            </c:spPr>
            <c:txPr>
              <a:bodyPr/>
              <a:lstStyle/>
              <a:p>
                <a:pPr>
                  <a:defRPr sz="1800" b="1">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Q1</c:v>
                </c:pt>
                <c:pt idx="1">
                  <c:v>Q2</c:v>
                </c:pt>
                <c:pt idx="2">
                  <c:v>Q3</c:v>
                </c:pt>
                <c:pt idx="3">
                  <c:v>Q4</c:v>
                </c:pt>
              </c:strCache>
            </c:strRef>
          </c:cat>
          <c:val>
            <c:numRef>
              <c:f>Sheet1!$B$2:$E$2</c:f>
              <c:numCache>
                <c:formatCode>0</c:formatCode>
                <c:ptCount val="4"/>
                <c:pt idx="0">
                  <c:v>4934.9916559999829</c:v>
                </c:pt>
                <c:pt idx="1">
                  <c:v>4197.3909340000973</c:v>
                </c:pt>
                <c:pt idx="2">
                  <c:v>4955.4248100000732</c:v>
                </c:pt>
                <c:pt idx="3">
                  <c:v>6184.2055379999265</c:v>
                </c:pt>
              </c:numCache>
            </c:numRef>
          </c:val>
          <c:extLst>
            <c:ext xmlns:c16="http://schemas.microsoft.com/office/drawing/2014/chart" uri="{C3380CC4-5D6E-409C-BE32-E72D297353CC}">
              <c16:uniqueId val="{00000001-ABD7-4D9E-B9DD-63478C23D8E2}"/>
            </c:ext>
          </c:extLst>
        </c:ser>
        <c:dLbls>
          <c:showLegendKey val="0"/>
          <c:showVal val="1"/>
          <c:showCatName val="0"/>
          <c:showSerName val="0"/>
          <c:showPercent val="0"/>
          <c:showBubbleSize val="0"/>
        </c:dLbls>
        <c:gapWidth val="150"/>
        <c:axId val="1537396240"/>
        <c:axId val="1537404944"/>
      </c:barChart>
      <c:catAx>
        <c:axId val="1537396240"/>
        <c:scaling>
          <c:orientation val="minMax"/>
        </c:scaling>
        <c:delete val="1"/>
        <c:axPos val="b"/>
        <c:numFmt formatCode="General" sourceLinked="0"/>
        <c:majorTickMark val="none"/>
        <c:minorTickMark val="none"/>
        <c:tickLblPos val="nextTo"/>
        <c:crossAx val="1537404944"/>
        <c:crosses val="autoZero"/>
        <c:auto val="1"/>
        <c:lblAlgn val="ctr"/>
        <c:lblOffset val="100"/>
        <c:noMultiLvlLbl val="0"/>
      </c:catAx>
      <c:valAx>
        <c:axId val="1537404944"/>
        <c:scaling>
          <c:orientation val="minMax"/>
        </c:scaling>
        <c:delete val="1"/>
        <c:axPos val="l"/>
        <c:numFmt formatCode="0" sourceLinked="1"/>
        <c:majorTickMark val="none"/>
        <c:minorTickMark val="none"/>
        <c:tickLblPos val="nextTo"/>
        <c:crossAx val="1537396240"/>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2">
                <a:lumMod val="50000"/>
              </a:schemeClr>
            </a:solidFill>
            <a:ln>
              <a:noFill/>
            </a:ln>
            <a:effectLst/>
          </c:spPr>
          <c:invertIfNegative val="0"/>
          <c:dPt>
            <c:idx val="0"/>
            <c:invertIfNegative val="0"/>
            <c:bubble3D val="0"/>
            <c:spPr>
              <a:solidFill>
                <a:schemeClr val="tx2">
                  <a:lumMod val="75000"/>
                  <a:lumOff val="25000"/>
                </a:schemeClr>
              </a:solidFill>
              <a:ln>
                <a:noFill/>
              </a:ln>
              <a:effectLst/>
            </c:spPr>
            <c:extLst>
              <c:ext xmlns:c16="http://schemas.microsoft.com/office/drawing/2014/chart" uri="{C3380CC4-5D6E-409C-BE32-E72D297353CC}">
                <c16:uniqueId val="{00000001-06CF-457C-AF63-072A968B767A}"/>
              </c:ext>
            </c:extLst>
          </c:dPt>
          <c:dPt>
            <c:idx val="1"/>
            <c:invertIfNegative val="0"/>
            <c:bubble3D val="0"/>
            <c:spPr>
              <a:solidFill>
                <a:schemeClr val="tx2">
                  <a:lumMod val="75000"/>
                  <a:lumOff val="25000"/>
                </a:schemeClr>
              </a:solidFill>
              <a:ln>
                <a:noFill/>
              </a:ln>
              <a:effectLst/>
            </c:spPr>
            <c:extLst>
              <c:ext xmlns:c16="http://schemas.microsoft.com/office/drawing/2014/chart" uri="{C3380CC4-5D6E-409C-BE32-E72D297353CC}">
                <c16:uniqueId val="{00000000-7FB5-4D94-A90B-1AB24CA8FB38}"/>
              </c:ext>
            </c:extLst>
          </c:dPt>
          <c:dPt>
            <c:idx val="11"/>
            <c:invertIfNegative val="0"/>
            <c:bubble3D val="0"/>
            <c:spPr>
              <a:solidFill>
                <a:schemeClr val="tx2">
                  <a:lumMod val="75000"/>
                  <a:lumOff val="25000"/>
                </a:schemeClr>
              </a:solidFill>
              <a:ln>
                <a:noFill/>
              </a:ln>
              <a:effectLst/>
            </c:spPr>
            <c:extLst>
              <c:ext xmlns:c16="http://schemas.microsoft.com/office/drawing/2014/chart" uri="{C3380CC4-5D6E-409C-BE32-E72D297353CC}">
                <c16:uniqueId val="{00000003-06CF-457C-AF63-072A968B767A}"/>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GERMANY</c:v>
                </c:pt>
                <c:pt idx="1">
                  <c:v>INDIA</c:v>
                </c:pt>
                <c:pt idx="2">
                  <c:v>FRANCE</c:v>
                </c:pt>
                <c:pt idx="3">
                  <c:v>JAPAN</c:v>
                </c:pt>
                <c:pt idx="4">
                  <c:v>ITALY</c:v>
                </c:pt>
                <c:pt idx="5">
                  <c:v>AUSTRALIA</c:v>
                </c:pt>
                <c:pt idx="6">
                  <c:v>CANADA</c:v>
                </c:pt>
                <c:pt idx="7">
                  <c:v>UK</c:v>
                </c:pt>
                <c:pt idx="8">
                  <c:v>BRAZIL</c:v>
                </c:pt>
                <c:pt idx="9">
                  <c:v>US</c:v>
                </c:pt>
                <c:pt idx="10">
                  <c:v>CHINA</c:v>
                </c:pt>
                <c:pt idx="11">
                  <c:v>GLOBAL</c:v>
                </c:pt>
              </c:strCache>
            </c:strRef>
          </c:cat>
          <c:val>
            <c:numRef>
              <c:f>Sheet1!$B$2:$B$13</c:f>
              <c:numCache>
                <c:formatCode>0%</c:formatCode>
                <c:ptCount val="12"/>
                <c:pt idx="0">
                  <c:v>0.18881909144655529</c:v>
                </c:pt>
                <c:pt idx="1">
                  <c:v>0.18881909144655529</c:v>
                </c:pt>
                <c:pt idx="2">
                  <c:v>8.4564650980732098E-2</c:v>
                </c:pt>
                <c:pt idx="3">
                  <c:v>7.218230494883307E-2</c:v>
                </c:pt>
                <c:pt idx="4">
                  <c:v>5.891418398601448E-2</c:v>
                </c:pt>
                <c:pt idx="5">
                  <c:v>4.4072528848707056E-2</c:v>
                </c:pt>
                <c:pt idx="6">
                  <c:v>2.6141961700038512E-2</c:v>
                </c:pt>
                <c:pt idx="7">
                  <c:v>2.1163659786657078E-2</c:v>
                </c:pt>
                <c:pt idx="8">
                  <c:v>2.0240272392749798E-2</c:v>
                </c:pt>
                <c:pt idx="9">
                  <c:v>1.5774122483250663E-2</c:v>
                </c:pt>
                <c:pt idx="10" formatCode="0.0%">
                  <c:v>2.2260656078081577E-3</c:v>
                </c:pt>
                <c:pt idx="11">
                  <c:v>0.03</c:v>
                </c:pt>
              </c:numCache>
            </c:numRef>
          </c:val>
          <c:extLst>
            <c:ext xmlns:c16="http://schemas.microsoft.com/office/drawing/2014/chart" uri="{C3380CC4-5D6E-409C-BE32-E72D297353CC}">
              <c16:uniqueId val="{00000004-06CF-457C-AF63-072A968B767A}"/>
            </c:ext>
          </c:extLst>
        </c:ser>
        <c:dLbls>
          <c:showLegendKey val="0"/>
          <c:showVal val="0"/>
          <c:showCatName val="0"/>
          <c:showSerName val="0"/>
          <c:showPercent val="0"/>
          <c:showBubbleSize val="0"/>
        </c:dLbls>
        <c:gapWidth val="150"/>
        <c:axId val="984216992"/>
        <c:axId val="1549087792"/>
      </c:barChart>
      <c:catAx>
        <c:axId val="9842169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effectLst>
                  <a:outerShdw blurRad="38100" dist="38100" dir="2700000" algn="tl">
                    <a:srgbClr val="000000">
                      <a:alpha val="43137"/>
                    </a:srgbClr>
                  </a:outerShdw>
                </a:effectLst>
                <a:latin typeface="+mn-lt"/>
                <a:ea typeface="+mn-ea"/>
                <a:cs typeface="+mn-cs"/>
              </a:defRPr>
            </a:pPr>
            <a:endParaRPr lang="en-US"/>
          </a:p>
        </c:txPr>
        <c:crossAx val="1549087792"/>
        <c:crosses val="autoZero"/>
        <c:auto val="1"/>
        <c:lblAlgn val="ctr"/>
        <c:lblOffset val="100"/>
        <c:noMultiLvlLbl val="0"/>
      </c:catAx>
      <c:valAx>
        <c:axId val="1549087792"/>
        <c:scaling>
          <c:orientation val="minMax"/>
        </c:scaling>
        <c:delete val="1"/>
        <c:axPos val="b"/>
        <c:numFmt formatCode="0%" sourceLinked="1"/>
        <c:majorTickMark val="none"/>
        <c:minorTickMark val="none"/>
        <c:tickLblPos val="nextTo"/>
        <c:crossAx val="984216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2"/>
    </a:solid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21"/>
    </mc:Choice>
    <mc:Fallback>
      <c:style val="21"/>
    </mc:Fallback>
  </mc:AlternateContent>
  <c:chart>
    <c:autoTitleDeleted val="1"/>
    <c:plotArea>
      <c:layout>
        <c:manualLayout>
          <c:layoutTarget val="inner"/>
          <c:xMode val="edge"/>
          <c:yMode val="edge"/>
          <c:x val="7.4035898139685696E-2"/>
          <c:y val="0.18937552452473125"/>
          <c:w val="0.91794062625619999"/>
          <c:h val="0.61280070369717432"/>
        </c:manualLayout>
      </c:layout>
      <c:lineChart>
        <c:grouping val="standard"/>
        <c:varyColors val="0"/>
        <c:ser>
          <c:idx val="0"/>
          <c:order val="0"/>
          <c:tx>
            <c:strRef>
              <c:f>Sheet1!$B$1</c:f>
              <c:strCache>
                <c:ptCount val="1"/>
                <c:pt idx="0">
                  <c:v>Digital</c:v>
                </c:pt>
              </c:strCache>
            </c:strRef>
          </c:tx>
          <c:spPr>
            <a:ln w="57150">
              <a:solidFill>
                <a:schemeClr val="accent1">
                  <a:lumMod val="60000"/>
                  <a:lumOff val="40000"/>
                </a:schemeClr>
              </a:solidFill>
            </a:ln>
          </c:spPr>
          <c:marker>
            <c:spPr>
              <a:solidFill>
                <a:srgbClr val="002060"/>
              </a:solidFill>
              <a:ln w="57150">
                <a:solidFill>
                  <a:schemeClr val="accent1">
                    <a:lumMod val="60000"/>
                    <a:lumOff val="40000"/>
                  </a:schemeClr>
                </a:solidFill>
              </a:ln>
            </c:spPr>
          </c:marker>
          <c:dPt>
            <c:idx val="3"/>
            <c:bubble3D val="0"/>
            <c:extLst>
              <c:ext xmlns:c16="http://schemas.microsoft.com/office/drawing/2014/chart" uri="{C3380CC4-5D6E-409C-BE32-E72D297353CC}">
                <c16:uniqueId val="{00000000-4292-482A-AAAD-A7A426FBA418}"/>
              </c:ext>
            </c:extLst>
          </c:dPt>
          <c:dPt>
            <c:idx val="4"/>
            <c:marker>
              <c:spPr>
                <a:solidFill>
                  <a:srgbClr val="002060"/>
                </a:solidFill>
                <a:ln w="57150">
                  <a:solidFill>
                    <a:schemeClr val="accent1">
                      <a:lumMod val="60000"/>
                      <a:lumOff val="40000"/>
                    </a:schemeClr>
                  </a:solidFill>
                  <a:prstDash val="solid"/>
                </a:ln>
              </c:spPr>
            </c:marker>
            <c:bubble3D val="0"/>
            <c:spPr>
              <a:ln w="57150">
                <a:solidFill>
                  <a:schemeClr val="accent1">
                    <a:lumMod val="60000"/>
                    <a:lumOff val="40000"/>
                  </a:schemeClr>
                </a:solidFill>
                <a:prstDash val="solid"/>
              </a:ln>
            </c:spPr>
            <c:extLst>
              <c:ext xmlns:c16="http://schemas.microsoft.com/office/drawing/2014/chart" uri="{C3380CC4-5D6E-409C-BE32-E72D297353CC}">
                <c16:uniqueId val="{00000000-BD9A-45DA-A5B4-3BC63B376254}"/>
              </c:ext>
            </c:extLst>
          </c:dPt>
          <c:dLbls>
            <c:dLbl>
              <c:idx val="3"/>
              <c:layout>
                <c:manualLayout>
                  <c:x val="-3.3146581064995323E-2"/>
                  <c:y val="-0.1181379851443352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292-482A-AAAD-A7A426FBA418}"/>
                </c:ext>
              </c:extLst>
            </c:dLbl>
            <c:dLbl>
              <c:idx val="4"/>
              <c:layout>
                <c:manualLayout>
                  <c:x val="-4.6071654828012246E-2"/>
                  <c:y val="-0.12393415444569617"/>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D9A-45DA-A5B4-3BC63B376254}"/>
                </c:ext>
              </c:extLst>
            </c:dLbl>
            <c:spPr>
              <a:noFill/>
              <a:ln>
                <a:noFill/>
              </a:ln>
              <a:effectLst/>
            </c:spPr>
            <c:txPr>
              <a:bodyPr wrap="square" lIns="38100" tIns="19050" rIns="38100" bIns="19050" anchor="ctr">
                <a:spAutoFit/>
              </a:bodyPr>
              <a:lstStyle/>
              <a:p>
                <a:pPr>
                  <a:defRPr>
                    <a:solidFill>
                      <a:schemeClr val="accent1">
                        <a:lumMod val="20000"/>
                        <a:lumOff val="80000"/>
                      </a:schemeClr>
                    </a:solidFil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Sheet1!$A$2:$A$8</c:f>
              <c:numCache>
                <c:formatCode>General</c:formatCode>
                <c:ptCount val="7"/>
                <c:pt idx="0">
                  <c:v>2018</c:v>
                </c:pt>
                <c:pt idx="1">
                  <c:v>2019</c:v>
                </c:pt>
                <c:pt idx="2">
                  <c:v>2020</c:v>
                </c:pt>
                <c:pt idx="3">
                  <c:v>2021</c:v>
                </c:pt>
                <c:pt idx="4">
                  <c:v>2022</c:v>
                </c:pt>
                <c:pt idx="5">
                  <c:v>2023</c:v>
                </c:pt>
                <c:pt idx="6">
                  <c:v>2024</c:v>
                </c:pt>
              </c:numCache>
            </c:numRef>
          </c:cat>
          <c:val>
            <c:numRef>
              <c:f>Sheet1!$B$2:$B$8</c:f>
              <c:numCache>
                <c:formatCode>0</c:formatCode>
                <c:ptCount val="7"/>
                <c:pt idx="0">
                  <c:v>3365</c:v>
                </c:pt>
                <c:pt idx="1">
                  <c:v>3495</c:v>
                </c:pt>
                <c:pt idx="2">
                  <c:v>1292</c:v>
                </c:pt>
                <c:pt idx="3">
                  <c:v>2178</c:v>
                </c:pt>
                <c:pt idx="4">
                  <c:v>3666</c:v>
                </c:pt>
                <c:pt idx="5">
                  <c:v>4140</c:v>
                </c:pt>
                <c:pt idx="6">
                  <c:v>4650.1564426691766</c:v>
                </c:pt>
              </c:numCache>
            </c:numRef>
          </c:val>
          <c:smooth val="0"/>
          <c:extLst>
            <c:ext xmlns:c16="http://schemas.microsoft.com/office/drawing/2014/chart" uri="{C3380CC4-5D6E-409C-BE32-E72D297353CC}">
              <c16:uniqueId val="{00000003-BD9A-45DA-A5B4-3BC63B376254}"/>
            </c:ext>
          </c:extLst>
        </c:ser>
        <c:ser>
          <c:idx val="1"/>
          <c:order val="1"/>
          <c:tx>
            <c:strRef>
              <c:f>Sheet1!$C$1</c:f>
              <c:strCache>
                <c:ptCount val="1"/>
                <c:pt idx="0">
                  <c:v>Outdoor</c:v>
                </c:pt>
              </c:strCache>
            </c:strRef>
          </c:tx>
          <c:spPr>
            <a:ln>
              <a:solidFill>
                <a:schemeClr val="accent6">
                  <a:lumMod val="20000"/>
                  <a:lumOff val="80000"/>
                </a:schemeClr>
              </a:solidFill>
            </a:ln>
          </c:spPr>
          <c:marker>
            <c:spPr>
              <a:solidFill>
                <a:schemeClr val="accent6">
                  <a:lumMod val="40000"/>
                  <a:lumOff val="60000"/>
                </a:schemeClr>
              </a:solidFill>
              <a:ln>
                <a:solidFill>
                  <a:schemeClr val="accent6">
                    <a:lumMod val="20000"/>
                    <a:lumOff val="80000"/>
                  </a:schemeClr>
                </a:solidFill>
              </a:ln>
            </c:spPr>
          </c:marker>
          <c:dPt>
            <c:idx val="9"/>
            <c:bubble3D val="0"/>
            <c:extLst>
              <c:ext xmlns:c16="http://schemas.microsoft.com/office/drawing/2014/chart" uri="{C3380CC4-5D6E-409C-BE32-E72D297353CC}">
                <c16:uniqueId val="{00000004-BD9A-45DA-A5B4-3BC63B376254}"/>
              </c:ext>
            </c:extLst>
          </c:dPt>
          <c:dPt>
            <c:idx val="10"/>
            <c:marker>
              <c:spPr>
                <a:solidFill>
                  <a:schemeClr val="accent6">
                    <a:lumMod val="40000"/>
                    <a:lumOff val="60000"/>
                  </a:schemeClr>
                </a:solidFill>
                <a:ln>
                  <a:solidFill>
                    <a:schemeClr val="accent6">
                      <a:lumMod val="20000"/>
                      <a:lumOff val="80000"/>
                    </a:schemeClr>
                  </a:solidFill>
                  <a:prstDash val="sysDot"/>
                </a:ln>
              </c:spPr>
            </c:marker>
            <c:bubble3D val="0"/>
            <c:spPr>
              <a:ln>
                <a:solidFill>
                  <a:schemeClr val="accent6">
                    <a:lumMod val="20000"/>
                    <a:lumOff val="80000"/>
                  </a:schemeClr>
                </a:solidFill>
                <a:prstDash val="sysDot"/>
              </a:ln>
            </c:spPr>
            <c:extLst>
              <c:ext xmlns:c16="http://schemas.microsoft.com/office/drawing/2014/chart" uri="{C3380CC4-5D6E-409C-BE32-E72D297353CC}">
                <c16:uniqueId val="{00000006-BD9A-45DA-A5B4-3BC63B376254}"/>
              </c:ext>
            </c:extLst>
          </c:dPt>
          <c:dLbls>
            <c:spPr>
              <a:noFill/>
              <a:ln>
                <a:noFill/>
              </a:ln>
              <a:effectLst/>
            </c:spPr>
            <c:txPr>
              <a:bodyPr/>
              <a:lstStyle/>
              <a:p>
                <a:pPr>
                  <a:defRPr sz="1400" b="1">
                    <a:solidFill>
                      <a:schemeClr val="accent6">
                        <a:lumMod val="40000"/>
                        <a:lumOff val="60000"/>
                      </a:schemeClr>
                    </a:solidFill>
                    <a:effectLst>
                      <a:outerShdw blurRad="38100" dist="38100" dir="2700000" algn="tl">
                        <a:srgbClr val="000000">
                          <a:alpha val="43137"/>
                        </a:srgbClr>
                      </a:outerShdw>
                    </a:effectLst>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Sheet1!$A$2:$A$8</c:f>
              <c:numCache>
                <c:formatCode>General</c:formatCode>
                <c:ptCount val="7"/>
                <c:pt idx="0">
                  <c:v>2018</c:v>
                </c:pt>
                <c:pt idx="1">
                  <c:v>2019</c:v>
                </c:pt>
                <c:pt idx="2">
                  <c:v>2020</c:v>
                </c:pt>
                <c:pt idx="3">
                  <c:v>2021</c:v>
                </c:pt>
                <c:pt idx="4">
                  <c:v>2022</c:v>
                </c:pt>
                <c:pt idx="5">
                  <c:v>2023</c:v>
                </c:pt>
                <c:pt idx="6">
                  <c:v>2024</c:v>
                </c:pt>
              </c:numCache>
            </c:numRef>
          </c:cat>
          <c:val>
            <c:numRef>
              <c:f>Sheet1!$C$2:$C$8</c:f>
            </c:numRef>
          </c:val>
          <c:smooth val="0"/>
          <c:extLst>
            <c:ext xmlns:c16="http://schemas.microsoft.com/office/drawing/2014/chart" uri="{C3380CC4-5D6E-409C-BE32-E72D297353CC}">
              <c16:uniqueId val="{00000007-BD9A-45DA-A5B4-3BC63B376254}"/>
            </c:ext>
          </c:extLst>
        </c:ser>
        <c:ser>
          <c:idx val="2"/>
          <c:order val="2"/>
          <c:tx>
            <c:strRef>
              <c:f>Sheet1!$D$1</c:f>
              <c:strCache>
                <c:ptCount val="1"/>
                <c:pt idx="0">
                  <c:v>Transit Media</c:v>
                </c:pt>
              </c:strCache>
            </c:strRef>
          </c:tx>
          <c:spPr>
            <a:ln>
              <a:solidFill>
                <a:srgbClr val="92D050"/>
              </a:solidFill>
            </a:ln>
          </c:spPr>
          <c:marker>
            <c:spPr>
              <a:solidFill>
                <a:schemeClr val="accent4">
                  <a:lumMod val="40000"/>
                  <a:lumOff val="60000"/>
                </a:schemeClr>
              </a:solidFill>
              <a:ln>
                <a:solidFill>
                  <a:srgbClr val="92D050"/>
                </a:solidFill>
              </a:ln>
            </c:spPr>
          </c:marker>
          <c:dPt>
            <c:idx val="9"/>
            <c:bubble3D val="0"/>
            <c:extLst>
              <c:ext xmlns:c16="http://schemas.microsoft.com/office/drawing/2014/chart" uri="{C3380CC4-5D6E-409C-BE32-E72D297353CC}">
                <c16:uniqueId val="{00000008-BD9A-45DA-A5B4-3BC63B376254}"/>
              </c:ext>
            </c:extLst>
          </c:dPt>
          <c:dPt>
            <c:idx val="10"/>
            <c:marker>
              <c:spPr>
                <a:solidFill>
                  <a:schemeClr val="accent4">
                    <a:lumMod val="40000"/>
                    <a:lumOff val="60000"/>
                  </a:schemeClr>
                </a:solidFill>
                <a:ln>
                  <a:solidFill>
                    <a:srgbClr val="92D050"/>
                  </a:solidFill>
                  <a:prstDash val="sysDot"/>
                </a:ln>
              </c:spPr>
            </c:marker>
            <c:bubble3D val="0"/>
            <c:spPr>
              <a:ln>
                <a:solidFill>
                  <a:srgbClr val="92D050"/>
                </a:solidFill>
                <a:prstDash val="sysDot"/>
              </a:ln>
            </c:spPr>
            <c:extLst>
              <c:ext xmlns:c16="http://schemas.microsoft.com/office/drawing/2014/chart" uri="{C3380CC4-5D6E-409C-BE32-E72D297353CC}">
                <c16:uniqueId val="{0000000A-BD9A-45DA-A5B4-3BC63B376254}"/>
              </c:ext>
            </c:extLst>
          </c:dPt>
          <c:dLbls>
            <c:dLbl>
              <c:idx val="0"/>
              <c:layout>
                <c:manualLayout>
                  <c:x val="-4.9763543070629801E-2"/>
                  <c:y val="-5.2854358467995903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D9A-45DA-A5B4-3BC63B376254}"/>
                </c:ext>
              </c:extLst>
            </c:dLbl>
            <c:dLbl>
              <c:idx val="1"/>
              <c:layout>
                <c:manualLayout>
                  <c:x val="-1.5336324100298688E-2"/>
                  <c:y val="2.74088664201769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D9A-45DA-A5B4-3BC63B376254}"/>
                </c:ext>
              </c:extLst>
            </c:dLbl>
            <c:dLbl>
              <c:idx val="2"/>
              <c:layout>
                <c:manualLayout>
                  <c:x val="-9.2230025300891697E-3"/>
                  <c:y val="2.74088664201770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D9A-45DA-A5B4-3BC63B376254}"/>
                </c:ext>
              </c:extLst>
            </c:dLbl>
            <c:dLbl>
              <c:idx val="9"/>
              <c:layout>
                <c:manualLayout>
                  <c:x val="-7.0138603218261028E-2"/>
                  <c:y val="-1.5430977754608461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D9A-45DA-A5B4-3BC63B376254}"/>
                </c:ext>
              </c:extLst>
            </c:dLbl>
            <c:spPr>
              <a:noFill/>
              <a:ln>
                <a:noFill/>
              </a:ln>
              <a:effectLst/>
            </c:spPr>
            <c:txPr>
              <a:bodyPr/>
              <a:lstStyle/>
              <a:p>
                <a:pPr>
                  <a:defRPr sz="1400" b="1">
                    <a:solidFill>
                      <a:schemeClr val="accent4">
                        <a:lumMod val="40000"/>
                        <a:lumOff val="60000"/>
                      </a:schemeClr>
                    </a:solidFill>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Sheet1!$A$2:$A$8</c:f>
              <c:numCache>
                <c:formatCode>General</c:formatCode>
                <c:ptCount val="7"/>
                <c:pt idx="0">
                  <c:v>2018</c:v>
                </c:pt>
                <c:pt idx="1">
                  <c:v>2019</c:v>
                </c:pt>
                <c:pt idx="2">
                  <c:v>2020</c:v>
                </c:pt>
                <c:pt idx="3">
                  <c:v>2021</c:v>
                </c:pt>
                <c:pt idx="4">
                  <c:v>2022</c:v>
                </c:pt>
                <c:pt idx="5">
                  <c:v>2023</c:v>
                </c:pt>
                <c:pt idx="6">
                  <c:v>2024</c:v>
                </c:pt>
              </c:numCache>
            </c:numRef>
          </c:cat>
          <c:val>
            <c:numRef>
              <c:f>Sheet1!$D$2:$D$8</c:f>
            </c:numRef>
          </c:val>
          <c:smooth val="0"/>
          <c:extLst>
            <c:ext xmlns:c16="http://schemas.microsoft.com/office/drawing/2014/chart" uri="{C3380CC4-5D6E-409C-BE32-E72D297353CC}">
              <c16:uniqueId val="{0000000E-BD9A-45DA-A5B4-3BC63B376254}"/>
            </c:ext>
          </c:extLst>
        </c:ser>
        <c:dLbls>
          <c:showLegendKey val="0"/>
          <c:showVal val="0"/>
          <c:showCatName val="0"/>
          <c:showSerName val="0"/>
          <c:showPercent val="0"/>
          <c:showBubbleSize val="0"/>
        </c:dLbls>
        <c:marker val="1"/>
        <c:smooth val="0"/>
        <c:axId val="1962944224"/>
        <c:axId val="1962945856"/>
      </c:lineChart>
      <c:catAx>
        <c:axId val="1962944224"/>
        <c:scaling>
          <c:orientation val="minMax"/>
        </c:scaling>
        <c:delete val="0"/>
        <c:axPos val="b"/>
        <c:numFmt formatCode="General" sourceLinked="1"/>
        <c:majorTickMark val="none"/>
        <c:minorTickMark val="none"/>
        <c:tickLblPos val="nextTo"/>
        <c:txPr>
          <a:bodyPr/>
          <a:lstStyle/>
          <a:p>
            <a:pPr>
              <a:defRPr b="1">
                <a:solidFill>
                  <a:schemeClr val="accent1">
                    <a:lumMod val="20000"/>
                    <a:lumOff val="80000"/>
                  </a:schemeClr>
                </a:solidFill>
              </a:defRPr>
            </a:pPr>
            <a:endParaRPr lang="en-US"/>
          </a:p>
        </c:txPr>
        <c:crossAx val="1962945856"/>
        <c:crosses val="autoZero"/>
        <c:auto val="1"/>
        <c:lblAlgn val="ctr"/>
        <c:lblOffset val="100"/>
        <c:noMultiLvlLbl val="0"/>
      </c:catAx>
      <c:valAx>
        <c:axId val="1962945856"/>
        <c:scaling>
          <c:orientation val="minMax"/>
        </c:scaling>
        <c:delete val="1"/>
        <c:axPos val="l"/>
        <c:numFmt formatCode="0" sourceLinked="1"/>
        <c:majorTickMark val="none"/>
        <c:minorTickMark val="none"/>
        <c:tickLblPos val="nextTo"/>
        <c:crossAx val="1962944224"/>
        <c:crosses val="autoZero"/>
        <c:crossBetween val="between"/>
        <c:majorUnit val="1000"/>
      </c:valAx>
    </c:plotArea>
    <c:plotVisOnly val="1"/>
    <c:dispBlanksAs val="gap"/>
    <c:showDLblsOverMax val="0"/>
  </c:chart>
  <c:txPr>
    <a:bodyPr/>
    <a:lstStyle/>
    <a:p>
      <a:pPr>
        <a:defRPr sz="1800" b="1">
          <a:solidFill>
            <a:schemeClr val="accent4"/>
          </a:solidFill>
        </a:defRPr>
      </a:pPr>
      <a:endParaRPr lang="en-US"/>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15"/>
    </mc:Choice>
    <mc:Fallback>
      <c:style val="15"/>
    </mc:Fallback>
  </mc:AlternateContent>
  <c:chart>
    <c:autoTitleDeleted val="1"/>
    <c:plotArea>
      <c:layout>
        <c:manualLayout>
          <c:layoutTarget val="inner"/>
          <c:xMode val="edge"/>
          <c:yMode val="edge"/>
          <c:x val="5.0430473961405882E-2"/>
          <c:y val="9.0290285276548102E-2"/>
          <c:w val="0.94956952603859412"/>
          <c:h val="0.72367846909688205"/>
        </c:manualLayout>
      </c:layout>
      <c:barChart>
        <c:barDir val="col"/>
        <c:grouping val="clustered"/>
        <c:varyColors val="0"/>
        <c:ser>
          <c:idx val="2"/>
          <c:order val="0"/>
          <c:tx>
            <c:strRef>
              <c:f>Sheet1!$A$2</c:f>
              <c:strCache>
                <c:ptCount val="1"/>
                <c:pt idx="0">
                  <c:v>Total</c:v>
                </c:pt>
              </c:strCache>
            </c:strRef>
          </c:tx>
          <c:spPr>
            <a:solidFill>
              <a:srgbClr val="A673C2"/>
            </a:solidFill>
            <a:ln>
              <a:solidFill>
                <a:schemeClr val="accent1">
                  <a:lumMod val="20000"/>
                  <a:lumOff val="80000"/>
                </a:schemeClr>
              </a:solidFill>
            </a:ln>
          </c:spPr>
          <c:invertIfNegative val="0"/>
          <c:dLbls>
            <c:dLbl>
              <c:idx val="1"/>
              <c:layout>
                <c:manualLayout>
                  <c:x val="-3.3870387893283208E-3"/>
                  <c:y val="3.741814780168381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CE1-454F-AF42-096ACAD7868B}"/>
                </c:ext>
              </c:extLst>
            </c:dLbl>
            <c:spPr>
              <a:solidFill>
                <a:srgbClr val="7030A0"/>
              </a:solidFill>
              <a:ln w="25400" cap="flat" cmpd="sng" algn="ctr">
                <a:noFill/>
                <a:prstDash val="solid"/>
              </a:ln>
              <a:effectLst/>
            </c:spPr>
            <c:txPr>
              <a:bodyPr/>
              <a:lstStyle/>
              <a:p>
                <a:pPr>
                  <a:defRPr sz="1800" b="1">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Q1</c:v>
                </c:pt>
                <c:pt idx="1">
                  <c:v>Q2</c:v>
                </c:pt>
                <c:pt idx="2">
                  <c:v>Q3</c:v>
                </c:pt>
                <c:pt idx="3">
                  <c:v>Q4</c:v>
                </c:pt>
              </c:strCache>
            </c:strRef>
          </c:cat>
          <c:val>
            <c:numRef>
              <c:f>Sheet1!$B$2:$E$2</c:f>
              <c:numCache>
                <c:formatCode>0</c:formatCode>
                <c:ptCount val="4"/>
                <c:pt idx="0">
                  <c:v>1116</c:v>
                </c:pt>
                <c:pt idx="1">
                  <c:v>1162</c:v>
                </c:pt>
                <c:pt idx="2">
                  <c:v>1023</c:v>
                </c:pt>
                <c:pt idx="3">
                  <c:v>1349</c:v>
                </c:pt>
              </c:numCache>
            </c:numRef>
          </c:val>
          <c:extLst>
            <c:ext xmlns:c16="http://schemas.microsoft.com/office/drawing/2014/chart" uri="{C3380CC4-5D6E-409C-BE32-E72D297353CC}">
              <c16:uniqueId val="{00000001-1CE1-454F-AF42-096ACAD7868B}"/>
            </c:ext>
          </c:extLst>
        </c:ser>
        <c:dLbls>
          <c:showLegendKey val="0"/>
          <c:showVal val="1"/>
          <c:showCatName val="0"/>
          <c:showSerName val="0"/>
          <c:showPercent val="0"/>
          <c:showBubbleSize val="0"/>
        </c:dLbls>
        <c:gapWidth val="150"/>
        <c:axId val="1537396240"/>
        <c:axId val="1537404944"/>
      </c:barChart>
      <c:catAx>
        <c:axId val="1537396240"/>
        <c:scaling>
          <c:orientation val="minMax"/>
        </c:scaling>
        <c:delete val="1"/>
        <c:axPos val="b"/>
        <c:numFmt formatCode="General" sourceLinked="0"/>
        <c:majorTickMark val="none"/>
        <c:minorTickMark val="none"/>
        <c:tickLblPos val="nextTo"/>
        <c:crossAx val="1537404944"/>
        <c:crosses val="autoZero"/>
        <c:auto val="1"/>
        <c:lblAlgn val="ctr"/>
        <c:lblOffset val="100"/>
        <c:noMultiLvlLbl val="0"/>
      </c:catAx>
      <c:valAx>
        <c:axId val="1537404944"/>
        <c:scaling>
          <c:orientation val="minMax"/>
        </c:scaling>
        <c:delete val="1"/>
        <c:axPos val="l"/>
        <c:numFmt formatCode="0" sourceLinked="1"/>
        <c:majorTickMark val="none"/>
        <c:minorTickMark val="none"/>
        <c:tickLblPos val="nextTo"/>
        <c:crossAx val="1537396240"/>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21"/>
    </mc:Choice>
    <mc:Fallback>
      <c:style val="21"/>
    </mc:Fallback>
  </mc:AlternateContent>
  <c:chart>
    <c:autoTitleDeleted val="1"/>
    <c:plotArea>
      <c:layout>
        <c:manualLayout>
          <c:layoutTarget val="inner"/>
          <c:xMode val="edge"/>
          <c:yMode val="edge"/>
          <c:x val="7.4035898139685696E-2"/>
          <c:y val="0.18937552452473125"/>
          <c:w val="0.91794062625619999"/>
          <c:h val="0.61280070369717432"/>
        </c:manualLayout>
      </c:layout>
      <c:lineChart>
        <c:grouping val="standard"/>
        <c:varyColors val="0"/>
        <c:ser>
          <c:idx val="0"/>
          <c:order val="0"/>
          <c:tx>
            <c:strRef>
              <c:f>Sheet1!$B$1</c:f>
              <c:strCache>
                <c:ptCount val="1"/>
                <c:pt idx="0">
                  <c:v>Radio</c:v>
                </c:pt>
              </c:strCache>
            </c:strRef>
          </c:tx>
          <c:spPr>
            <a:ln w="57150">
              <a:solidFill>
                <a:schemeClr val="accent1">
                  <a:lumMod val="40000"/>
                  <a:lumOff val="60000"/>
                </a:schemeClr>
              </a:solidFill>
            </a:ln>
          </c:spPr>
          <c:marker>
            <c:spPr>
              <a:solidFill>
                <a:srgbClr val="002060"/>
              </a:solidFill>
              <a:ln w="57150">
                <a:solidFill>
                  <a:schemeClr val="accent1">
                    <a:lumMod val="40000"/>
                    <a:lumOff val="60000"/>
                  </a:schemeClr>
                </a:solidFill>
              </a:ln>
            </c:spPr>
          </c:marker>
          <c:dPt>
            <c:idx val="3"/>
            <c:bubble3D val="0"/>
            <c:extLst>
              <c:ext xmlns:c16="http://schemas.microsoft.com/office/drawing/2014/chart" uri="{C3380CC4-5D6E-409C-BE32-E72D297353CC}">
                <c16:uniqueId val="{00000000-AED4-47CA-8FF5-DF98F554BE4F}"/>
              </c:ext>
            </c:extLst>
          </c:dPt>
          <c:dPt>
            <c:idx val="4"/>
            <c:marker>
              <c:spPr>
                <a:solidFill>
                  <a:srgbClr val="002060"/>
                </a:solidFill>
                <a:ln w="57150">
                  <a:solidFill>
                    <a:schemeClr val="accent1">
                      <a:lumMod val="40000"/>
                      <a:lumOff val="60000"/>
                    </a:schemeClr>
                  </a:solidFill>
                  <a:prstDash val="solid"/>
                </a:ln>
              </c:spPr>
            </c:marker>
            <c:bubble3D val="0"/>
            <c:spPr>
              <a:ln w="57150">
                <a:solidFill>
                  <a:schemeClr val="accent1">
                    <a:lumMod val="40000"/>
                    <a:lumOff val="60000"/>
                  </a:schemeClr>
                </a:solidFill>
                <a:prstDash val="solid"/>
              </a:ln>
            </c:spPr>
            <c:extLst>
              <c:ext xmlns:c16="http://schemas.microsoft.com/office/drawing/2014/chart" uri="{C3380CC4-5D6E-409C-BE32-E72D297353CC}">
                <c16:uniqueId val="{00000000-94E2-48B3-A1AE-4FE8AD199535}"/>
              </c:ext>
            </c:extLst>
          </c:dPt>
          <c:dLbls>
            <c:dLbl>
              <c:idx val="3"/>
              <c:layout>
                <c:manualLayout>
                  <c:x val="-4.3634437448607843E-2"/>
                  <c:y val="-0.10751125638335889"/>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ED4-47CA-8FF5-DF98F554BE4F}"/>
                </c:ext>
              </c:extLst>
            </c:dLbl>
            <c:spPr>
              <a:noFill/>
              <a:ln>
                <a:noFill/>
              </a:ln>
              <a:effectLst/>
            </c:spPr>
            <c:txPr>
              <a:bodyPr wrap="square" lIns="38100" tIns="19050" rIns="38100" bIns="19050" anchor="ctr">
                <a:spAutoFit/>
              </a:bodyPr>
              <a:lstStyle/>
              <a:p>
                <a:pPr>
                  <a:defRPr>
                    <a:solidFill>
                      <a:schemeClr val="accent1">
                        <a:lumMod val="20000"/>
                        <a:lumOff val="80000"/>
                      </a:schemeClr>
                    </a:solidFil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Sheet1!$A$2:$A$8</c:f>
              <c:numCache>
                <c:formatCode>General</c:formatCode>
                <c:ptCount val="7"/>
                <c:pt idx="0">
                  <c:v>2018</c:v>
                </c:pt>
                <c:pt idx="1">
                  <c:v>2019</c:v>
                </c:pt>
                <c:pt idx="2">
                  <c:v>2020</c:v>
                </c:pt>
                <c:pt idx="3">
                  <c:v>2021</c:v>
                </c:pt>
                <c:pt idx="4">
                  <c:v>2022</c:v>
                </c:pt>
                <c:pt idx="5">
                  <c:v>2023</c:v>
                </c:pt>
                <c:pt idx="6">
                  <c:v>2024</c:v>
                </c:pt>
              </c:numCache>
            </c:numRef>
          </c:cat>
          <c:val>
            <c:numRef>
              <c:f>Sheet1!$B$2:$B$8</c:f>
              <c:numCache>
                <c:formatCode>0</c:formatCode>
                <c:ptCount val="7"/>
                <c:pt idx="0">
                  <c:v>2144.0382334224983</c:v>
                </c:pt>
                <c:pt idx="1">
                  <c:v>2260.4190062133866</c:v>
                </c:pt>
                <c:pt idx="2">
                  <c:v>1270.4642490000276</c:v>
                </c:pt>
                <c:pt idx="3">
                  <c:v>1732.5399350002388</c:v>
                </c:pt>
                <c:pt idx="4">
                  <c:v>2031.8868050000376</c:v>
                </c:pt>
                <c:pt idx="5">
                  <c:v>2272</c:v>
                </c:pt>
                <c:pt idx="6">
                  <c:v>2462</c:v>
                </c:pt>
              </c:numCache>
            </c:numRef>
          </c:val>
          <c:smooth val="0"/>
          <c:extLst>
            <c:ext xmlns:c16="http://schemas.microsoft.com/office/drawing/2014/chart" uri="{C3380CC4-5D6E-409C-BE32-E72D297353CC}">
              <c16:uniqueId val="{00000003-94E2-48B3-A1AE-4FE8AD199535}"/>
            </c:ext>
          </c:extLst>
        </c:ser>
        <c:ser>
          <c:idx val="1"/>
          <c:order val="1"/>
          <c:tx>
            <c:strRef>
              <c:f>Sheet1!$C$1</c:f>
              <c:strCache>
                <c:ptCount val="1"/>
                <c:pt idx="0">
                  <c:v>Outdoor</c:v>
                </c:pt>
              </c:strCache>
            </c:strRef>
          </c:tx>
          <c:spPr>
            <a:ln>
              <a:solidFill>
                <a:schemeClr val="accent6">
                  <a:lumMod val="20000"/>
                  <a:lumOff val="80000"/>
                </a:schemeClr>
              </a:solidFill>
            </a:ln>
          </c:spPr>
          <c:marker>
            <c:spPr>
              <a:solidFill>
                <a:schemeClr val="accent6">
                  <a:lumMod val="40000"/>
                  <a:lumOff val="60000"/>
                </a:schemeClr>
              </a:solidFill>
              <a:ln>
                <a:solidFill>
                  <a:schemeClr val="accent6">
                    <a:lumMod val="20000"/>
                    <a:lumOff val="80000"/>
                  </a:schemeClr>
                </a:solidFill>
              </a:ln>
            </c:spPr>
          </c:marker>
          <c:dPt>
            <c:idx val="9"/>
            <c:bubble3D val="0"/>
            <c:extLst>
              <c:ext xmlns:c16="http://schemas.microsoft.com/office/drawing/2014/chart" uri="{C3380CC4-5D6E-409C-BE32-E72D297353CC}">
                <c16:uniqueId val="{00000004-94E2-48B3-A1AE-4FE8AD199535}"/>
              </c:ext>
            </c:extLst>
          </c:dPt>
          <c:dPt>
            <c:idx val="10"/>
            <c:marker>
              <c:spPr>
                <a:solidFill>
                  <a:schemeClr val="accent6">
                    <a:lumMod val="40000"/>
                    <a:lumOff val="60000"/>
                  </a:schemeClr>
                </a:solidFill>
                <a:ln>
                  <a:solidFill>
                    <a:schemeClr val="accent6">
                      <a:lumMod val="20000"/>
                      <a:lumOff val="80000"/>
                    </a:schemeClr>
                  </a:solidFill>
                  <a:prstDash val="sysDot"/>
                </a:ln>
              </c:spPr>
            </c:marker>
            <c:bubble3D val="0"/>
            <c:spPr>
              <a:ln>
                <a:solidFill>
                  <a:schemeClr val="accent6">
                    <a:lumMod val="20000"/>
                    <a:lumOff val="80000"/>
                  </a:schemeClr>
                </a:solidFill>
                <a:prstDash val="sysDot"/>
              </a:ln>
            </c:spPr>
            <c:extLst>
              <c:ext xmlns:c16="http://schemas.microsoft.com/office/drawing/2014/chart" uri="{C3380CC4-5D6E-409C-BE32-E72D297353CC}">
                <c16:uniqueId val="{00000006-94E2-48B3-A1AE-4FE8AD199535}"/>
              </c:ext>
            </c:extLst>
          </c:dPt>
          <c:dLbls>
            <c:spPr>
              <a:noFill/>
              <a:ln>
                <a:noFill/>
              </a:ln>
              <a:effectLst/>
            </c:spPr>
            <c:txPr>
              <a:bodyPr/>
              <a:lstStyle/>
              <a:p>
                <a:pPr>
                  <a:defRPr sz="1400" b="1">
                    <a:solidFill>
                      <a:schemeClr val="accent6">
                        <a:lumMod val="40000"/>
                        <a:lumOff val="60000"/>
                      </a:schemeClr>
                    </a:solidFill>
                    <a:effectLst>
                      <a:outerShdw blurRad="38100" dist="38100" dir="2700000" algn="tl">
                        <a:srgbClr val="000000">
                          <a:alpha val="43137"/>
                        </a:srgbClr>
                      </a:outerShdw>
                    </a:effectLst>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Sheet1!$A$2:$A$8</c:f>
              <c:numCache>
                <c:formatCode>General</c:formatCode>
                <c:ptCount val="7"/>
                <c:pt idx="0">
                  <c:v>2018</c:v>
                </c:pt>
                <c:pt idx="1">
                  <c:v>2019</c:v>
                </c:pt>
                <c:pt idx="2">
                  <c:v>2020</c:v>
                </c:pt>
                <c:pt idx="3">
                  <c:v>2021</c:v>
                </c:pt>
                <c:pt idx="4">
                  <c:v>2022</c:v>
                </c:pt>
                <c:pt idx="5">
                  <c:v>2023</c:v>
                </c:pt>
                <c:pt idx="6">
                  <c:v>2024</c:v>
                </c:pt>
              </c:numCache>
            </c:numRef>
          </c:cat>
          <c:val>
            <c:numRef>
              <c:f>Sheet1!$C$2:$C$8</c:f>
            </c:numRef>
          </c:val>
          <c:smooth val="0"/>
          <c:extLst>
            <c:ext xmlns:c16="http://schemas.microsoft.com/office/drawing/2014/chart" uri="{C3380CC4-5D6E-409C-BE32-E72D297353CC}">
              <c16:uniqueId val="{00000007-94E2-48B3-A1AE-4FE8AD199535}"/>
            </c:ext>
          </c:extLst>
        </c:ser>
        <c:ser>
          <c:idx val="2"/>
          <c:order val="2"/>
          <c:tx>
            <c:strRef>
              <c:f>Sheet1!$D$1</c:f>
              <c:strCache>
                <c:ptCount val="1"/>
                <c:pt idx="0">
                  <c:v>Transit Media</c:v>
                </c:pt>
              </c:strCache>
            </c:strRef>
          </c:tx>
          <c:spPr>
            <a:ln>
              <a:solidFill>
                <a:srgbClr val="92D050"/>
              </a:solidFill>
            </a:ln>
          </c:spPr>
          <c:marker>
            <c:spPr>
              <a:solidFill>
                <a:schemeClr val="accent4">
                  <a:lumMod val="40000"/>
                  <a:lumOff val="60000"/>
                </a:schemeClr>
              </a:solidFill>
              <a:ln>
                <a:solidFill>
                  <a:srgbClr val="92D050"/>
                </a:solidFill>
              </a:ln>
            </c:spPr>
          </c:marker>
          <c:dPt>
            <c:idx val="9"/>
            <c:bubble3D val="0"/>
            <c:extLst>
              <c:ext xmlns:c16="http://schemas.microsoft.com/office/drawing/2014/chart" uri="{C3380CC4-5D6E-409C-BE32-E72D297353CC}">
                <c16:uniqueId val="{00000008-94E2-48B3-A1AE-4FE8AD199535}"/>
              </c:ext>
            </c:extLst>
          </c:dPt>
          <c:dPt>
            <c:idx val="10"/>
            <c:marker>
              <c:spPr>
                <a:solidFill>
                  <a:schemeClr val="accent4">
                    <a:lumMod val="40000"/>
                    <a:lumOff val="60000"/>
                  </a:schemeClr>
                </a:solidFill>
                <a:ln>
                  <a:solidFill>
                    <a:srgbClr val="92D050"/>
                  </a:solidFill>
                  <a:prstDash val="sysDot"/>
                </a:ln>
              </c:spPr>
            </c:marker>
            <c:bubble3D val="0"/>
            <c:spPr>
              <a:ln>
                <a:solidFill>
                  <a:srgbClr val="92D050"/>
                </a:solidFill>
                <a:prstDash val="sysDot"/>
              </a:ln>
            </c:spPr>
            <c:extLst>
              <c:ext xmlns:c16="http://schemas.microsoft.com/office/drawing/2014/chart" uri="{C3380CC4-5D6E-409C-BE32-E72D297353CC}">
                <c16:uniqueId val="{0000000A-94E2-48B3-A1AE-4FE8AD199535}"/>
              </c:ext>
            </c:extLst>
          </c:dPt>
          <c:dLbls>
            <c:dLbl>
              <c:idx val="0"/>
              <c:layout>
                <c:manualLayout>
                  <c:x val="-4.9763543070629801E-2"/>
                  <c:y val="-5.2854358467995903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4E2-48B3-A1AE-4FE8AD199535}"/>
                </c:ext>
              </c:extLst>
            </c:dLbl>
            <c:dLbl>
              <c:idx val="1"/>
              <c:layout>
                <c:manualLayout>
                  <c:x val="-1.5336324100298688E-2"/>
                  <c:y val="2.74088664201769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4E2-48B3-A1AE-4FE8AD199535}"/>
                </c:ext>
              </c:extLst>
            </c:dLbl>
            <c:dLbl>
              <c:idx val="2"/>
              <c:layout>
                <c:manualLayout>
                  <c:x val="-9.2230025300891697E-3"/>
                  <c:y val="2.74088664201770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4E2-48B3-A1AE-4FE8AD199535}"/>
                </c:ext>
              </c:extLst>
            </c:dLbl>
            <c:dLbl>
              <c:idx val="9"/>
              <c:layout>
                <c:manualLayout>
                  <c:x val="-7.0138603218261028E-2"/>
                  <c:y val="-1.5430977754608461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4E2-48B3-A1AE-4FE8AD199535}"/>
                </c:ext>
              </c:extLst>
            </c:dLbl>
            <c:spPr>
              <a:noFill/>
              <a:ln>
                <a:noFill/>
              </a:ln>
              <a:effectLst/>
            </c:spPr>
            <c:txPr>
              <a:bodyPr/>
              <a:lstStyle/>
              <a:p>
                <a:pPr>
                  <a:defRPr sz="1400" b="1">
                    <a:solidFill>
                      <a:schemeClr val="accent4">
                        <a:lumMod val="40000"/>
                        <a:lumOff val="60000"/>
                      </a:schemeClr>
                    </a:solidFill>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Sheet1!$A$2:$A$8</c:f>
              <c:numCache>
                <c:formatCode>General</c:formatCode>
                <c:ptCount val="7"/>
                <c:pt idx="0">
                  <c:v>2018</c:v>
                </c:pt>
                <c:pt idx="1">
                  <c:v>2019</c:v>
                </c:pt>
                <c:pt idx="2">
                  <c:v>2020</c:v>
                </c:pt>
                <c:pt idx="3">
                  <c:v>2021</c:v>
                </c:pt>
                <c:pt idx="4">
                  <c:v>2022</c:v>
                </c:pt>
                <c:pt idx="5">
                  <c:v>2023</c:v>
                </c:pt>
                <c:pt idx="6">
                  <c:v>2024</c:v>
                </c:pt>
              </c:numCache>
            </c:numRef>
          </c:cat>
          <c:val>
            <c:numRef>
              <c:f>Sheet1!$D$2:$D$8</c:f>
            </c:numRef>
          </c:val>
          <c:smooth val="0"/>
          <c:extLst>
            <c:ext xmlns:c16="http://schemas.microsoft.com/office/drawing/2014/chart" uri="{C3380CC4-5D6E-409C-BE32-E72D297353CC}">
              <c16:uniqueId val="{0000000E-94E2-48B3-A1AE-4FE8AD199535}"/>
            </c:ext>
          </c:extLst>
        </c:ser>
        <c:dLbls>
          <c:showLegendKey val="0"/>
          <c:showVal val="0"/>
          <c:showCatName val="0"/>
          <c:showSerName val="0"/>
          <c:showPercent val="0"/>
          <c:showBubbleSize val="0"/>
        </c:dLbls>
        <c:marker val="1"/>
        <c:smooth val="0"/>
        <c:axId val="1962947488"/>
        <c:axId val="1967420560"/>
      </c:lineChart>
      <c:catAx>
        <c:axId val="1962947488"/>
        <c:scaling>
          <c:orientation val="minMax"/>
        </c:scaling>
        <c:delete val="0"/>
        <c:axPos val="b"/>
        <c:numFmt formatCode="General" sourceLinked="1"/>
        <c:majorTickMark val="none"/>
        <c:minorTickMark val="none"/>
        <c:tickLblPos val="nextTo"/>
        <c:txPr>
          <a:bodyPr/>
          <a:lstStyle/>
          <a:p>
            <a:pPr>
              <a:defRPr sz="2000">
                <a:solidFill>
                  <a:schemeClr val="accent1">
                    <a:lumMod val="20000"/>
                    <a:lumOff val="80000"/>
                  </a:schemeClr>
                </a:solidFill>
              </a:defRPr>
            </a:pPr>
            <a:endParaRPr lang="en-US"/>
          </a:p>
        </c:txPr>
        <c:crossAx val="1967420560"/>
        <c:crosses val="autoZero"/>
        <c:auto val="1"/>
        <c:lblAlgn val="ctr"/>
        <c:lblOffset val="100"/>
        <c:noMultiLvlLbl val="0"/>
      </c:catAx>
      <c:valAx>
        <c:axId val="1967420560"/>
        <c:scaling>
          <c:orientation val="minMax"/>
        </c:scaling>
        <c:delete val="1"/>
        <c:axPos val="l"/>
        <c:numFmt formatCode="0" sourceLinked="1"/>
        <c:majorTickMark val="none"/>
        <c:minorTickMark val="none"/>
        <c:tickLblPos val="nextTo"/>
        <c:crossAx val="1962947488"/>
        <c:crosses val="autoZero"/>
        <c:crossBetween val="between"/>
        <c:majorUnit val="1000"/>
      </c:valAx>
    </c:plotArea>
    <c:plotVisOnly val="1"/>
    <c:dispBlanksAs val="gap"/>
    <c:showDLblsOverMax val="0"/>
  </c:chart>
  <c:txPr>
    <a:bodyPr/>
    <a:lstStyle/>
    <a:p>
      <a:pPr>
        <a:defRPr sz="1800" b="1">
          <a:solidFill>
            <a:schemeClr val="accent4"/>
          </a:solidFill>
        </a:defRPr>
      </a:pPr>
      <a:endParaRPr lang="en-US"/>
    </a:p>
  </c:txPr>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15"/>
    </mc:Choice>
    <mc:Fallback>
      <c:style val="15"/>
    </mc:Fallback>
  </mc:AlternateContent>
  <c:chart>
    <c:autoTitleDeleted val="1"/>
    <c:plotArea>
      <c:layout>
        <c:manualLayout>
          <c:layoutTarget val="inner"/>
          <c:xMode val="edge"/>
          <c:yMode val="edge"/>
          <c:x val="5.0430473961405882E-2"/>
          <c:y val="9.0290285276548102E-2"/>
          <c:w val="0.94956952603859412"/>
          <c:h val="0.72367846909688205"/>
        </c:manualLayout>
      </c:layout>
      <c:barChart>
        <c:barDir val="col"/>
        <c:grouping val="clustered"/>
        <c:varyColors val="0"/>
        <c:ser>
          <c:idx val="2"/>
          <c:order val="0"/>
          <c:tx>
            <c:strRef>
              <c:f>Sheet1!$A$2</c:f>
              <c:strCache>
                <c:ptCount val="1"/>
                <c:pt idx="0">
                  <c:v>Total</c:v>
                </c:pt>
              </c:strCache>
            </c:strRef>
          </c:tx>
          <c:spPr>
            <a:solidFill>
              <a:schemeClr val="accent3">
                <a:lumMod val="60000"/>
                <a:lumOff val="40000"/>
              </a:schemeClr>
            </a:solidFill>
            <a:ln>
              <a:solidFill>
                <a:schemeClr val="accent1">
                  <a:lumMod val="20000"/>
                  <a:lumOff val="80000"/>
                </a:schemeClr>
              </a:solidFill>
            </a:ln>
          </c:spPr>
          <c:invertIfNegative val="0"/>
          <c:dLbls>
            <c:dLbl>
              <c:idx val="1"/>
              <c:layout>
                <c:manualLayout>
                  <c:x val="-3.3870387893283208E-3"/>
                  <c:y val="3.741814780168381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51B-45C0-8F1C-C47D30597770}"/>
                </c:ext>
              </c:extLst>
            </c:dLbl>
            <c:spPr>
              <a:solidFill>
                <a:schemeClr val="accent3">
                  <a:lumMod val="75000"/>
                </a:schemeClr>
              </a:solidFill>
              <a:ln w="25400" cap="flat" cmpd="sng" algn="ctr">
                <a:noFill/>
                <a:prstDash val="solid"/>
              </a:ln>
              <a:effectLst/>
            </c:spPr>
            <c:txPr>
              <a:bodyPr/>
              <a:lstStyle/>
              <a:p>
                <a:pPr>
                  <a:defRPr sz="1800" b="1">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Q1</c:v>
                </c:pt>
                <c:pt idx="1">
                  <c:v>Q2</c:v>
                </c:pt>
                <c:pt idx="2">
                  <c:v>Q3</c:v>
                </c:pt>
                <c:pt idx="3">
                  <c:v>Q4</c:v>
                </c:pt>
              </c:strCache>
            </c:strRef>
          </c:cat>
          <c:val>
            <c:numRef>
              <c:f>Sheet1!$B$2:$E$2</c:f>
              <c:numCache>
                <c:formatCode>0</c:formatCode>
                <c:ptCount val="4"/>
                <c:pt idx="0">
                  <c:v>629.89001800001085</c:v>
                </c:pt>
                <c:pt idx="1">
                  <c:v>500.61488400000246</c:v>
                </c:pt>
                <c:pt idx="2">
                  <c:v>572.56282800000804</c:v>
                </c:pt>
                <c:pt idx="3">
                  <c:v>759.16943700000741</c:v>
                </c:pt>
              </c:numCache>
            </c:numRef>
          </c:val>
          <c:extLst>
            <c:ext xmlns:c16="http://schemas.microsoft.com/office/drawing/2014/chart" uri="{C3380CC4-5D6E-409C-BE32-E72D297353CC}">
              <c16:uniqueId val="{00000001-751B-45C0-8F1C-C47D30597770}"/>
            </c:ext>
          </c:extLst>
        </c:ser>
        <c:dLbls>
          <c:showLegendKey val="0"/>
          <c:showVal val="1"/>
          <c:showCatName val="0"/>
          <c:showSerName val="0"/>
          <c:showPercent val="0"/>
          <c:showBubbleSize val="0"/>
        </c:dLbls>
        <c:gapWidth val="150"/>
        <c:axId val="1537396240"/>
        <c:axId val="1537404944"/>
      </c:barChart>
      <c:catAx>
        <c:axId val="1537396240"/>
        <c:scaling>
          <c:orientation val="minMax"/>
        </c:scaling>
        <c:delete val="1"/>
        <c:axPos val="b"/>
        <c:numFmt formatCode="General" sourceLinked="0"/>
        <c:majorTickMark val="none"/>
        <c:minorTickMark val="none"/>
        <c:tickLblPos val="nextTo"/>
        <c:crossAx val="1537404944"/>
        <c:crosses val="autoZero"/>
        <c:auto val="1"/>
        <c:lblAlgn val="ctr"/>
        <c:lblOffset val="100"/>
        <c:noMultiLvlLbl val="0"/>
      </c:catAx>
      <c:valAx>
        <c:axId val="1537404944"/>
        <c:scaling>
          <c:orientation val="minMax"/>
        </c:scaling>
        <c:delete val="1"/>
        <c:axPos val="l"/>
        <c:numFmt formatCode="0" sourceLinked="1"/>
        <c:majorTickMark val="none"/>
        <c:minorTickMark val="none"/>
        <c:tickLblPos val="nextTo"/>
        <c:crossAx val="1537396240"/>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21"/>
    </mc:Choice>
    <mc:Fallback>
      <c:style val="21"/>
    </mc:Fallback>
  </mc:AlternateContent>
  <c:chart>
    <c:autoTitleDeleted val="1"/>
    <c:plotArea>
      <c:layout>
        <c:manualLayout>
          <c:layoutTarget val="inner"/>
          <c:xMode val="edge"/>
          <c:yMode val="edge"/>
          <c:x val="7.4035898139685696E-2"/>
          <c:y val="9.37349995077119E-2"/>
          <c:w val="0.91794062625619999"/>
          <c:h val="0.78263486532085613"/>
        </c:manualLayout>
      </c:layout>
      <c:lineChart>
        <c:grouping val="standard"/>
        <c:varyColors val="0"/>
        <c:ser>
          <c:idx val="0"/>
          <c:order val="0"/>
          <c:tx>
            <c:strRef>
              <c:f>Sheet1!$B$1</c:f>
              <c:strCache>
                <c:ptCount val="1"/>
                <c:pt idx="0">
                  <c:v>Cinema</c:v>
                </c:pt>
              </c:strCache>
            </c:strRef>
          </c:tx>
          <c:spPr>
            <a:ln w="57150">
              <a:solidFill>
                <a:srgbClr val="C00000"/>
              </a:solidFill>
            </a:ln>
          </c:spPr>
          <c:marker>
            <c:spPr>
              <a:solidFill>
                <a:srgbClr val="C00000"/>
              </a:solidFill>
              <a:ln w="57150">
                <a:solidFill>
                  <a:srgbClr val="C00000"/>
                </a:solidFill>
              </a:ln>
            </c:spPr>
          </c:marker>
          <c:dPt>
            <c:idx val="3"/>
            <c:bubble3D val="0"/>
            <c:extLst>
              <c:ext xmlns:c16="http://schemas.microsoft.com/office/drawing/2014/chart" uri="{C3380CC4-5D6E-409C-BE32-E72D297353CC}">
                <c16:uniqueId val="{00000000-45E3-44BD-B282-B0C8E4822C17}"/>
              </c:ext>
            </c:extLst>
          </c:dPt>
          <c:dPt>
            <c:idx val="4"/>
            <c:marker>
              <c:spPr>
                <a:solidFill>
                  <a:srgbClr val="C00000"/>
                </a:solidFill>
                <a:ln w="57150">
                  <a:solidFill>
                    <a:srgbClr val="C00000"/>
                  </a:solidFill>
                  <a:prstDash val="solid"/>
                </a:ln>
              </c:spPr>
            </c:marker>
            <c:bubble3D val="0"/>
            <c:spPr>
              <a:ln w="57150">
                <a:solidFill>
                  <a:srgbClr val="C00000"/>
                </a:solidFill>
                <a:prstDash val="solid"/>
              </a:ln>
            </c:spPr>
            <c:extLst>
              <c:ext xmlns:c16="http://schemas.microsoft.com/office/drawing/2014/chart" uri="{C3380CC4-5D6E-409C-BE32-E72D297353CC}">
                <c16:uniqueId val="{00000000-2510-41C2-A434-577BAB7DE4CA}"/>
              </c:ext>
            </c:extLst>
          </c:dPt>
          <c:dLbls>
            <c:dLbl>
              <c:idx val="3"/>
              <c:layout>
                <c:manualLayout>
                  <c:x val="-3.7641376657972118E-2"/>
                  <c:y val="-0.10751125638335896"/>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5E3-44BD-B282-B0C8E4822C17}"/>
                </c:ext>
              </c:extLst>
            </c:dLbl>
            <c:spPr>
              <a:noFill/>
              <a:ln>
                <a:noFill/>
              </a:ln>
              <a:effectLst/>
            </c:spPr>
            <c:txPr>
              <a:bodyPr wrap="square" lIns="38100" tIns="19050" rIns="38100" bIns="19050" anchor="ctr">
                <a:spAutoFit/>
              </a:bodyPr>
              <a:lstStyle/>
              <a:p>
                <a:pPr>
                  <a:defRPr sz="2000" b="1"/>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Sheet1!$A$2:$A$8</c:f>
              <c:numCache>
                <c:formatCode>General</c:formatCode>
                <c:ptCount val="7"/>
                <c:pt idx="0">
                  <c:v>2018</c:v>
                </c:pt>
                <c:pt idx="1">
                  <c:v>2019</c:v>
                </c:pt>
                <c:pt idx="2">
                  <c:v>2020</c:v>
                </c:pt>
                <c:pt idx="3">
                  <c:v>2021</c:v>
                </c:pt>
                <c:pt idx="4">
                  <c:v>2022</c:v>
                </c:pt>
                <c:pt idx="5">
                  <c:v>2023</c:v>
                </c:pt>
                <c:pt idx="6">
                  <c:v>2024</c:v>
                </c:pt>
              </c:numCache>
            </c:numRef>
          </c:cat>
          <c:val>
            <c:numRef>
              <c:f>Sheet1!$B$2:$B$8</c:f>
              <c:numCache>
                <c:formatCode>0</c:formatCode>
                <c:ptCount val="7"/>
                <c:pt idx="0">
                  <c:v>805</c:v>
                </c:pt>
                <c:pt idx="1">
                  <c:v>1045</c:v>
                </c:pt>
                <c:pt idx="2">
                  <c:v>181.7</c:v>
                </c:pt>
                <c:pt idx="3">
                  <c:v>136.35</c:v>
                </c:pt>
                <c:pt idx="4">
                  <c:v>568.45000000000005</c:v>
                </c:pt>
                <c:pt idx="5">
                  <c:v>776</c:v>
                </c:pt>
                <c:pt idx="6">
                  <c:v>851</c:v>
                </c:pt>
              </c:numCache>
            </c:numRef>
          </c:val>
          <c:smooth val="0"/>
          <c:extLst>
            <c:ext xmlns:c16="http://schemas.microsoft.com/office/drawing/2014/chart" uri="{C3380CC4-5D6E-409C-BE32-E72D297353CC}">
              <c16:uniqueId val="{00000003-2510-41C2-A434-577BAB7DE4CA}"/>
            </c:ext>
          </c:extLst>
        </c:ser>
        <c:ser>
          <c:idx val="1"/>
          <c:order val="1"/>
          <c:tx>
            <c:strRef>
              <c:f>Sheet1!$C$1</c:f>
              <c:strCache>
                <c:ptCount val="1"/>
                <c:pt idx="0">
                  <c:v>Outdoor</c:v>
                </c:pt>
              </c:strCache>
            </c:strRef>
          </c:tx>
          <c:spPr>
            <a:ln>
              <a:solidFill>
                <a:schemeClr val="accent6">
                  <a:lumMod val="20000"/>
                  <a:lumOff val="80000"/>
                </a:schemeClr>
              </a:solidFill>
            </a:ln>
          </c:spPr>
          <c:marker>
            <c:spPr>
              <a:solidFill>
                <a:schemeClr val="accent6">
                  <a:lumMod val="40000"/>
                  <a:lumOff val="60000"/>
                </a:schemeClr>
              </a:solidFill>
              <a:ln>
                <a:solidFill>
                  <a:schemeClr val="accent6">
                    <a:lumMod val="20000"/>
                    <a:lumOff val="80000"/>
                  </a:schemeClr>
                </a:solidFill>
              </a:ln>
            </c:spPr>
          </c:marker>
          <c:dPt>
            <c:idx val="9"/>
            <c:bubble3D val="0"/>
            <c:extLst>
              <c:ext xmlns:c16="http://schemas.microsoft.com/office/drawing/2014/chart" uri="{C3380CC4-5D6E-409C-BE32-E72D297353CC}">
                <c16:uniqueId val="{00000004-2510-41C2-A434-577BAB7DE4CA}"/>
              </c:ext>
            </c:extLst>
          </c:dPt>
          <c:dPt>
            <c:idx val="10"/>
            <c:marker>
              <c:spPr>
                <a:solidFill>
                  <a:schemeClr val="accent6">
                    <a:lumMod val="40000"/>
                    <a:lumOff val="60000"/>
                  </a:schemeClr>
                </a:solidFill>
                <a:ln>
                  <a:solidFill>
                    <a:schemeClr val="accent6">
                      <a:lumMod val="20000"/>
                      <a:lumOff val="80000"/>
                    </a:schemeClr>
                  </a:solidFill>
                  <a:prstDash val="sysDot"/>
                </a:ln>
              </c:spPr>
            </c:marker>
            <c:bubble3D val="0"/>
            <c:spPr>
              <a:ln>
                <a:solidFill>
                  <a:schemeClr val="accent6">
                    <a:lumMod val="20000"/>
                    <a:lumOff val="80000"/>
                  </a:schemeClr>
                </a:solidFill>
                <a:prstDash val="sysDot"/>
              </a:ln>
            </c:spPr>
            <c:extLst>
              <c:ext xmlns:c16="http://schemas.microsoft.com/office/drawing/2014/chart" uri="{C3380CC4-5D6E-409C-BE32-E72D297353CC}">
                <c16:uniqueId val="{00000006-2510-41C2-A434-577BAB7DE4CA}"/>
              </c:ext>
            </c:extLst>
          </c:dPt>
          <c:dLbls>
            <c:spPr>
              <a:noFill/>
              <a:ln>
                <a:noFill/>
              </a:ln>
              <a:effectLst/>
            </c:spPr>
            <c:txPr>
              <a:bodyPr/>
              <a:lstStyle/>
              <a:p>
                <a:pPr>
                  <a:defRPr sz="1400" b="1">
                    <a:solidFill>
                      <a:schemeClr val="accent6">
                        <a:lumMod val="40000"/>
                        <a:lumOff val="60000"/>
                      </a:schemeClr>
                    </a:solidFill>
                    <a:effectLst>
                      <a:outerShdw blurRad="38100" dist="38100" dir="2700000" algn="tl">
                        <a:srgbClr val="000000">
                          <a:alpha val="43137"/>
                        </a:srgbClr>
                      </a:outerShdw>
                    </a:effectLst>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Sheet1!$A$2:$A$8</c:f>
              <c:numCache>
                <c:formatCode>General</c:formatCode>
                <c:ptCount val="7"/>
                <c:pt idx="0">
                  <c:v>2018</c:v>
                </c:pt>
                <c:pt idx="1">
                  <c:v>2019</c:v>
                </c:pt>
                <c:pt idx="2">
                  <c:v>2020</c:v>
                </c:pt>
                <c:pt idx="3">
                  <c:v>2021</c:v>
                </c:pt>
                <c:pt idx="4">
                  <c:v>2022</c:v>
                </c:pt>
                <c:pt idx="5">
                  <c:v>2023</c:v>
                </c:pt>
                <c:pt idx="6">
                  <c:v>2024</c:v>
                </c:pt>
              </c:numCache>
            </c:numRef>
          </c:cat>
          <c:val>
            <c:numRef>
              <c:f>Sheet1!$C$2:$C$8</c:f>
            </c:numRef>
          </c:val>
          <c:smooth val="0"/>
          <c:extLst>
            <c:ext xmlns:c16="http://schemas.microsoft.com/office/drawing/2014/chart" uri="{C3380CC4-5D6E-409C-BE32-E72D297353CC}">
              <c16:uniqueId val="{00000007-2510-41C2-A434-577BAB7DE4CA}"/>
            </c:ext>
          </c:extLst>
        </c:ser>
        <c:ser>
          <c:idx val="2"/>
          <c:order val="2"/>
          <c:tx>
            <c:strRef>
              <c:f>Sheet1!$D$1</c:f>
              <c:strCache>
                <c:ptCount val="1"/>
                <c:pt idx="0">
                  <c:v>Transit Media</c:v>
                </c:pt>
              </c:strCache>
            </c:strRef>
          </c:tx>
          <c:spPr>
            <a:ln>
              <a:solidFill>
                <a:srgbClr val="92D050"/>
              </a:solidFill>
            </a:ln>
          </c:spPr>
          <c:marker>
            <c:spPr>
              <a:solidFill>
                <a:schemeClr val="accent4">
                  <a:lumMod val="40000"/>
                  <a:lumOff val="60000"/>
                </a:schemeClr>
              </a:solidFill>
              <a:ln>
                <a:solidFill>
                  <a:srgbClr val="92D050"/>
                </a:solidFill>
              </a:ln>
            </c:spPr>
          </c:marker>
          <c:dPt>
            <c:idx val="9"/>
            <c:bubble3D val="0"/>
            <c:extLst>
              <c:ext xmlns:c16="http://schemas.microsoft.com/office/drawing/2014/chart" uri="{C3380CC4-5D6E-409C-BE32-E72D297353CC}">
                <c16:uniqueId val="{00000008-2510-41C2-A434-577BAB7DE4CA}"/>
              </c:ext>
            </c:extLst>
          </c:dPt>
          <c:dPt>
            <c:idx val="10"/>
            <c:marker>
              <c:spPr>
                <a:solidFill>
                  <a:schemeClr val="accent4">
                    <a:lumMod val="40000"/>
                    <a:lumOff val="60000"/>
                  </a:schemeClr>
                </a:solidFill>
                <a:ln>
                  <a:solidFill>
                    <a:srgbClr val="92D050"/>
                  </a:solidFill>
                  <a:prstDash val="sysDot"/>
                </a:ln>
              </c:spPr>
            </c:marker>
            <c:bubble3D val="0"/>
            <c:spPr>
              <a:ln>
                <a:solidFill>
                  <a:srgbClr val="92D050"/>
                </a:solidFill>
                <a:prstDash val="sysDot"/>
              </a:ln>
            </c:spPr>
            <c:extLst>
              <c:ext xmlns:c16="http://schemas.microsoft.com/office/drawing/2014/chart" uri="{C3380CC4-5D6E-409C-BE32-E72D297353CC}">
                <c16:uniqueId val="{0000000A-2510-41C2-A434-577BAB7DE4CA}"/>
              </c:ext>
            </c:extLst>
          </c:dPt>
          <c:dLbls>
            <c:dLbl>
              <c:idx val="0"/>
              <c:layout>
                <c:manualLayout>
                  <c:x val="-4.9763543070629801E-2"/>
                  <c:y val="-5.2854358467995903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510-41C2-A434-577BAB7DE4CA}"/>
                </c:ext>
              </c:extLst>
            </c:dLbl>
            <c:dLbl>
              <c:idx val="1"/>
              <c:layout>
                <c:manualLayout>
                  <c:x val="-1.5336324100298688E-2"/>
                  <c:y val="2.74088664201769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510-41C2-A434-577BAB7DE4CA}"/>
                </c:ext>
              </c:extLst>
            </c:dLbl>
            <c:dLbl>
              <c:idx val="2"/>
              <c:layout>
                <c:manualLayout>
                  <c:x val="-9.2230025300891697E-3"/>
                  <c:y val="2.74088664201770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510-41C2-A434-577BAB7DE4CA}"/>
                </c:ext>
              </c:extLst>
            </c:dLbl>
            <c:dLbl>
              <c:idx val="9"/>
              <c:layout>
                <c:manualLayout>
                  <c:x val="-7.0138603218261028E-2"/>
                  <c:y val="-1.5430977754608461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510-41C2-A434-577BAB7DE4CA}"/>
                </c:ext>
              </c:extLst>
            </c:dLbl>
            <c:spPr>
              <a:noFill/>
              <a:ln>
                <a:noFill/>
              </a:ln>
              <a:effectLst/>
            </c:spPr>
            <c:txPr>
              <a:bodyPr/>
              <a:lstStyle/>
              <a:p>
                <a:pPr>
                  <a:defRPr sz="1400" b="1">
                    <a:solidFill>
                      <a:schemeClr val="accent4">
                        <a:lumMod val="40000"/>
                        <a:lumOff val="60000"/>
                      </a:schemeClr>
                    </a:solidFill>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Sheet1!$A$2:$A$8</c:f>
              <c:numCache>
                <c:formatCode>General</c:formatCode>
                <c:ptCount val="7"/>
                <c:pt idx="0">
                  <c:v>2018</c:v>
                </c:pt>
                <c:pt idx="1">
                  <c:v>2019</c:v>
                </c:pt>
                <c:pt idx="2">
                  <c:v>2020</c:v>
                </c:pt>
                <c:pt idx="3">
                  <c:v>2021</c:v>
                </c:pt>
                <c:pt idx="4">
                  <c:v>2022</c:v>
                </c:pt>
                <c:pt idx="5">
                  <c:v>2023</c:v>
                </c:pt>
                <c:pt idx="6">
                  <c:v>2024</c:v>
                </c:pt>
              </c:numCache>
            </c:numRef>
          </c:cat>
          <c:val>
            <c:numRef>
              <c:f>Sheet1!$D$2:$D$8</c:f>
            </c:numRef>
          </c:val>
          <c:smooth val="0"/>
          <c:extLst>
            <c:ext xmlns:c16="http://schemas.microsoft.com/office/drawing/2014/chart" uri="{C3380CC4-5D6E-409C-BE32-E72D297353CC}">
              <c16:uniqueId val="{0000000E-2510-41C2-A434-577BAB7DE4CA}"/>
            </c:ext>
          </c:extLst>
        </c:ser>
        <c:dLbls>
          <c:showLegendKey val="0"/>
          <c:showVal val="0"/>
          <c:showCatName val="0"/>
          <c:showSerName val="0"/>
          <c:showPercent val="0"/>
          <c:showBubbleSize val="0"/>
        </c:dLbls>
        <c:marker val="1"/>
        <c:smooth val="0"/>
        <c:axId val="1967414576"/>
        <c:axId val="1967421104"/>
      </c:lineChart>
      <c:catAx>
        <c:axId val="1967414576"/>
        <c:scaling>
          <c:orientation val="minMax"/>
        </c:scaling>
        <c:delete val="0"/>
        <c:axPos val="b"/>
        <c:numFmt formatCode="General" sourceLinked="1"/>
        <c:majorTickMark val="none"/>
        <c:minorTickMark val="none"/>
        <c:tickLblPos val="nextTo"/>
        <c:txPr>
          <a:bodyPr/>
          <a:lstStyle/>
          <a:p>
            <a:pPr>
              <a:defRPr sz="2000" b="1"/>
            </a:pPr>
            <a:endParaRPr lang="en-US"/>
          </a:p>
        </c:txPr>
        <c:crossAx val="1967421104"/>
        <c:crosses val="autoZero"/>
        <c:auto val="1"/>
        <c:lblAlgn val="ctr"/>
        <c:lblOffset val="100"/>
        <c:noMultiLvlLbl val="0"/>
      </c:catAx>
      <c:valAx>
        <c:axId val="1967421104"/>
        <c:scaling>
          <c:orientation val="minMax"/>
        </c:scaling>
        <c:delete val="1"/>
        <c:axPos val="l"/>
        <c:numFmt formatCode="0" sourceLinked="1"/>
        <c:majorTickMark val="none"/>
        <c:minorTickMark val="none"/>
        <c:tickLblPos val="nextTo"/>
        <c:crossAx val="1967414576"/>
        <c:crosses val="autoZero"/>
        <c:crossBetween val="between"/>
        <c:majorUnit val="1000"/>
      </c:valAx>
    </c:plotArea>
    <c:plotVisOnly val="1"/>
    <c:dispBlanksAs val="gap"/>
    <c:showDLblsOverMax val="0"/>
  </c:chart>
  <c:txPr>
    <a:bodyPr/>
    <a:lstStyle/>
    <a:p>
      <a:pPr>
        <a:defRPr sz="1800">
          <a:solidFill>
            <a:schemeClr val="bg1"/>
          </a:solidFill>
        </a:defRPr>
      </a:pPr>
      <a:endParaRPr lang="en-US"/>
    </a:p>
  </c:txPr>
  <c:externalData r:id="rId1">
    <c:autoUpdate val="0"/>
  </c:externalData>
  <c:userShapes r:id="rId2"/>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2024 / 23</c:v>
                </c:pt>
              </c:strCache>
            </c:strRef>
          </c:tx>
          <c:spPr>
            <a:gradFill flip="none" rotWithShape="1">
              <a:gsLst>
                <a:gs pos="0">
                  <a:srgbClr val="33BEBB">
                    <a:shade val="30000"/>
                    <a:satMod val="115000"/>
                  </a:srgbClr>
                </a:gs>
                <a:gs pos="50000">
                  <a:srgbClr val="33BEBB">
                    <a:shade val="67500"/>
                    <a:satMod val="115000"/>
                  </a:srgbClr>
                </a:gs>
                <a:gs pos="100000">
                  <a:srgbClr val="33BEBB">
                    <a:shade val="100000"/>
                    <a:satMod val="115000"/>
                  </a:srgbClr>
                </a:gs>
              </a:gsLst>
              <a:lin ang="16200000" scaled="1"/>
              <a:tileRect/>
            </a:gradFill>
            <a:ln>
              <a:noFill/>
            </a:ln>
            <a:effectLst/>
          </c:spPr>
          <c:invertIfNegative val="0"/>
          <c:dPt>
            <c:idx val="1"/>
            <c:invertIfNegative val="0"/>
            <c:bubble3D val="0"/>
            <c:spPr>
              <a:gradFill flip="none" rotWithShape="1">
                <a:gsLst>
                  <a:gs pos="0">
                    <a:srgbClr val="33BEBB">
                      <a:shade val="30000"/>
                      <a:satMod val="115000"/>
                    </a:srgbClr>
                  </a:gs>
                  <a:gs pos="50000">
                    <a:srgbClr val="33BEBB">
                      <a:shade val="67500"/>
                      <a:satMod val="115000"/>
                    </a:srgbClr>
                  </a:gs>
                  <a:gs pos="100000">
                    <a:srgbClr val="33BEBB">
                      <a:shade val="100000"/>
                      <a:satMod val="115000"/>
                    </a:srgbClr>
                  </a:gs>
                </a:gsLst>
                <a:lin ang="16200000" scaled="1"/>
                <a:tileRect/>
              </a:gradFill>
              <a:ln>
                <a:noFill/>
              </a:ln>
              <a:effectLst/>
            </c:spPr>
            <c:extLst>
              <c:ext xmlns:c16="http://schemas.microsoft.com/office/drawing/2014/chart" uri="{C3380CC4-5D6E-409C-BE32-E72D297353CC}">
                <c16:uniqueId val="{00000003-3FB3-4FD6-8BFD-4A6541E47F13}"/>
              </c:ext>
            </c:extLst>
          </c:dPt>
          <c:dPt>
            <c:idx val="2"/>
            <c:invertIfNegative val="0"/>
            <c:bubble3D val="0"/>
            <c:spPr>
              <a:gradFill flip="none" rotWithShape="1">
                <a:gsLst>
                  <a:gs pos="0">
                    <a:srgbClr val="33BEBB">
                      <a:shade val="30000"/>
                      <a:satMod val="115000"/>
                    </a:srgbClr>
                  </a:gs>
                  <a:gs pos="50000">
                    <a:srgbClr val="33BEBB">
                      <a:shade val="67500"/>
                      <a:satMod val="115000"/>
                    </a:srgbClr>
                  </a:gs>
                  <a:gs pos="100000">
                    <a:srgbClr val="33BEBB">
                      <a:shade val="100000"/>
                      <a:satMod val="115000"/>
                    </a:srgbClr>
                  </a:gs>
                </a:gsLst>
                <a:lin ang="16200000" scaled="1"/>
                <a:tileRect/>
              </a:gradFill>
              <a:ln>
                <a:noFill/>
              </a:ln>
              <a:effectLst/>
            </c:spPr>
            <c:extLst>
              <c:ext xmlns:c16="http://schemas.microsoft.com/office/drawing/2014/chart" uri="{C3380CC4-5D6E-409C-BE32-E72D297353CC}">
                <c16:uniqueId val="{00000005-3FB3-4FD6-8BFD-4A6541E47F13}"/>
              </c:ext>
            </c:extLst>
          </c:dPt>
          <c:dPt>
            <c:idx val="4"/>
            <c:invertIfNegative val="0"/>
            <c:bubble3D val="0"/>
            <c:spPr>
              <a:gradFill flip="none" rotWithShape="1">
                <a:gsLst>
                  <a:gs pos="0">
                    <a:srgbClr val="33BEBB">
                      <a:shade val="30000"/>
                      <a:satMod val="115000"/>
                    </a:srgbClr>
                  </a:gs>
                  <a:gs pos="50000">
                    <a:srgbClr val="33BEBB">
                      <a:shade val="67500"/>
                      <a:satMod val="115000"/>
                    </a:srgbClr>
                  </a:gs>
                  <a:gs pos="100000">
                    <a:srgbClr val="33BEBB">
                      <a:shade val="100000"/>
                      <a:satMod val="115000"/>
                    </a:srgbClr>
                  </a:gs>
                </a:gsLst>
                <a:lin ang="16200000" scaled="1"/>
                <a:tileRect/>
              </a:gradFill>
              <a:ln>
                <a:noFill/>
              </a:ln>
              <a:effectLst/>
            </c:spPr>
            <c:extLst>
              <c:ext xmlns:c16="http://schemas.microsoft.com/office/drawing/2014/chart" uri="{C3380CC4-5D6E-409C-BE32-E72D297353CC}">
                <c16:uniqueId val="{00000005-8452-4D04-838C-F0E72A597D6A}"/>
              </c:ext>
            </c:extLst>
          </c:dPt>
          <c:dLbls>
            <c:dLbl>
              <c:idx val="3"/>
              <c:tx>
                <c:rich>
                  <a:bodyPr/>
                  <a:lstStyle/>
                  <a:p>
                    <a:r>
                      <a:rPr lang="en-US" dirty="0"/>
                      <a:t>12%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3FB3-4FD6-8BFD-4A6541E47F13}"/>
                </c:ext>
              </c:extLst>
            </c:dLbl>
            <c:spPr>
              <a:noFill/>
              <a:ln>
                <a:noFill/>
              </a:ln>
              <a:effectLst/>
            </c:spPr>
            <c:txPr>
              <a:bodyPr rot="-5400000" spcFirstLastPara="1" vertOverflow="clip" horzOverflow="clip"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Digital</c:v>
                </c:pt>
                <c:pt idx="1">
                  <c:v>TV</c:v>
                </c:pt>
                <c:pt idx="2">
                  <c:v>Print</c:v>
                </c:pt>
                <c:pt idx="3">
                  <c:v>Outdoor</c:v>
                </c:pt>
                <c:pt idx="4">
                  <c:v>Radio</c:v>
                </c:pt>
                <c:pt idx="5">
                  <c:v>Cinema</c:v>
                </c:pt>
              </c:strCache>
            </c:strRef>
          </c:cat>
          <c:val>
            <c:numRef>
              <c:f>Sheet1!$B$2:$B$7</c:f>
              <c:numCache>
                <c:formatCode>0%</c:formatCode>
                <c:ptCount val="6"/>
                <c:pt idx="0">
                  <c:v>0.14000000000000001</c:v>
                </c:pt>
                <c:pt idx="1">
                  <c:v>0.05</c:v>
                </c:pt>
                <c:pt idx="2">
                  <c:v>0.05</c:v>
                </c:pt>
                <c:pt idx="3">
                  <c:v>0.12</c:v>
                </c:pt>
                <c:pt idx="4">
                  <c:v>0.08</c:v>
                </c:pt>
                <c:pt idx="5">
                  <c:v>0.1</c:v>
                </c:pt>
              </c:numCache>
            </c:numRef>
          </c:val>
          <c:extLst>
            <c:ext xmlns:c16="http://schemas.microsoft.com/office/drawing/2014/chart" uri="{C3380CC4-5D6E-409C-BE32-E72D297353CC}">
              <c16:uniqueId val="{00000007-3FB3-4FD6-8BFD-4A6541E47F13}"/>
            </c:ext>
          </c:extLst>
        </c:ser>
        <c:ser>
          <c:idx val="1"/>
          <c:order val="1"/>
          <c:tx>
            <c:strRef>
              <c:f>Sheet1!$C$1</c:f>
              <c:strCache>
                <c:ptCount val="1"/>
                <c:pt idx="0">
                  <c:v>2025 / 24 Est</c:v>
                </c:pt>
              </c:strCache>
            </c:strRef>
          </c:tx>
          <c:spPr>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ffectLst/>
          </c:spPr>
          <c:invertIfNegative val="0"/>
          <c:dLbls>
            <c:dLbl>
              <c:idx val="0"/>
              <c:layout>
                <c:manualLayout>
                  <c:x val="2.4666835860011498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452-4D04-838C-F0E72A597D6A}"/>
                </c:ext>
              </c:extLst>
            </c:dLbl>
            <c:spPr>
              <a:noFill/>
              <a:ln>
                <a:noFill/>
              </a:ln>
              <a:effectLst/>
            </c:spPr>
            <c:txPr>
              <a:bodyPr rot="-5400000" spcFirstLastPara="1" vertOverflow="clip" horzOverflow="clip"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Digital</c:v>
                </c:pt>
                <c:pt idx="1">
                  <c:v>TV</c:v>
                </c:pt>
                <c:pt idx="2">
                  <c:v>Print</c:v>
                </c:pt>
                <c:pt idx="3">
                  <c:v>Outdoor</c:v>
                </c:pt>
                <c:pt idx="4">
                  <c:v>Radio</c:v>
                </c:pt>
                <c:pt idx="5">
                  <c:v>Cinema</c:v>
                </c:pt>
              </c:strCache>
            </c:strRef>
          </c:cat>
          <c:val>
            <c:numRef>
              <c:f>Sheet1!$C$2:$C$7</c:f>
              <c:numCache>
                <c:formatCode>0%</c:formatCode>
                <c:ptCount val="6"/>
                <c:pt idx="0">
                  <c:v>0.17</c:v>
                </c:pt>
                <c:pt idx="1">
                  <c:v>0.06</c:v>
                </c:pt>
                <c:pt idx="2">
                  <c:v>7.0000000000000007E-2</c:v>
                </c:pt>
                <c:pt idx="3">
                  <c:v>0.12</c:v>
                </c:pt>
                <c:pt idx="4">
                  <c:v>0.09</c:v>
                </c:pt>
                <c:pt idx="5">
                  <c:v>0.09</c:v>
                </c:pt>
              </c:numCache>
            </c:numRef>
          </c:val>
          <c:extLst>
            <c:ext xmlns:c16="http://schemas.microsoft.com/office/drawing/2014/chart" uri="{C3380CC4-5D6E-409C-BE32-E72D297353CC}">
              <c16:uniqueId val="{00000008-3FB3-4FD6-8BFD-4A6541E47F13}"/>
            </c:ext>
          </c:extLst>
        </c:ser>
        <c:dLbls>
          <c:dLblPos val="outEnd"/>
          <c:showLegendKey val="0"/>
          <c:showVal val="1"/>
          <c:showCatName val="0"/>
          <c:showSerName val="0"/>
          <c:showPercent val="0"/>
          <c:showBubbleSize val="0"/>
        </c:dLbls>
        <c:gapWidth val="444"/>
        <c:overlap val="-90"/>
        <c:axId val="97942912"/>
        <c:axId val="108000000"/>
      </c:barChart>
      <c:catAx>
        <c:axId val="97942912"/>
        <c:scaling>
          <c:orientation val="minMax"/>
        </c:scaling>
        <c:delete val="0"/>
        <c:axPos val="b"/>
        <c:majorGridlines>
          <c:spPr>
            <a:ln w="9525" cap="flat" cmpd="sng" algn="ctr">
              <a:solidFill>
                <a:schemeClr val="tx1"/>
              </a:solidFill>
              <a:round/>
            </a:ln>
            <a:effectLst/>
          </c:spPr>
        </c:majorGridlines>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108000000"/>
        <c:crosses val="autoZero"/>
        <c:auto val="1"/>
        <c:lblAlgn val="ctr"/>
        <c:lblOffset val="100"/>
        <c:noMultiLvlLbl val="0"/>
      </c:catAx>
      <c:valAx>
        <c:axId val="108000000"/>
        <c:scaling>
          <c:orientation val="minMax"/>
        </c:scaling>
        <c:delete val="1"/>
        <c:axPos val="l"/>
        <c:numFmt formatCode="0%" sourceLinked="1"/>
        <c:majorTickMark val="none"/>
        <c:minorTickMark val="none"/>
        <c:tickLblPos val="none"/>
        <c:crossAx val="979429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IN"/>
              <a:t>% Share</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bar3DChart>
        <c:barDir val="col"/>
        <c:grouping val="clustered"/>
        <c:varyColors val="0"/>
        <c:ser>
          <c:idx val="0"/>
          <c:order val="0"/>
          <c:tx>
            <c:strRef>
              <c:f>Sheet1!$B$1</c:f>
              <c:strCache>
                <c:ptCount val="1"/>
                <c:pt idx="0">
                  <c:v>INDIA</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4.8398219021757666E-3"/>
                  <c:y val="0.2015299125906338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83F-42CA-A186-F479EC00D19A}"/>
                </c:ext>
              </c:extLst>
            </c:dLbl>
            <c:dLbl>
              <c:idx val="1"/>
              <c:layout>
                <c:manualLayout>
                  <c:x val="-8.8729043201077118E-17"/>
                  <c:y val="0.180474548588627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83F-42CA-A186-F479EC00D19A}"/>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Sheet1!$A$2:$A$3</c:f>
              <c:strCache>
                <c:ptCount val="2"/>
                <c:pt idx="0">
                  <c:v>TRADITIONAL</c:v>
                </c:pt>
                <c:pt idx="1">
                  <c:v>DIGITAL</c:v>
                </c:pt>
              </c:strCache>
            </c:strRef>
          </c:cat>
          <c:val>
            <c:numRef>
              <c:f>Sheet1!$B$2:$B$3</c:f>
              <c:numCache>
                <c:formatCode>General</c:formatCode>
                <c:ptCount val="2"/>
                <c:pt idx="0">
                  <c:v>58</c:v>
                </c:pt>
                <c:pt idx="1">
                  <c:v>42</c:v>
                </c:pt>
              </c:numCache>
            </c:numRef>
          </c:val>
          <c:extLst>
            <c:ext xmlns:c16="http://schemas.microsoft.com/office/drawing/2014/chart" uri="{C3380CC4-5D6E-409C-BE32-E72D297353CC}">
              <c16:uniqueId val="{00000002-383F-42CA-A186-F479EC00D19A}"/>
            </c:ext>
          </c:extLst>
        </c:ser>
        <c:ser>
          <c:idx val="1"/>
          <c:order val="1"/>
          <c:tx>
            <c:strRef>
              <c:f>Sheet1!$C$1</c:f>
              <c:strCache>
                <c:ptCount val="1"/>
                <c:pt idx="0">
                  <c:v>GLOBAL</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0"/>
                  <c:y val="0.132348002298326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83F-42CA-A186-F479EC00D19A}"/>
                </c:ext>
              </c:extLst>
            </c:dLbl>
            <c:dLbl>
              <c:idx val="1"/>
              <c:layout>
                <c:manualLayout>
                  <c:x val="7.2597328532636504E-3"/>
                  <c:y val="0.2737197320260849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83F-42CA-A186-F479EC00D19A}"/>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Sheet1!$A$2:$A$3</c:f>
              <c:strCache>
                <c:ptCount val="2"/>
                <c:pt idx="0">
                  <c:v>TRADITIONAL</c:v>
                </c:pt>
                <c:pt idx="1">
                  <c:v>DIGITAL</c:v>
                </c:pt>
              </c:strCache>
            </c:strRef>
          </c:cat>
          <c:val>
            <c:numRef>
              <c:f>Sheet1!$C$2:$C$3</c:f>
              <c:numCache>
                <c:formatCode>General</c:formatCode>
                <c:ptCount val="2"/>
                <c:pt idx="0">
                  <c:v>25</c:v>
                </c:pt>
                <c:pt idx="1">
                  <c:v>75</c:v>
                </c:pt>
              </c:numCache>
            </c:numRef>
          </c:val>
          <c:extLst>
            <c:ext xmlns:c16="http://schemas.microsoft.com/office/drawing/2014/chart" uri="{C3380CC4-5D6E-409C-BE32-E72D297353CC}">
              <c16:uniqueId val="{00000005-383F-42CA-A186-F479EC00D19A}"/>
            </c:ext>
          </c:extLst>
        </c:ser>
        <c:dLbls>
          <c:showLegendKey val="0"/>
          <c:showVal val="0"/>
          <c:showCatName val="0"/>
          <c:showSerName val="0"/>
          <c:showPercent val="0"/>
          <c:showBubbleSize val="0"/>
        </c:dLbls>
        <c:gapWidth val="150"/>
        <c:shape val="box"/>
        <c:axId val="2011578015"/>
        <c:axId val="1125768079"/>
        <c:axId val="0"/>
      </c:bar3DChart>
      <c:catAx>
        <c:axId val="2011578015"/>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lt1">
                    <a:lumMod val="85000"/>
                  </a:schemeClr>
                </a:solidFill>
                <a:latin typeface="+mn-lt"/>
                <a:ea typeface="+mn-ea"/>
                <a:cs typeface="+mn-cs"/>
              </a:defRPr>
            </a:pPr>
            <a:endParaRPr lang="en-US"/>
          </a:p>
        </c:txPr>
        <c:crossAx val="1125768079"/>
        <c:crosses val="autoZero"/>
        <c:auto val="1"/>
        <c:lblAlgn val="r"/>
        <c:lblOffset val="100"/>
        <c:noMultiLvlLbl val="0"/>
      </c:catAx>
      <c:valAx>
        <c:axId val="1125768079"/>
        <c:scaling>
          <c:orientation val="minMax"/>
        </c:scaling>
        <c:delete val="1"/>
        <c:axPos val="l"/>
        <c:majorGridlines>
          <c:spPr>
            <a:ln w="3175" cap="flat" cmpd="sng" algn="ctr">
              <a:solidFill>
                <a:schemeClr val="dk1">
                  <a:lumMod val="50000"/>
                  <a:lumOff val="50000"/>
                </a:schemeClr>
              </a:solidFill>
              <a:round/>
            </a:ln>
            <a:effectLst/>
          </c:spPr>
        </c:majorGridlines>
        <c:numFmt formatCode="General" sourceLinked="1"/>
        <c:majorTickMark val="none"/>
        <c:minorTickMark val="none"/>
        <c:tickLblPos val="nextTo"/>
        <c:crossAx val="2011578015"/>
        <c:crosses val="autoZero"/>
        <c:crossBetween val="between"/>
      </c:valAx>
      <c:spPr>
        <a:noFill/>
        <a:ln w="25400">
          <a:noFill/>
        </a:ln>
        <a:effectLst/>
      </c:spPr>
    </c:plotArea>
    <c:legend>
      <c:legendPos val="b"/>
      <c:layout>
        <c:manualLayout>
          <c:xMode val="edge"/>
          <c:yMode val="edge"/>
          <c:x val="0.20009948137806077"/>
          <c:y val="0.12737364778787252"/>
          <c:w val="0.61417791890199425"/>
          <c:h val="7.5711441565325388E-2"/>
        </c:manualLayout>
      </c:layout>
      <c:overlay val="0"/>
      <c:spPr>
        <a:solidFill>
          <a:schemeClr val="tx1"/>
        </a:solid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News Gothic MT" panose="020B0504020203020204" pitchFamily="34" charset="0"/>
                <a:ea typeface="+mn-ea"/>
                <a:cs typeface="+mn-cs"/>
              </a:defRPr>
            </a:pPr>
            <a:r>
              <a:rPr lang="en-US" b="1" dirty="0"/>
              <a:t>% Contribution to Indian Adex</a:t>
            </a:r>
          </a:p>
        </c:rich>
      </c:tx>
      <c:layout>
        <c:manualLayout>
          <c:xMode val="edge"/>
          <c:yMode val="edge"/>
          <c:x val="0.56611195158850225"/>
          <c:y val="0.268707482993197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News Gothic MT" panose="020B0504020203020204" pitchFamily="34" charset="0"/>
              <a:ea typeface="+mn-ea"/>
              <a:cs typeface="+mn-cs"/>
            </a:defRPr>
          </a:pPr>
          <a:endParaRPr lang="en-US"/>
        </a:p>
      </c:txPr>
    </c:title>
    <c:autoTitleDeleted val="0"/>
    <c:plotArea>
      <c:layout>
        <c:manualLayout>
          <c:layoutTarget val="inner"/>
          <c:xMode val="edge"/>
          <c:yMode val="edge"/>
          <c:x val="1.6641452344931921E-2"/>
          <c:y val="0.14459183673469389"/>
          <c:w val="0.96671709531013617"/>
          <c:h val="0.63843671326798435"/>
        </c:manualLayout>
      </c:layout>
      <c:barChart>
        <c:barDir val="col"/>
        <c:grouping val="clustered"/>
        <c:varyColors val="0"/>
        <c:ser>
          <c:idx val="0"/>
          <c:order val="0"/>
          <c:tx>
            <c:strRef>
              <c:f>Sheet1!$B$1</c:f>
              <c:strCache>
                <c:ptCount val="1"/>
                <c:pt idx="0">
                  <c:v>2023</c:v>
                </c:pt>
              </c:strCache>
            </c:strRef>
          </c:tx>
          <c:spPr>
            <a:gradFill flip="none" rotWithShape="1">
              <a:gsLst>
                <a:gs pos="0">
                  <a:srgbClr val="AF2323">
                    <a:shade val="30000"/>
                    <a:satMod val="115000"/>
                  </a:srgbClr>
                </a:gs>
                <a:gs pos="50000">
                  <a:srgbClr val="AF2323">
                    <a:shade val="67500"/>
                    <a:satMod val="115000"/>
                  </a:srgbClr>
                </a:gs>
                <a:gs pos="100000">
                  <a:srgbClr val="AF2323">
                    <a:shade val="100000"/>
                    <a:satMod val="115000"/>
                  </a:srgbClr>
                </a:gs>
              </a:gsLst>
              <a:lin ang="270000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Digital</c:v>
                </c:pt>
                <c:pt idx="1">
                  <c:v>TV</c:v>
                </c:pt>
                <c:pt idx="2">
                  <c:v>Print</c:v>
                </c:pt>
                <c:pt idx="3">
                  <c:v>Outdoor</c:v>
                </c:pt>
                <c:pt idx="4">
                  <c:v>Radio</c:v>
                </c:pt>
                <c:pt idx="5">
                  <c:v>Cinema</c:v>
                </c:pt>
              </c:strCache>
            </c:strRef>
          </c:cat>
          <c:val>
            <c:numRef>
              <c:f>Sheet1!$B$2:$B$7</c:f>
              <c:numCache>
                <c:formatCode>0%</c:formatCode>
                <c:ptCount val="6"/>
                <c:pt idx="0">
                  <c:v>0.4009957577564342</c:v>
                </c:pt>
                <c:pt idx="1">
                  <c:v>0.33205772350267249</c:v>
                </c:pt>
                <c:pt idx="2">
                  <c:v>0.19437095802844706</c:v>
                </c:pt>
                <c:pt idx="3">
                  <c:v>4.1806273946674112E-2</c:v>
                </c:pt>
                <c:pt idx="4">
                  <c:v>2.2937336360551328E-2</c:v>
                </c:pt>
                <c:pt idx="5">
                  <c:v>7.8319504052206824E-3</c:v>
                </c:pt>
              </c:numCache>
            </c:numRef>
          </c:val>
          <c:extLst>
            <c:ext xmlns:c16="http://schemas.microsoft.com/office/drawing/2014/chart" uri="{C3380CC4-5D6E-409C-BE32-E72D297353CC}">
              <c16:uniqueId val="{00000000-CFFC-44FC-817A-C508C4C1DBBE}"/>
            </c:ext>
          </c:extLst>
        </c:ser>
        <c:ser>
          <c:idx val="1"/>
          <c:order val="1"/>
          <c:tx>
            <c:strRef>
              <c:f>Sheet1!$C$1</c:f>
              <c:strCache>
                <c:ptCount val="1"/>
                <c:pt idx="0">
                  <c:v>2024</c:v>
                </c:pt>
              </c:strCache>
            </c:strRef>
          </c:tx>
          <c:spPr>
            <a:gradFill flip="none" rotWithShape="1">
              <a:gsLst>
                <a:gs pos="0">
                  <a:srgbClr val="F49737">
                    <a:shade val="30000"/>
                    <a:satMod val="115000"/>
                  </a:srgbClr>
                </a:gs>
                <a:gs pos="50000">
                  <a:srgbClr val="F49737">
                    <a:shade val="67500"/>
                    <a:satMod val="115000"/>
                  </a:srgbClr>
                </a:gs>
                <a:gs pos="100000">
                  <a:srgbClr val="F49737">
                    <a:shade val="100000"/>
                    <a:satMod val="115000"/>
                  </a:srgbClr>
                </a:gs>
              </a:gsLst>
              <a:lin ang="270000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Digital</c:v>
                </c:pt>
                <c:pt idx="1">
                  <c:v>TV</c:v>
                </c:pt>
                <c:pt idx="2">
                  <c:v>Print</c:v>
                </c:pt>
                <c:pt idx="3">
                  <c:v>Outdoor</c:v>
                </c:pt>
                <c:pt idx="4">
                  <c:v>Radio</c:v>
                </c:pt>
                <c:pt idx="5">
                  <c:v>Cinema</c:v>
                </c:pt>
              </c:strCache>
            </c:strRef>
          </c:cat>
          <c:val>
            <c:numRef>
              <c:f>Sheet1!$C$2:$C$7</c:f>
              <c:numCache>
                <c:formatCode>0%</c:formatCode>
                <c:ptCount val="6"/>
                <c:pt idx="0">
                  <c:v>0.41944713800696004</c:v>
                </c:pt>
                <c:pt idx="1">
                  <c:v>0.31906605489945022</c:v>
                </c:pt>
                <c:pt idx="2">
                  <c:v>0.18773818353095911</c:v>
                </c:pt>
                <c:pt idx="3">
                  <c:v>4.3064885877466499E-2</c:v>
                </c:pt>
                <c:pt idx="4">
                  <c:v>2.2802665653813642E-2</c:v>
                </c:pt>
                <c:pt idx="5">
                  <c:v>7.8810720313504147E-3</c:v>
                </c:pt>
              </c:numCache>
            </c:numRef>
          </c:val>
          <c:extLst>
            <c:ext xmlns:c16="http://schemas.microsoft.com/office/drawing/2014/chart" uri="{C3380CC4-5D6E-409C-BE32-E72D297353CC}">
              <c16:uniqueId val="{00000001-CFFC-44FC-817A-C508C4C1DBBE}"/>
            </c:ext>
          </c:extLst>
        </c:ser>
        <c:ser>
          <c:idx val="2"/>
          <c:order val="2"/>
          <c:tx>
            <c:strRef>
              <c:f>Sheet1!$D$1</c:f>
              <c:strCache>
                <c:ptCount val="1"/>
                <c:pt idx="0">
                  <c:v>2025 Est</c:v>
                </c:pt>
              </c:strCache>
            </c:strRef>
          </c:tx>
          <c:spPr>
            <a:gradFill flip="none" rotWithShape="1">
              <a:gsLst>
                <a:gs pos="0">
                  <a:srgbClr val="10A89E">
                    <a:shade val="30000"/>
                    <a:satMod val="115000"/>
                  </a:srgbClr>
                </a:gs>
                <a:gs pos="50000">
                  <a:srgbClr val="10A89E">
                    <a:shade val="67500"/>
                    <a:satMod val="115000"/>
                  </a:srgbClr>
                </a:gs>
                <a:gs pos="100000">
                  <a:srgbClr val="10A89E">
                    <a:shade val="100000"/>
                    <a:satMod val="115000"/>
                  </a:srgbClr>
                </a:gs>
              </a:gsLst>
              <a:lin ang="270000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Digital</c:v>
                </c:pt>
                <c:pt idx="1">
                  <c:v>TV</c:v>
                </c:pt>
                <c:pt idx="2">
                  <c:v>Print</c:v>
                </c:pt>
                <c:pt idx="3">
                  <c:v>Outdoor</c:v>
                </c:pt>
                <c:pt idx="4">
                  <c:v>Radio</c:v>
                </c:pt>
                <c:pt idx="5">
                  <c:v>Cinema</c:v>
                </c:pt>
              </c:strCache>
            </c:strRef>
          </c:cat>
          <c:val>
            <c:numRef>
              <c:f>Sheet1!$D$2:$D$7</c:f>
              <c:numCache>
                <c:formatCode>0%</c:formatCode>
                <c:ptCount val="6"/>
                <c:pt idx="0">
                  <c:v>0.44</c:v>
                </c:pt>
                <c:pt idx="1">
                  <c:v>0.3</c:v>
                </c:pt>
                <c:pt idx="2">
                  <c:v>0.18</c:v>
                </c:pt>
                <c:pt idx="3">
                  <c:v>4.3064885877466499E-2</c:v>
                </c:pt>
                <c:pt idx="4">
                  <c:v>2.2802665653813642E-2</c:v>
                </c:pt>
                <c:pt idx="5">
                  <c:v>7.8810720313504147E-3</c:v>
                </c:pt>
              </c:numCache>
            </c:numRef>
          </c:val>
          <c:extLst>
            <c:ext xmlns:c16="http://schemas.microsoft.com/office/drawing/2014/chart" uri="{C3380CC4-5D6E-409C-BE32-E72D297353CC}">
              <c16:uniqueId val="{00000002-CFFC-44FC-817A-C508C4C1DBBE}"/>
            </c:ext>
          </c:extLst>
        </c:ser>
        <c:dLbls>
          <c:showLegendKey val="0"/>
          <c:showVal val="0"/>
          <c:showCatName val="0"/>
          <c:showSerName val="0"/>
          <c:showPercent val="0"/>
          <c:showBubbleSize val="0"/>
        </c:dLbls>
        <c:gapWidth val="219"/>
        <c:overlap val="-27"/>
        <c:axId val="1724120944"/>
        <c:axId val="1724127472"/>
      </c:barChart>
      <c:catAx>
        <c:axId val="1724120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News Gothic MT" panose="020B0504020203020204" pitchFamily="34" charset="0"/>
                <a:ea typeface="+mn-ea"/>
                <a:cs typeface="+mn-cs"/>
              </a:defRPr>
            </a:pPr>
            <a:endParaRPr lang="en-US"/>
          </a:p>
        </c:txPr>
        <c:crossAx val="1724127472"/>
        <c:crosses val="autoZero"/>
        <c:auto val="1"/>
        <c:lblAlgn val="ctr"/>
        <c:lblOffset val="100"/>
        <c:noMultiLvlLbl val="0"/>
      </c:catAx>
      <c:valAx>
        <c:axId val="1724127472"/>
        <c:scaling>
          <c:orientation val="minMax"/>
        </c:scaling>
        <c:delete val="1"/>
        <c:axPos val="l"/>
        <c:numFmt formatCode="0%" sourceLinked="1"/>
        <c:majorTickMark val="none"/>
        <c:minorTickMark val="none"/>
        <c:tickLblPos val="nextTo"/>
        <c:crossAx val="1724120944"/>
        <c:crosses val="autoZero"/>
        <c:crossBetween val="between"/>
        <c:majorUnit val="1.0000000000000002E-2"/>
      </c:valAx>
      <c:spPr>
        <a:noFill/>
        <a:ln>
          <a:noFill/>
        </a:ln>
        <a:effectLst/>
      </c:spPr>
    </c:plotArea>
    <c:legend>
      <c:legendPos val="b"/>
      <c:layout>
        <c:manualLayout>
          <c:xMode val="edge"/>
          <c:yMode val="edge"/>
          <c:x val="0.19464674139635721"/>
          <c:y val="0.94162271487879079"/>
          <c:w val="0.62668088198506211"/>
          <c:h val="5.4975846038757083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News Gothic MT" panose="020B0504020203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2023 / 22</c:v>
                </c:pt>
              </c:strCache>
            </c:strRef>
          </c:tx>
          <c:spPr>
            <a:gradFill flip="none" rotWithShape="1">
              <a:gsLst>
                <a:gs pos="0">
                  <a:srgbClr val="33BEBB">
                    <a:shade val="30000"/>
                    <a:satMod val="115000"/>
                  </a:srgbClr>
                </a:gs>
                <a:gs pos="50000">
                  <a:srgbClr val="33BEBB">
                    <a:shade val="67500"/>
                    <a:satMod val="115000"/>
                  </a:srgbClr>
                </a:gs>
                <a:gs pos="100000">
                  <a:srgbClr val="33BEBB">
                    <a:shade val="100000"/>
                    <a:satMod val="115000"/>
                  </a:srgbClr>
                </a:gs>
              </a:gsLst>
              <a:lin ang="16200000" scaled="1"/>
              <a:tileRect/>
            </a:gradFill>
            <a:ln>
              <a:noFill/>
            </a:ln>
            <a:effectLst/>
          </c:spPr>
          <c:invertIfNegative val="0"/>
          <c:dPt>
            <c:idx val="1"/>
            <c:invertIfNegative val="0"/>
            <c:bubble3D val="0"/>
            <c:spPr>
              <a:gradFill flip="none" rotWithShape="1">
                <a:gsLst>
                  <a:gs pos="0">
                    <a:srgbClr val="33BEBB">
                      <a:shade val="30000"/>
                      <a:satMod val="115000"/>
                    </a:srgbClr>
                  </a:gs>
                  <a:gs pos="50000">
                    <a:srgbClr val="33BEBB">
                      <a:shade val="67500"/>
                      <a:satMod val="115000"/>
                    </a:srgbClr>
                  </a:gs>
                  <a:gs pos="100000">
                    <a:srgbClr val="33BEBB">
                      <a:shade val="100000"/>
                      <a:satMod val="115000"/>
                    </a:srgbClr>
                  </a:gs>
                </a:gsLst>
                <a:lin ang="16200000" scaled="1"/>
                <a:tileRect/>
              </a:gradFill>
              <a:ln>
                <a:noFill/>
              </a:ln>
              <a:effectLst/>
            </c:spPr>
            <c:extLst>
              <c:ext xmlns:c16="http://schemas.microsoft.com/office/drawing/2014/chart" uri="{C3380CC4-5D6E-409C-BE32-E72D297353CC}">
                <c16:uniqueId val="{00000003-3FB3-4FD6-8BFD-4A6541E47F13}"/>
              </c:ext>
            </c:extLst>
          </c:dPt>
          <c:dPt>
            <c:idx val="2"/>
            <c:invertIfNegative val="0"/>
            <c:bubble3D val="0"/>
            <c:spPr>
              <a:gradFill flip="none" rotWithShape="1">
                <a:gsLst>
                  <a:gs pos="0">
                    <a:srgbClr val="33BEBB">
                      <a:shade val="30000"/>
                      <a:satMod val="115000"/>
                    </a:srgbClr>
                  </a:gs>
                  <a:gs pos="50000">
                    <a:srgbClr val="33BEBB">
                      <a:shade val="67500"/>
                      <a:satMod val="115000"/>
                    </a:srgbClr>
                  </a:gs>
                  <a:gs pos="100000">
                    <a:srgbClr val="33BEBB">
                      <a:shade val="100000"/>
                      <a:satMod val="115000"/>
                    </a:srgbClr>
                  </a:gs>
                </a:gsLst>
                <a:lin ang="16200000" scaled="1"/>
                <a:tileRect/>
              </a:gradFill>
              <a:ln>
                <a:noFill/>
              </a:ln>
              <a:effectLst/>
            </c:spPr>
            <c:extLst>
              <c:ext xmlns:c16="http://schemas.microsoft.com/office/drawing/2014/chart" uri="{C3380CC4-5D6E-409C-BE32-E72D297353CC}">
                <c16:uniqueId val="{00000005-3FB3-4FD6-8BFD-4A6541E47F13}"/>
              </c:ext>
            </c:extLst>
          </c:dPt>
          <c:dPt>
            <c:idx val="4"/>
            <c:invertIfNegative val="0"/>
            <c:bubble3D val="0"/>
            <c:spPr>
              <a:gradFill flip="none" rotWithShape="1">
                <a:gsLst>
                  <a:gs pos="0">
                    <a:srgbClr val="33BEBB">
                      <a:shade val="30000"/>
                      <a:satMod val="115000"/>
                    </a:srgbClr>
                  </a:gs>
                  <a:gs pos="50000">
                    <a:srgbClr val="33BEBB">
                      <a:shade val="67500"/>
                      <a:satMod val="115000"/>
                    </a:srgbClr>
                  </a:gs>
                  <a:gs pos="100000">
                    <a:srgbClr val="33BEBB">
                      <a:shade val="100000"/>
                      <a:satMod val="115000"/>
                    </a:srgbClr>
                  </a:gs>
                </a:gsLst>
                <a:lin ang="16200000" scaled="1"/>
                <a:tileRect/>
              </a:gradFill>
              <a:ln>
                <a:noFill/>
              </a:ln>
              <a:effectLst/>
            </c:spPr>
            <c:extLst>
              <c:ext xmlns:c16="http://schemas.microsoft.com/office/drawing/2014/chart" uri="{C3380CC4-5D6E-409C-BE32-E72D297353CC}">
                <c16:uniqueId val="{00000005-9283-476E-B6F0-6177618E075B}"/>
              </c:ext>
            </c:extLst>
          </c:dPt>
          <c:dLbls>
            <c:dLbl>
              <c:idx val="3"/>
              <c:tx>
                <c:rich>
                  <a:bodyPr/>
                  <a:lstStyle/>
                  <a:p>
                    <a:r>
                      <a:rPr lang="en-US" dirty="0"/>
                      <a:t>13%</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3FB3-4FD6-8BFD-4A6541E47F13}"/>
                </c:ext>
              </c:extLst>
            </c:dLbl>
            <c:spPr>
              <a:noFill/>
              <a:ln>
                <a:noFill/>
              </a:ln>
              <a:effectLst/>
            </c:spPr>
            <c:txPr>
              <a:bodyPr rot="-5400000" spcFirstLastPara="1" vertOverflow="clip" horzOverflow="clip" vert="horz" wrap="square" lIns="38100" tIns="19050" rIns="38100" bIns="19050" anchor="ctr" anchorCtr="1">
                <a:spAutoFit/>
              </a:bodyPr>
              <a:lstStyle/>
              <a:p>
                <a:pPr>
                  <a:defRPr sz="1600" b="1"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Digital</c:v>
                </c:pt>
                <c:pt idx="1">
                  <c:v>TV</c:v>
                </c:pt>
                <c:pt idx="2">
                  <c:v>Print</c:v>
                </c:pt>
                <c:pt idx="3">
                  <c:v>Outdoor</c:v>
                </c:pt>
                <c:pt idx="4">
                  <c:v>Radio</c:v>
                </c:pt>
              </c:strCache>
            </c:strRef>
          </c:cat>
          <c:val>
            <c:numRef>
              <c:f>Sheet1!$B$2:$B$6</c:f>
              <c:numCache>
                <c:formatCode>0%</c:formatCode>
                <c:ptCount val="5"/>
                <c:pt idx="0">
                  <c:v>0.15431671597211749</c:v>
                </c:pt>
                <c:pt idx="1">
                  <c:v>7.2545128656389402E-2</c:v>
                </c:pt>
                <c:pt idx="2">
                  <c:v>4.2213552474818616E-2</c:v>
                </c:pt>
                <c:pt idx="3">
                  <c:v>0.12940698308780263</c:v>
                </c:pt>
                <c:pt idx="4">
                  <c:v>0.11800807525789558</c:v>
                </c:pt>
              </c:numCache>
            </c:numRef>
          </c:val>
          <c:extLst>
            <c:ext xmlns:c16="http://schemas.microsoft.com/office/drawing/2014/chart" uri="{C3380CC4-5D6E-409C-BE32-E72D297353CC}">
              <c16:uniqueId val="{00000007-3FB3-4FD6-8BFD-4A6541E47F13}"/>
            </c:ext>
          </c:extLst>
        </c:ser>
        <c:ser>
          <c:idx val="1"/>
          <c:order val="1"/>
          <c:tx>
            <c:strRef>
              <c:f>Sheet1!$C$1</c:f>
              <c:strCache>
                <c:ptCount val="1"/>
                <c:pt idx="0">
                  <c:v>2024 / 23</c:v>
                </c:pt>
              </c:strCache>
            </c:strRef>
          </c:tx>
          <c:spPr>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600" b="1"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Digital</c:v>
                </c:pt>
                <c:pt idx="1">
                  <c:v>TV</c:v>
                </c:pt>
                <c:pt idx="2">
                  <c:v>Print</c:v>
                </c:pt>
                <c:pt idx="3">
                  <c:v>Outdoor</c:v>
                </c:pt>
                <c:pt idx="4">
                  <c:v>Radio</c:v>
                </c:pt>
              </c:strCache>
            </c:strRef>
          </c:cat>
          <c:val>
            <c:numRef>
              <c:f>Sheet1!$C$2:$C$6</c:f>
              <c:numCache>
                <c:formatCode>0%</c:formatCode>
                <c:ptCount val="5"/>
                <c:pt idx="0">
                  <c:v>0.14000000000000001</c:v>
                </c:pt>
                <c:pt idx="1">
                  <c:v>0.05</c:v>
                </c:pt>
                <c:pt idx="2">
                  <c:v>0.05</c:v>
                </c:pt>
                <c:pt idx="3">
                  <c:v>0.12</c:v>
                </c:pt>
                <c:pt idx="4">
                  <c:v>0.08</c:v>
                </c:pt>
              </c:numCache>
            </c:numRef>
          </c:val>
          <c:extLst>
            <c:ext xmlns:c16="http://schemas.microsoft.com/office/drawing/2014/chart" uri="{C3380CC4-5D6E-409C-BE32-E72D297353CC}">
              <c16:uniqueId val="{00000008-3FB3-4FD6-8BFD-4A6541E47F13}"/>
            </c:ext>
          </c:extLst>
        </c:ser>
        <c:dLbls>
          <c:dLblPos val="outEnd"/>
          <c:showLegendKey val="0"/>
          <c:showVal val="1"/>
          <c:showCatName val="0"/>
          <c:showSerName val="0"/>
          <c:showPercent val="0"/>
          <c:showBubbleSize val="0"/>
        </c:dLbls>
        <c:gapWidth val="444"/>
        <c:overlap val="-90"/>
        <c:axId val="97942912"/>
        <c:axId val="108000000"/>
      </c:barChart>
      <c:catAx>
        <c:axId val="97942912"/>
        <c:scaling>
          <c:orientation val="minMax"/>
        </c:scaling>
        <c:delete val="0"/>
        <c:axPos val="b"/>
        <c:majorGridlines>
          <c:spPr>
            <a:ln w="9525" cap="flat" cmpd="sng" algn="ctr">
              <a:solidFill>
                <a:schemeClr val="tx1"/>
              </a:solidFill>
              <a:round/>
            </a:ln>
            <a:effectLst/>
          </c:spPr>
        </c:majorGridlines>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108000000"/>
        <c:crosses val="autoZero"/>
        <c:auto val="1"/>
        <c:lblAlgn val="ctr"/>
        <c:lblOffset val="100"/>
        <c:noMultiLvlLbl val="0"/>
      </c:catAx>
      <c:valAx>
        <c:axId val="108000000"/>
        <c:scaling>
          <c:orientation val="minMax"/>
        </c:scaling>
        <c:delete val="1"/>
        <c:axPos val="l"/>
        <c:numFmt formatCode="0%" sourceLinked="1"/>
        <c:majorTickMark val="none"/>
        <c:minorTickMark val="none"/>
        <c:tickLblPos val="none"/>
        <c:crossAx val="979429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378216641667981E-3"/>
          <c:y val="5.9871911823288285E-3"/>
          <c:w val="0.96491039025448255"/>
          <c:h val="0.98080443880989432"/>
        </c:manualLayout>
      </c:layout>
      <c:barChart>
        <c:barDir val="col"/>
        <c:grouping val="clustered"/>
        <c:varyColors val="0"/>
        <c:ser>
          <c:idx val="0"/>
          <c:order val="0"/>
          <c:tx>
            <c:strRef>
              <c:f>Sheet1!$B$1</c:f>
              <c:strCache>
                <c:ptCount val="1"/>
                <c:pt idx="0">
                  <c:v>2023 / 22</c:v>
                </c:pt>
              </c:strCache>
            </c:strRef>
          </c:tx>
          <c:spPr>
            <a:gradFill flip="none" rotWithShape="1">
              <a:gsLst>
                <a:gs pos="0">
                  <a:srgbClr val="33BEBB">
                    <a:shade val="30000"/>
                    <a:satMod val="115000"/>
                  </a:srgbClr>
                </a:gs>
                <a:gs pos="50000">
                  <a:srgbClr val="33BEBB">
                    <a:shade val="67500"/>
                    <a:satMod val="115000"/>
                  </a:srgbClr>
                </a:gs>
                <a:gs pos="100000">
                  <a:srgbClr val="33BEBB">
                    <a:shade val="100000"/>
                    <a:satMod val="115000"/>
                  </a:srgbClr>
                </a:gs>
              </a:gsLst>
              <a:lin ang="16200000" scaled="1"/>
              <a:tileRect/>
            </a:gradFill>
            <a:ln>
              <a:noFill/>
            </a:ln>
            <a:effectLst/>
          </c:spPr>
          <c:invertIfNegative val="0"/>
          <c:dPt>
            <c:idx val="0"/>
            <c:invertIfNegative val="0"/>
            <c:bubble3D val="0"/>
            <c:spPr>
              <a:gradFill flip="none" rotWithShape="1">
                <a:gsLst>
                  <a:gs pos="0">
                    <a:srgbClr val="33BEBB">
                      <a:shade val="30000"/>
                      <a:satMod val="115000"/>
                    </a:srgbClr>
                  </a:gs>
                  <a:gs pos="50000">
                    <a:srgbClr val="33BEBB">
                      <a:shade val="67500"/>
                      <a:satMod val="115000"/>
                    </a:srgbClr>
                  </a:gs>
                  <a:gs pos="100000">
                    <a:srgbClr val="33BEBB">
                      <a:shade val="100000"/>
                      <a:satMod val="115000"/>
                    </a:srgbClr>
                  </a:gs>
                </a:gsLst>
                <a:lin ang="16200000" scaled="1"/>
                <a:tileRect/>
              </a:gradFill>
              <a:ln>
                <a:noFill/>
              </a:ln>
              <a:effectLst/>
            </c:spPr>
            <c:extLst>
              <c:ext xmlns:c16="http://schemas.microsoft.com/office/drawing/2014/chart" uri="{C3380CC4-5D6E-409C-BE32-E72D297353CC}">
                <c16:uniqueId val="{00000001-214A-4FB8-B3AA-B4C33D5870A7}"/>
              </c:ext>
            </c:extLst>
          </c:dPt>
          <c:dLbls>
            <c:dLbl>
              <c:idx val="0"/>
              <c:layout>
                <c:manualLayout>
                  <c:x val="-0.13444116934412001"/>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14A-4FB8-B3AA-B4C33D5870A7}"/>
                </c:ext>
              </c:extLst>
            </c:dLbl>
            <c:spPr>
              <a:noFill/>
              <a:ln>
                <a:noFill/>
              </a:ln>
              <a:effectLst/>
            </c:spPr>
            <c:txPr>
              <a:bodyPr rot="-5400000" spcFirstLastPara="1" vertOverflow="clip" horzOverflow="clip" vert="horz" wrap="square" lIns="38100" tIns="19050" rIns="38100" bIns="19050" anchor="ctr" anchorCtr="1">
                <a:spAutoFit/>
              </a:bodyPr>
              <a:lstStyle/>
              <a:p>
                <a:pPr>
                  <a:defRPr sz="1600" b="1"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Cinema</c:v>
                </c:pt>
              </c:strCache>
            </c:strRef>
          </c:cat>
          <c:val>
            <c:numRef>
              <c:f>Sheet1!$B$2</c:f>
              <c:numCache>
                <c:formatCode>0%</c:formatCode>
                <c:ptCount val="1"/>
                <c:pt idx="0">
                  <c:v>0.36</c:v>
                </c:pt>
              </c:numCache>
            </c:numRef>
          </c:val>
          <c:extLst>
            <c:ext xmlns:c16="http://schemas.microsoft.com/office/drawing/2014/chart" uri="{C3380CC4-5D6E-409C-BE32-E72D297353CC}">
              <c16:uniqueId val="{00000002-214A-4FB8-B3AA-B4C33D5870A7}"/>
            </c:ext>
          </c:extLst>
        </c:ser>
        <c:ser>
          <c:idx val="1"/>
          <c:order val="1"/>
          <c:tx>
            <c:strRef>
              <c:f>Sheet1!$C$1</c:f>
              <c:strCache>
                <c:ptCount val="1"/>
                <c:pt idx="0">
                  <c:v>2024 / 23</c:v>
                </c:pt>
              </c:strCache>
            </c:strRef>
          </c:tx>
          <c:spPr>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600" b="1"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Cinema</c:v>
                </c:pt>
              </c:strCache>
            </c:strRef>
          </c:cat>
          <c:val>
            <c:numRef>
              <c:f>Sheet1!$C$2</c:f>
              <c:numCache>
                <c:formatCode>0%</c:formatCode>
                <c:ptCount val="1"/>
                <c:pt idx="0">
                  <c:v>0.1</c:v>
                </c:pt>
              </c:numCache>
            </c:numRef>
          </c:val>
          <c:extLst>
            <c:ext xmlns:c16="http://schemas.microsoft.com/office/drawing/2014/chart" uri="{C3380CC4-5D6E-409C-BE32-E72D297353CC}">
              <c16:uniqueId val="{00000003-214A-4FB8-B3AA-B4C33D5870A7}"/>
            </c:ext>
          </c:extLst>
        </c:ser>
        <c:dLbls>
          <c:dLblPos val="outEnd"/>
          <c:showLegendKey val="0"/>
          <c:showVal val="1"/>
          <c:showCatName val="0"/>
          <c:showSerName val="0"/>
          <c:showPercent val="0"/>
          <c:showBubbleSize val="0"/>
        </c:dLbls>
        <c:gapWidth val="444"/>
        <c:overlap val="-90"/>
        <c:axId val="97942912"/>
        <c:axId val="108000000"/>
      </c:barChart>
      <c:catAx>
        <c:axId val="97942912"/>
        <c:scaling>
          <c:orientation val="minMax"/>
        </c:scaling>
        <c:delete val="0"/>
        <c:axPos val="b"/>
        <c:majorGridlines>
          <c:spPr>
            <a:ln w="9525" cap="flat" cmpd="sng" algn="ctr">
              <a:solidFill>
                <a:schemeClr val="tx1"/>
              </a:solidFill>
              <a:round/>
            </a:ln>
            <a:effectLst/>
          </c:spPr>
        </c:majorGridlines>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108000000"/>
        <c:crosses val="autoZero"/>
        <c:auto val="1"/>
        <c:lblAlgn val="ctr"/>
        <c:lblOffset val="100"/>
        <c:noMultiLvlLbl val="0"/>
      </c:catAx>
      <c:valAx>
        <c:axId val="108000000"/>
        <c:scaling>
          <c:orientation val="minMax"/>
        </c:scaling>
        <c:delete val="1"/>
        <c:axPos val="l"/>
        <c:numFmt formatCode="0%" sourceLinked="1"/>
        <c:majorTickMark val="none"/>
        <c:minorTickMark val="none"/>
        <c:tickLblPos val="none"/>
        <c:crossAx val="979429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News Gothic MT" panose="020B0504020203020204" pitchFamily="34" charset="0"/>
                <a:ea typeface="+mn-ea"/>
                <a:cs typeface="+mn-cs"/>
              </a:defRPr>
            </a:pPr>
            <a:r>
              <a:rPr lang="en-US" b="1" dirty="0"/>
              <a:t>% Contribution to Indian Adex</a:t>
            </a:r>
          </a:p>
        </c:rich>
      </c:tx>
      <c:layout>
        <c:manualLayout>
          <c:xMode val="edge"/>
          <c:yMode val="edge"/>
          <c:x val="0.56611195158850225"/>
          <c:y val="0.268707482993197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News Gothic MT" panose="020B0504020203020204" pitchFamily="34" charset="0"/>
              <a:ea typeface="+mn-ea"/>
              <a:cs typeface="+mn-cs"/>
            </a:defRPr>
          </a:pPr>
          <a:endParaRPr lang="en-US"/>
        </a:p>
      </c:txPr>
    </c:title>
    <c:autoTitleDeleted val="0"/>
    <c:plotArea>
      <c:layout>
        <c:manualLayout>
          <c:layoutTarget val="inner"/>
          <c:xMode val="edge"/>
          <c:yMode val="edge"/>
          <c:x val="1.6641452344931921E-2"/>
          <c:y val="0.14459183673469389"/>
          <c:w val="0.96671709531013617"/>
          <c:h val="0.63843671326798435"/>
        </c:manualLayout>
      </c:layout>
      <c:barChart>
        <c:barDir val="col"/>
        <c:grouping val="clustered"/>
        <c:varyColors val="0"/>
        <c:ser>
          <c:idx val="0"/>
          <c:order val="0"/>
          <c:tx>
            <c:strRef>
              <c:f>Sheet1!$B$1</c:f>
              <c:strCache>
                <c:ptCount val="1"/>
                <c:pt idx="0">
                  <c:v>2022</c:v>
                </c:pt>
              </c:strCache>
            </c:strRef>
          </c:tx>
          <c:spPr>
            <a:gradFill flip="none" rotWithShape="1">
              <a:gsLst>
                <a:gs pos="0">
                  <a:srgbClr val="AF2323">
                    <a:shade val="30000"/>
                    <a:satMod val="115000"/>
                  </a:srgbClr>
                </a:gs>
                <a:gs pos="50000">
                  <a:srgbClr val="AF2323">
                    <a:shade val="67500"/>
                    <a:satMod val="115000"/>
                  </a:srgbClr>
                </a:gs>
                <a:gs pos="100000">
                  <a:srgbClr val="AF2323">
                    <a:shade val="100000"/>
                    <a:satMod val="115000"/>
                  </a:srgbClr>
                </a:gs>
              </a:gsLst>
              <a:lin ang="270000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Digital</c:v>
                </c:pt>
                <c:pt idx="1">
                  <c:v>TV</c:v>
                </c:pt>
                <c:pt idx="2">
                  <c:v>Print</c:v>
                </c:pt>
                <c:pt idx="3">
                  <c:v>Outdoor</c:v>
                </c:pt>
                <c:pt idx="4">
                  <c:v>Radio</c:v>
                </c:pt>
                <c:pt idx="5">
                  <c:v>Cinema</c:v>
                </c:pt>
              </c:strCache>
            </c:strRef>
          </c:cat>
          <c:val>
            <c:numRef>
              <c:f>Sheet1!$B$2:$B$7</c:f>
              <c:numCache>
                <c:formatCode>0%</c:formatCode>
                <c:ptCount val="6"/>
                <c:pt idx="0">
                  <c:v>0.38311068158116823</c:v>
                </c:pt>
                <c:pt idx="1">
                  <c:v>0.34143456054013521</c:v>
                </c:pt>
                <c:pt idx="2">
                  <c:v>0.20567624105388066</c:v>
                </c:pt>
                <c:pt idx="3">
                  <c:v>4.0822581141131867E-2</c:v>
                </c:pt>
                <c:pt idx="4">
                  <c:v>2.2625985806521882E-2</c:v>
                </c:pt>
                <c:pt idx="5">
                  <c:v>6.329949877162142E-3</c:v>
                </c:pt>
              </c:numCache>
            </c:numRef>
          </c:val>
          <c:extLst>
            <c:ext xmlns:c16="http://schemas.microsoft.com/office/drawing/2014/chart" uri="{C3380CC4-5D6E-409C-BE32-E72D297353CC}">
              <c16:uniqueId val="{00000000-CFFC-44FC-817A-C508C4C1DBBE}"/>
            </c:ext>
          </c:extLst>
        </c:ser>
        <c:ser>
          <c:idx val="1"/>
          <c:order val="1"/>
          <c:tx>
            <c:strRef>
              <c:f>Sheet1!$C$1</c:f>
              <c:strCache>
                <c:ptCount val="1"/>
                <c:pt idx="0">
                  <c:v>2023</c:v>
                </c:pt>
              </c:strCache>
            </c:strRef>
          </c:tx>
          <c:spPr>
            <a:gradFill flip="none" rotWithShape="1">
              <a:gsLst>
                <a:gs pos="0">
                  <a:srgbClr val="F49737">
                    <a:shade val="30000"/>
                    <a:satMod val="115000"/>
                  </a:srgbClr>
                </a:gs>
                <a:gs pos="50000">
                  <a:srgbClr val="F49737">
                    <a:shade val="67500"/>
                    <a:satMod val="115000"/>
                  </a:srgbClr>
                </a:gs>
                <a:gs pos="100000">
                  <a:srgbClr val="F49737">
                    <a:shade val="100000"/>
                    <a:satMod val="115000"/>
                  </a:srgbClr>
                </a:gs>
              </a:gsLst>
              <a:lin ang="270000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Digital</c:v>
                </c:pt>
                <c:pt idx="1">
                  <c:v>TV</c:v>
                </c:pt>
                <c:pt idx="2">
                  <c:v>Print</c:v>
                </c:pt>
                <c:pt idx="3">
                  <c:v>Outdoor</c:v>
                </c:pt>
                <c:pt idx="4">
                  <c:v>Radio</c:v>
                </c:pt>
                <c:pt idx="5">
                  <c:v>Cinema</c:v>
                </c:pt>
              </c:strCache>
            </c:strRef>
          </c:cat>
          <c:val>
            <c:numRef>
              <c:f>Sheet1!$C$2:$C$7</c:f>
              <c:numCache>
                <c:formatCode>0%</c:formatCode>
                <c:ptCount val="6"/>
                <c:pt idx="0">
                  <c:v>0.4009957577564342</c:v>
                </c:pt>
                <c:pt idx="1">
                  <c:v>0.33205772350267249</c:v>
                </c:pt>
                <c:pt idx="2">
                  <c:v>0.19437095802844706</c:v>
                </c:pt>
                <c:pt idx="3">
                  <c:v>4.1806273946674112E-2</c:v>
                </c:pt>
                <c:pt idx="4">
                  <c:v>2.2937336360551328E-2</c:v>
                </c:pt>
                <c:pt idx="5">
                  <c:v>7.8319504052206824E-3</c:v>
                </c:pt>
              </c:numCache>
            </c:numRef>
          </c:val>
          <c:extLst>
            <c:ext xmlns:c16="http://schemas.microsoft.com/office/drawing/2014/chart" uri="{C3380CC4-5D6E-409C-BE32-E72D297353CC}">
              <c16:uniqueId val="{00000001-CFFC-44FC-817A-C508C4C1DBBE}"/>
            </c:ext>
          </c:extLst>
        </c:ser>
        <c:ser>
          <c:idx val="2"/>
          <c:order val="2"/>
          <c:tx>
            <c:strRef>
              <c:f>Sheet1!$D$1</c:f>
              <c:strCache>
                <c:ptCount val="1"/>
                <c:pt idx="0">
                  <c:v>2024</c:v>
                </c:pt>
              </c:strCache>
            </c:strRef>
          </c:tx>
          <c:spPr>
            <a:gradFill flip="none" rotWithShape="1">
              <a:gsLst>
                <a:gs pos="0">
                  <a:srgbClr val="10A89E">
                    <a:shade val="30000"/>
                    <a:satMod val="115000"/>
                  </a:srgbClr>
                </a:gs>
                <a:gs pos="50000">
                  <a:srgbClr val="10A89E">
                    <a:shade val="67500"/>
                    <a:satMod val="115000"/>
                  </a:srgbClr>
                </a:gs>
                <a:gs pos="100000">
                  <a:srgbClr val="10A89E">
                    <a:shade val="100000"/>
                    <a:satMod val="115000"/>
                  </a:srgbClr>
                </a:gs>
              </a:gsLst>
              <a:lin ang="270000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Digital</c:v>
                </c:pt>
                <c:pt idx="1">
                  <c:v>TV</c:v>
                </c:pt>
                <c:pt idx="2">
                  <c:v>Print</c:v>
                </c:pt>
                <c:pt idx="3">
                  <c:v>Outdoor</c:v>
                </c:pt>
                <c:pt idx="4">
                  <c:v>Radio</c:v>
                </c:pt>
                <c:pt idx="5">
                  <c:v>Cinema</c:v>
                </c:pt>
              </c:strCache>
            </c:strRef>
          </c:cat>
          <c:val>
            <c:numRef>
              <c:f>Sheet1!$D$2:$D$7</c:f>
              <c:numCache>
                <c:formatCode>0%</c:formatCode>
                <c:ptCount val="6"/>
                <c:pt idx="0">
                  <c:v>0.41944713800696004</c:v>
                </c:pt>
                <c:pt idx="1">
                  <c:v>0.31906605489945022</c:v>
                </c:pt>
                <c:pt idx="2">
                  <c:v>0.18773818353095911</c:v>
                </c:pt>
                <c:pt idx="3">
                  <c:v>4.3064885877466499E-2</c:v>
                </c:pt>
                <c:pt idx="4">
                  <c:v>2.2802665653813642E-2</c:v>
                </c:pt>
                <c:pt idx="5">
                  <c:v>7.8810720313504147E-3</c:v>
                </c:pt>
              </c:numCache>
            </c:numRef>
          </c:val>
          <c:extLst>
            <c:ext xmlns:c16="http://schemas.microsoft.com/office/drawing/2014/chart" uri="{C3380CC4-5D6E-409C-BE32-E72D297353CC}">
              <c16:uniqueId val="{00000002-CFFC-44FC-817A-C508C4C1DBBE}"/>
            </c:ext>
          </c:extLst>
        </c:ser>
        <c:dLbls>
          <c:showLegendKey val="0"/>
          <c:showVal val="0"/>
          <c:showCatName val="0"/>
          <c:showSerName val="0"/>
          <c:showPercent val="0"/>
          <c:showBubbleSize val="0"/>
        </c:dLbls>
        <c:gapWidth val="219"/>
        <c:overlap val="-27"/>
        <c:axId val="1724120944"/>
        <c:axId val="1724127472"/>
      </c:barChart>
      <c:catAx>
        <c:axId val="1724120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News Gothic MT" panose="020B0504020203020204" pitchFamily="34" charset="0"/>
                <a:ea typeface="+mn-ea"/>
                <a:cs typeface="+mn-cs"/>
              </a:defRPr>
            </a:pPr>
            <a:endParaRPr lang="en-US"/>
          </a:p>
        </c:txPr>
        <c:crossAx val="1724127472"/>
        <c:crosses val="autoZero"/>
        <c:auto val="1"/>
        <c:lblAlgn val="ctr"/>
        <c:lblOffset val="100"/>
        <c:noMultiLvlLbl val="0"/>
      </c:catAx>
      <c:valAx>
        <c:axId val="1724127472"/>
        <c:scaling>
          <c:orientation val="minMax"/>
        </c:scaling>
        <c:delete val="1"/>
        <c:axPos val="l"/>
        <c:numFmt formatCode="0%" sourceLinked="1"/>
        <c:majorTickMark val="none"/>
        <c:minorTickMark val="none"/>
        <c:tickLblPos val="nextTo"/>
        <c:crossAx val="1724120944"/>
        <c:crosses val="autoZero"/>
        <c:crossBetween val="between"/>
        <c:majorUnit val="1.0000000000000002E-2"/>
      </c:valAx>
      <c:spPr>
        <a:noFill/>
        <a:ln>
          <a:noFill/>
        </a:ln>
        <a:effectLst/>
      </c:spPr>
    </c:plotArea>
    <c:legend>
      <c:legendPos val="b"/>
      <c:layout>
        <c:manualLayout>
          <c:xMode val="edge"/>
          <c:yMode val="edge"/>
          <c:x val="0.19464674139635721"/>
          <c:y val="0.94162271487879079"/>
          <c:w val="0.62668088198506211"/>
          <c:h val="5.4975846038757083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News Gothic MT" panose="020B0504020203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21"/>
    </mc:Choice>
    <mc:Fallback>
      <c:style val="21"/>
    </mc:Fallback>
  </mc:AlternateContent>
  <c:chart>
    <c:autoTitleDeleted val="1"/>
    <c:plotArea>
      <c:layout>
        <c:manualLayout>
          <c:layoutTarget val="inner"/>
          <c:xMode val="edge"/>
          <c:yMode val="edge"/>
          <c:x val="7.4035898139685696E-2"/>
          <c:y val="0.18937552452473125"/>
          <c:w val="0.91794062625619999"/>
          <c:h val="0.68699430647206827"/>
        </c:manualLayout>
      </c:layout>
      <c:lineChart>
        <c:grouping val="standard"/>
        <c:varyColors val="0"/>
        <c:ser>
          <c:idx val="0"/>
          <c:order val="0"/>
          <c:tx>
            <c:strRef>
              <c:f>Sheet1!$B$1</c:f>
              <c:strCache>
                <c:ptCount val="1"/>
                <c:pt idx="0">
                  <c:v>Digital</c:v>
                </c:pt>
              </c:strCache>
            </c:strRef>
          </c:tx>
          <c:spPr>
            <a:ln w="57150">
              <a:solidFill>
                <a:srgbClr val="AF2323"/>
              </a:solidFill>
            </a:ln>
          </c:spPr>
          <c:marker>
            <c:spPr>
              <a:solidFill>
                <a:srgbClr val="002060"/>
              </a:solidFill>
              <a:ln w="57150">
                <a:solidFill>
                  <a:srgbClr val="AF2323"/>
                </a:solidFill>
              </a:ln>
            </c:spPr>
          </c:marker>
          <c:dPt>
            <c:idx val="2"/>
            <c:bubble3D val="0"/>
            <c:extLst>
              <c:ext xmlns:c16="http://schemas.microsoft.com/office/drawing/2014/chart" uri="{C3380CC4-5D6E-409C-BE32-E72D297353CC}">
                <c16:uniqueId val="{00000000-E058-44EE-9970-4813A2FAE68F}"/>
              </c:ext>
            </c:extLst>
          </c:dPt>
          <c:dPt>
            <c:idx val="3"/>
            <c:marker>
              <c:spPr>
                <a:solidFill>
                  <a:srgbClr val="002060"/>
                </a:solidFill>
                <a:ln w="57150">
                  <a:solidFill>
                    <a:srgbClr val="AF2323"/>
                  </a:solidFill>
                  <a:prstDash val="solid"/>
                </a:ln>
              </c:spPr>
            </c:marker>
            <c:bubble3D val="0"/>
            <c:spPr>
              <a:ln w="57150">
                <a:solidFill>
                  <a:srgbClr val="AF2323"/>
                </a:solidFill>
                <a:prstDash val="solid"/>
              </a:ln>
            </c:spPr>
            <c:extLst>
              <c:ext xmlns:c16="http://schemas.microsoft.com/office/drawing/2014/chart" uri="{C3380CC4-5D6E-409C-BE32-E72D297353CC}">
                <c16:uniqueId val="{00000000-FBA5-4105-A046-2DE8994F49E3}"/>
              </c:ext>
            </c:extLst>
          </c:dPt>
          <c:dLbls>
            <c:dLbl>
              <c:idx val="2"/>
              <c:layout>
                <c:manualLayout>
                  <c:x val="-5.1125763436902498E-2"/>
                  <c:y val="-0.111053499303684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058-44EE-9970-4813A2FAE68F}"/>
                </c:ext>
              </c:extLst>
            </c:dLbl>
            <c:spPr>
              <a:noFill/>
              <a:ln>
                <a:noFill/>
              </a:ln>
              <a:effectLst/>
            </c:spPr>
            <c:txPr>
              <a:bodyPr wrap="square" lIns="38100" tIns="19050" rIns="38100" bIns="19050" anchor="ctr">
                <a:spAutoFit/>
              </a:bodyPr>
              <a:lstStyle/>
              <a:p>
                <a:pPr>
                  <a:defRPr sz="2000" b="1"/>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Sheet1!$A$2:$A$8</c:f>
              <c:numCache>
                <c:formatCode>General</c:formatCode>
                <c:ptCount val="7"/>
                <c:pt idx="0">
                  <c:v>2018</c:v>
                </c:pt>
                <c:pt idx="1">
                  <c:v>2019</c:v>
                </c:pt>
                <c:pt idx="2">
                  <c:v>2020</c:v>
                </c:pt>
                <c:pt idx="3">
                  <c:v>2021</c:v>
                </c:pt>
                <c:pt idx="4">
                  <c:v>2022</c:v>
                </c:pt>
                <c:pt idx="5">
                  <c:v>2023</c:v>
                </c:pt>
                <c:pt idx="6">
                  <c:v>2024</c:v>
                </c:pt>
              </c:numCache>
            </c:numRef>
          </c:cat>
          <c:val>
            <c:numRef>
              <c:f>Sheet1!$B$2:$B$8</c:f>
              <c:numCache>
                <c:formatCode>0</c:formatCode>
                <c:ptCount val="7"/>
                <c:pt idx="0">
                  <c:v>11705.2</c:v>
                </c:pt>
                <c:pt idx="1">
                  <c:v>15466.7</c:v>
                </c:pt>
                <c:pt idx="2">
                  <c:v>16973.911075</c:v>
                </c:pt>
                <c:pt idx="3">
                  <c:v>25438.498300000003</c:v>
                </c:pt>
                <c:pt idx="4">
                  <c:v>34405</c:v>
                </c:pt>
                <c:pt idx="5">
                  <c:v>39713.781799999997</c:v>
                </c:pt>
                <c:pt idx="6">
                  <c:v>45292</c:v>
                </c:pt>
              </c:numCache>
            </c:numRef>
          </c:val>
          <c:smooth val="0"/>
          <c:extLst>
            <c:ext xmlns:c16="http://schemas.microsoft.com/office/drawing/2014/chart" uri="{C3380CC4-5D6E-409C-BE32-E72D297353CC}">
              <c16:uniqueId val="{00000003-FBA5-4105-A046-2DE8994F49E3}"/>
            </c:ext>
          </c:extLst>
        </c:ser>
        <c:dLbls>
          <c:showLegendKey val="0"/>
          <c:showVal val="0"/>
          <c:showCatName val="0"/>
          <c:showSerName val="0"/>
          <c:showPercent val="0"/>
          <c:showBubbleSize val="0"/>
        </c:dLbls>
        <c:marker val="1"/>
        <c:smooth val="0"/>
        <c:axId val="1724121488"/>
        <c:axId val="1962937696"/>
      </c:lineChart>
      <c:catAx>
        <c:axId val="1724121488"/>
        <c:scaling>
          <c:orientation val="minMax"/>
        </c:scaling>
        <c:delete val="0"/>
        <c:axPos val="b"/>
        <c:numFmt formatCode="General" sourceLinked="1"/>
        <c:majorTickMark val="none"/>
        <c:minorTickMark val="none"/>
        <c:tickLblPos val="nextTo"/>
        <c:txPr>
          <a:bodyPr/>
          <a:lstStyle/>
          <a:p>
            <a:pPr>
              <a:defRPr sz="2000" b="1"/>
            </a:pPr>
            <a:endParaRPr lang="en-US"/>
          </a:p>
        </c:txPr>
        <c:crossAx val="1962937696"/>
        <c:crosses val="autoZero"/>
        <c:auto val="1"/>
        <c:lblAlgn val="ctr"/>
        <c:lblOffset val="100"/>
        <c:noMultiLvlLbl val="0"/>
      </c:catAx>
      <c:valAx>
        <c:axId val="1962937696"/>
        <c:scaling>
          <c:orientation val="minMax"/>
        </c:scaling>
        <c:delete val="1"/>
        <c:axPos val="l"/>
        <c:numFmt formatCode="0" sourceLinked="1"/>
        <c:majorTickMark val="none"/>
        <c:minorTickMark val="none"/>
        <c:tickLblPos val="nextTo"/>
        <c:crossAx val="1724121488"/>
        <c:crosses val="autoZero"/>
        <c:crossBetween val="between"/>
        <c:majorUnit val="1000"/>
      </c:valAx>
    </c:plotArea>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2">
                <a:lumMod val="50000"/>
              </a:schemeClr>
            </a:solidFill>
            <a:ln>
              <a:noFill/>
            </a:ln>
            <a:effectLst/>
          </c:spPr>
          <c:invertIfNegative val="0"/>
          <c:dPt>
            <c:idx val="0"/>
            <c:invertIfNegative val="0"/>
            <c:bubble3D val="0"/>
            <c:spPr>
              <a:solidFill>
                <a:schemeClr val="accent2">
                  <a:lumMod val="50000"/>
                </a:schemeClr>
              </a:solidFill>
              <a:ln>
                <a:noFill/>
              </a:ln>
              <a:effectLst/>
            </c:spPr>
            <c:extLst>
              <c:ext xmlns:c16="http://schemas.microsoft.com/office/drawing/2014/chart" uri="{C3380CC4-5D6E-409C-BE32-E72D297353CC}">
                <c16:uniqueId val="{00000001-06CF-457C-AF63-072A968B767A}"/>
              </c:ext>
            </c:extLst>
          </c:dPt>
          <c:dPt>
            <c:idx val="10"/>
            <c:invertIfNegative val="0"/>
            <c:bubble3D val="0"/>
            <c:spPr>
              <a:solidFill>
                <a:srgbClr val="00B050"/>
              </a:solidFill>
              <a:ln>
                <a:noFill/>
              </a:ln>
              <a:effectLst/>
            </c:spPr>
            <c:extLst>
              <c:ext xmlns:c16="http://schemas.microsoft.com/office/drawing/2014/chart" uri="{C3380CC4-5D6E-409C-BE32-E72D297353CC}">
                <c16:uniqueId val="{00000005-06CF-457C-AF63-072A968B767A}"/>
              </c:ext>
            </c:extLst>
          </c:dPt>
          <c:dPt>
            <c:idx val="11"/>
            <c:invertIfNegative val="0"/>
            <c:bubble3D val="0"/>
            <c:spPr>
              <a:solidFill>
                <a:srgbClr val="0425A8"/>
              </a:solidFill>
              <a:ln>
                <a:noFill/>
              </a:ln>
              <a:effectLst/>
            </c:spPr>
            <c:extLst>
              <c:ext xmlns:c16="http://schemas.microsoft.com/office/drawing/2014/chart" uri="{C3380CC4-5D6E-409C-BE32-E72D297353CC}">
                <c16:uniqueId val="{00000003-06CF-457C-AF63-072A968B767A}"/>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CHINA</c:v>
                </c:pt>
                <c:pt idx="1">
                  <c:v>UK</c:v>
                </c:pt>
                <c:pt idx="2">
                  <c:v>US</c:v>
                </c:pt>
                <c:pt idx="3">
                  <c:v>CANADA</c:v>
                </c:pt>
                <c:pt idx="4">
                  <c:v>AUSTRALIA</c:v>
                </c:pt>
                <c:pt idx="5">
                  <c:v>FRANCE</c:v>
                </c:pt>
                <c:pt idx="6">
                  <c:v>GERMANY</c:v>
                </c:pt>
                <c:pt idx="7">
                  <c:v>JAPAN</c:v>
                </c:pt>
                <c:pt idx="8">
                  <c:v>BRAZIL</c:v>
                </c:pt>
                <c:pt idx="9">
                  <c:v>ITALY</c:v>
                </c:pt>
                <c:pt idx="10">
                  <c:v>INDIA</c:v>
                </c:pt>
                <c:pt idx="11">
                  <c:v>GLOBAL</c:v>
                </c:pt>
              </c:strCache>
            </c:strRef>
          </c:cat>
          <c:val>
            <c:numRef>
              <c:f>Sheet1!$B$2:$B$13</c:f>
              <c:numCache>
                <c:formatCode>0%</c:formatCode>
                <c:ptCount val="12"/>
                <c:pt idx="0">
                  <c:v>0.91083023010235642</c:v>
                </c:pt>
                <c:pt idx="1">
                  <c:v>0.81407533746174032</c:v>
                </c:pt>
                <c:pt idx="2">
                  <c:v>0.76173608004952964</c:v>
                </c:pt>
                <c:pt idx="3">
                  <c:v>0.74096974369998669</c:v>
                </c:pt>
                <c:pt idx="4">
                  <c:v>0.67561420092213798</c:v>
                </c:pt>
                <c:pt idx="5">
                  <c:v>0.58098567407123258</c:v>
                </c:pt>
                <c:pt idx="6">
                  <c:v>0.57091260076656825</c:v>
                </c:pt>
                <c:pt idx="7">
                  <c:v>0.5496667604080161</c:v>
                </c:pt>
                <c:pt idx="8">
                  <c:v>0.50396008292948979</c:v>
                </c:pt>
                <c:pt idx="9">
                  <c:v>0.50366480014553139</c:v>
                </c:pt>
                <c:pt idx="10">
                  <c:v>0.42222272256058702</c:v>
                </c:pt>
                <c:pt idx="11">
                  <c:v>0.75</c:v>
                </c:pt>
              </c:numCache>
            </c:numRef>
          </c:val>
          <c:extLst>
            <c:ext xmlns:c16="http://schemas.microsoft.com/office/drawing/2014/chart" uri="{C3380CC4-5D6E-409C-BE32-E72D297353CC}">
              <c16:uniqueId val="{00000004-06CF-457C-AF63-072A968B767A}"/>
            </c:ext>
          </c:extLst>
        </c:ser>
        <c:dLbls>
          <c:showLegendKey val="0"/>
          <c:showVal val="0"/>
          <c:showCatName val="0"/>
          <c:showSerName val="0"/>
          <c:showPercent val="0"/>
          <c:showBubbleSize val="0"/>
        </c:dLbls>
        <c:gapWidth val="150"/>
        <c:axId val="984216992"/>
        <c:axId val="1549087792"/>
      </c:barChart>
      <c:catAx>
        <c:axId val="9842169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effectLst>
                  <a:outerShdw blurRad="38100" dist="38100" dir="2700000" algn="tl">
                    <a:srgbClr val="000000">
                      <a:alpha val="43137"/>
                    </a:srgbClr>
                  </a:outerShdw>
                </a:effectLst>
                <a:latin typeface="+mn-lt"/>
                <a:ea typeface="+mn-ea"/>
                <a:cs typeface="+mn-cs"/>
              </a:defRPr>
            </a:pPr>
            <a:endParaRPr lang="en-US"/>
          </a:p>
        </c:txPr>
        <c:crossAx val="1549087792"/>
        <c:crosses val="autoZero"/>
        <c:auto val="1"/>
        <c:lblAlgn val="ctr"/>
        <c:lblOffset val="100"/>
        <c:noMultiLvlLbl val="0"/>
      </c:catAx>
      <c:valAx>
        <c:axId val="1549087792"/>
        <c:scaling>
          <c:orientation val="minMax"/>
        </c:scaling>
        <c:delete val="1"/>
        <c:axPos val="b"/>
        <c:numFmt formatCode="0%" sourceLinked="1"/>
        <c:majorTickMark val="none"/>
        <c:minorTickMark val="none"/>
        <c:tickLblPos val="nextTo"/>
        <c:crossAx val="984216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2"/>
    </a:solid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15"/>
    </mc:Choice>
    <mc:Fallback>
      <c:style val="15"/>
    </mc:Fallback>
  </mc:AlternateContent>
  <c:chart>
    <c:autoTitleDeleted val="1"/>
    <c:plotArea>
      <c:layout>
        <c:manualLayout>
          <c:layoutTarget val="inner"/>
          <c:xMode val="edge"/>
          <c:yMode val="edge"/>
          <c:x val="5.0430473961405882E-2"/>
          <c:y val="9.0290285276548102E-2"/>
          <c:w val="0.94956952603859412"/>
          <c:h val="0.72367846909688205"/>
        </c:manualLayout>
      </c:layout>
      <c:barChart>
        <c:barDir val="col"/>
        <c:grouping val="clustered"/>
        <c:varyColors val="0"/>
        <c:ser>
          <c:idx val="2"/>
          <c:order val="0"/>
          <c:tx>
            <c:strRef>
              <c:f>Sheet1!$A$2</c:f>
              <c:strCache>
                <c:ptCount val="1"/>
                <c:pt idx="0">
                  <c:v>Total</c:v>
                </c:pt>
              </c:strCache>
            </c:strRef>
          </c:tx>
          <c:spPr>
            <a:solidFill>
              <a:schemeClr val="accent2">
                <a:lumMod val="75000"/>
              </a:schemeClr>
            </a:solidFill>
            <a:ln>
              <a:solidFill>
                <a:schemeClr val="accent1">
                  <a:lumMod val="20000"/>
                  <a:lumOff val="80000"/>
                </a:schemeClr>
              </a:solidFill>
            </a:ln>
          </c:spPr>
          <c:invertIfNegative val="0"/>
          <c:dLbls>
            <c:dLbl>
              <c:idx val="1"/>
              <c:layout>
                <c:manualLayout>
                  <c:x val="-3.3870387893283208E-3"/>
                  <c:y val="3.741814780168381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80F-406D-8E0D-95C2E4288B0F}"/>
                </c:ext>
              </c:extLst>
            </c:dLbl>
            <c:spPr>
              <a:solidFill>
                <a:srgbClr val="AC0320"/>
              </a:solidFill>
              <a:ln w="25400" cap="flat" cmpd="sng" algn="ctr">
                <a:noFill/>
                <a:prstDash val="solid"/>
              </a:ln>
              <a:effectLst/>
            </c:spPr>
            <c:txPr>
              <a:bodyPr/>
              <a:lstStyle/>
              <a:p>
                <a:pPr>
                  <a:defRPr sz="1800" b="1">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Q1</c:v>
                </c:pt>
                <c:pt idx="1">
                  <c:v>Q2</c:v>
                </c:pt>
                <c:pt idx="2">
                  <c:v>Q3</c:v>
                </c:pt>
                <c:pt idx="3">
                  <c:v>Q4</c:v>
                </c:pt>
              </c:strCache>
            </c:strRef>
          </c:cat>
          <c:val>
            <c:numRef>
              <c:f>Sheet1!$B$2:$E$2</c:f>
              <c:numCache>
                <c:formatCode>0</c:formatCode>
                <c:ptCount val="4"/>
                <c:pt idx="0">
                  <c:v>8605.48</c:v>
                </c:pt>
                <c:pt idx="1">
                  <c:v>12228.84</c:v>
                </c:pt>
                <c:pt idx="2">
                  <c:v>10870.08</c:v>
                </c:pt>
                <c:pt idx="3">
                  <c:v>13587.6</c:v>
                </c:pt>
              </c:numCache>
            </c:numRef>
          </c:val>
          <c:extLst>
            <c:ext xmlns:c16="http://schemas.microsoft.com/office/drawing/2014/chart" uri="{C3380CC4-5D6E-409C-BE32-E72D297353CC}">
              <c16:uniqueId val="{00000001-A80F-406D-8E0D-95C2E4288B0F}"/>
            </c:ext>
          </c:extLst>
        </c:ser>
        <c:dLbls>
          <c:showLegendKey val="0"/>
          <c:showVal val="1"/>
          <c:showCatName val="0"/>
          <c:showSerName val="0"/>
          <c:showPercent val="0"/>
          <c:showBubbleSize val="0"/>
        </c:dLbls>
        <c:gapWidth val="150"/>
        <c:axId val="1537396240"/>
        <c:axId val="1537404944"/>
      </c:barChart>
      <c:catAx>
        <c:axId val="1537396240"/>
        <c:scaling>
          <c:orientation val="minMax"/>
        </c:scaling>
        <c:delete val="1"/>
        <c:axPos val="b"/>
        <c:numFmt formatCode="General" sourceLinked="0"/>
        <c:majorTickMark val="none"/>
        <c:minorTickMark val="none"/>
        <c:tickLblPos val="nextTo"/>
        <c:crossAx val="1537404944"/>
        <c:crosses val="autoZero"/>
        <c:auto val="1"/>
        <c:lblAlgn val="ctr"/>
        <c:lblOffset val="100"/>
        <c:noMultiLvlLbl val="0"/>
      </c:catAx>
      <c:valAx>
        <c:axId val="1537404944"/>
        <c:scaling>
          <c:orientation val="minMax"/>
        </c:scaling>
        <c:delete val="1"/>
        <c:axPos val="l"/>
        <c:numFmt formatCode="0" sourceLinked="1"/>
        <c:majorTickMark val="none"/>
        <c:minorTickMark val="none"/>
        <c:tickLblPos val="nextTo"/>
        <c:crossAx val="1537396240"/>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21"/>
    </mc:Choice>
    <mc:Fallback>
      <c:style val="21"/>
    </mc:Fallback>
  </mc:AlternateContent>
  <c:chart>
    <c:autoTitleDeleted val="1"/>
    <c:plotArea>
      <c:layout>
        <c:manualLayout>
          <c:layoutTarget val="inner"/>
          <c:xMode val="edge"/>
          <c:yMode val="edge"/>
          <c:x val="8.6702397953937388E-2"/>
          <c:y val="9.7754863575503781E-2"/>
          <c:w val="0.91794062625619999"/>
          <c:h val="0.61280070369717432"/>
        </c:manualLayout>
      </c:layout>
      <c:lineChart>
        <c:grouping val="standard"/>
        <c:varyColors val="0"/>
        <c:ser>
          <c:idx val="0"/>
          <c:order val="0"/>
          <c:tx>
            <c:strRef>
              <c:f>Sheet1!$B$1</c:f>
              <c:strCache>
                <c:ptCount val="1"/>
                <c:pt idx="0">
                  <c:v>TV</c:v>
                </c:pt>
              </c:strCache>
            </c:strRef>
          </c:tx>
          <c:spPr>
            <a:ln w="57150">
              <a:solidFill>
                <a:schemeClr val="tx2">
                  <a:lumMod val="50000"/>
                  <a:lumOff val="50000"/>
                </a:schemeClr>
              </a:solidFill>
            </a:ln>
          </c:spPr>
          <c:marker>
            <c:spPr>
              <a:solidFill>
                <a:srgbClr val="002060"/>
              </a:solidFill>
              <a:ln w="57150">
                <a:solidFill>
                  <a:schemeClr val="tx2">
                    <a:lumMod val="50000"/>
                    <a:lumOff val="50000"/>
                  </a:schemeClr>
                </a:solidFill>
              </a:ln>
            </c:spPr>
          </c:marker>
          <c:dPt>
            <c:idx val="3"/>
            <c:bubble3D val="0"/>
            <c:extLst>
              <c:ext xmlns:c16="http://schemas.microsoft.com/office/drawing/2014/chart" uri="{C3380CC4-5D6E-409C-BE32-E72D297353CC}">
                <c16:uniqueId val="{00000000-6AB1-453D-88B9-94BAF0FCBB9F}"/>
              </c:ext>
            </c:extLst>
          </c:dPt>
          <c:dPt>
            <c:idx val="4"/>
            <c:marker>
              <c:spPr>
                <a:solidFill>
                  <a:srgbClr val="002060"/>
                </a:solidFill>
                <a:ln w="57150">
                  <a:solidFill>
                    <a:schemeClr val="tx2">
                      <a:lumMod val="50000"/>
                      <a:lumOff val="50000"/>
                    </a:schemeClr>
                  </a:solidFill>
                  <a:prstDash val="solid"/>
                </a:ln>
              </c:spPr>
            </c:marker>
            <c:bubble3D val="0"/>
            <c:spPr>
              <a:ln w="57150">
                <a:solidFill>
                  <a:schemeClr val="tx2">
                    <a:lumMod val="50000"/>
                    <a:lumOff val="50000"/>
                  </a:schemeClr>
                </a:solidFill>
                <a:prstDash val="solid"/>
              </a:ln>
            </c:spPr>
            <c:extLst>
              <c:ext xmlns:c16="http://schemas.microsoft.com/office/drawing/2014/chart" uri="{C3380CC4-5D6E-409C-BE32-E72D297353CC}">
                <c16:uniqueId val="{00000000-1BD2-4493-AF9D-34AABD4A13EC}"/>
              </c:ext>
            </c:extLst>
          </c:dPt>
          <c:dLbls>
            <c:dLbl>
              <c:idx val="4"/>
              <c:layout>
                <c:manualLayout>
                  <c:x val="-5.0183010514454007E-2"/>
                  <c:y val="-5.72985814792195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BD2-4493-AF9D-34AABD4A13EC}"/>
                </c:ext>
              </c:extLst>
            </c:dLbl>
            <c:dLbl>
              <c:idx val="5"/>
              <c:layout>
                <c:manualLayout>
                  <c:x val="-4.232401127446668E-2"/>
                  <c:y val="-4.29828411762173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BD2-4493-AF9D-34AABD4A13EC}"/>
                </c:ext>
              </c:extLst>
            </c:dLbl>
            <c:spPr>
              <a:noFill/>
              <a:ln>
                <a:noFill/>
              </a:ln>
              <a:effectLst/>
            </c:spPr>
            <c:txPr>
              <a:bodyPr/>
              <a:lstStyle/>
              <a:p>
                <a:pPr>
                  <a:defRPr sz="2000" b="1"/>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Sheet1!$A$2:$A$8</c:f>
              <c:numCache>
                <c:formatCode>General</c:formatCode>
                <c:ptCount val="7"/>
                <c:pt idx="0">
                  <c:v>2018</c:v>
                </c:pt>
                <c:pt idx="1">
                  <c:v>2019</c:v>
                </c:pt>
                <c:pt idx="2">
                  <c:v>2020</c:v>
                </c:pt>
                <c:pt idx="3">
                  <c:v>2021</c:v>
                </c:pt>
                <c:pt idx="4">
                  <c:v>2022</c:v>
                </c:pt>
                <c:pt idx="5">
                  <c:v>2023</c:v>
                </c:pt>
                <c:pt idx="6">
                  <c:v>2024</c:v>
                </c:pt>
              </c:numCache>
            </c:numRef>
          </c:cat>
          <c:val>
            <c:numRef>
              <c:f>Sheet1!$B$2:$B$8</c:f>
              <c:numCache>
                <c:formatCode>0</c:formatCode>
                <c:ptCount val="7"/>
                <c:pt idx="0">
                  <c:v>23431.735038766001</c:v>
                </c:pt>
                <c:pt idx="1">
                  <c:v>25291</c:v>
                </c:pt>
                <c:pt idx="2">
                  <c:v>22508.367863500098</c:v>
                </c:pt>
                <c:pt idx="3">
                  <c:v>28150.838315000641</c:v>
                </c:pt>
                <c:pt idx="4">
                  <c:v>30661.929352599247</c:v>
                </c:pt>
                <c:pt idx="5">
                  <c:v>32886</c:v>
                </c:pt>
                <c:pt idx="6">
                  <c:v>34452.827183830028</c:v>
                </c:pt>
              </c:numCache>
            </c:numRef>
          </c:val>
          <c:smooth val="0"/>
          <c:extLst>
            <c:ext xmlns:c16="http://schemas.microsoft.com/office/drawing/2014/chart" uri="{C3380CC4-5D6E-409C-BE32-E72D297353CC}">
              <c16:uniqueId val="{00000004-1BD2-4493-AF9D-34AABD4A13EC}"/>
            </c:ext>
          </c:extLst>
        </c:ser>
        <c:dLbls>
          <c:showLegendKey val="0"/>
          <c:showVal val="0"/>
          <c:showCatName val="0"/>
          <c:showSerName val="0"/>
          <c:showPercent val="0"/>
          <c:showBubbleSize val="0"/>
        </c:dLbls>
        <c:marker val="1"/>
        <c:smooth val="0"/>
        <c:axId val="1678126624"/>
        <c:axId val="1678121728"/>
      </c:lineChart>
      <c:catAx>
        <c:axId val="1678126624"/>
        <c:scaling>
          <c:orientation val="minMax"/>
        </c:scaling>
        <c:delete val="0"/>
        <c:axPos val="b"/>
        <c:numFmt formatCode="General" sourceLinked="1"/>
        <c:majorTickMark val="none"/>
        <c:minorTickMark val="none"/>
        <c:tickLblPos val="nextTo"/>
        <c:txPr>
          <a:bodyPr/>
          <a:lstStyle/>
          <a:p>
            <a:pPr>
              <a:defRPr sz="2000" b="1">
                <a:effectLst>
                  <a:outerShdw blurRad="38100" dist="38100" dir="2700000" algn="tl">
                    <a:srgbClr val="000000">
                      <a:alpha val="43137"/>
                    </a:srgbClr>
                  </a:outerShdw>
                </a:effectLst>
              </a:defRPr>
            </a:pPr>
            <a:endParaRPr lang="en-US"/>
          </a:p>
        </c:txPr>
        <c:crossAx val="1678121728"/>
        <c:crosses val="autoZero"/>
        <c:auto val="1"/>
        <c:lblAlgn val="ctr"/>
        <c:lblOffset val="100"/>
        <c:noMultiLvlLbl val="0"/>
      </c:catAx>
      <c:valAx>
        <c:axId val="1678121728"/>
        <c:scaling>
          <c:orientation val="minMax"/>
        </c:scaling>
        <c:delete val="1"/>
        <c:axPos val="l"/>
        <c:numFmt formatCode="0" sourceLinked="1"/>
        <c:majorTickMark val="out"/>
        <c:minorTickMark val="none"/>
        <c:tickLblPos val="nextTo"/>
        <c:crossAx val="1678126624"/>
        <c:crosses val="autoZero"/>
        <c:crossBetween val="between"/>
        <c:majorUnit val="10000"/>
      </c:valAx>
    </c:plotArea>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0.09324</cdr:x>
      <cdr:y>0.3435</cdr:y>
    </cdr:from>
    <cdr:to>
      <cdr:x>0.22377</cdr:x>
      <cdr:y>0.4551</cdr:y>
    </cdr:to>
    <cdr:sp macro="" textlink="">
      <cdr:nvSpPr>
        <cdr:cNvPr id="2" name="Rectangle 1">
          <a:extLst xmlns:a="http://schemas.openxmlformats.org/drawingml/2006/main">
            <a:ext uri="{FF2B5EF4-FFF2-40B4-BE49-F238E27FC236}">
              <a16:creationId xmlns:a16="http://schemas.microsoft.com/office/drawing/2014/main" id="{7CA91FF5-29B0-E99D-9C58-0F7045A952B0}"/>
            </a:ext>
          </a:extLst>
        </cdr:cNvPr>
        <cdr:cNvSpPr/>
      </cdr:nvSpPr>
      <cdr:spPr>
        <a:xfrm xmlns:a="http://schemas.openxmlformats.org/drawingml/2006/main">
          <a:off x="790365" y="1231568"/>
          <a:ext cx="1106393" cy="400110"/>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2000" b="1" dirty="0">
              <a:solidFill>
                <a:schemeClr val="bg1"/>
              </a:solidFill>
              <a:latin typeface="Arial Narrow"/>
              <a:cs typeface="Arial Narrow"/>
            </a:rPr>
            <a:t>In Crores</a:t>
          </a:r>
        </a:p>
      </cdr:txBody>
    </cdr:sp>
  </cdr:relSizeAnchor>
</c:userShapes>
</file>

<file path=ppt/drawings/drawing2.xml><?xml version="1.0" encoding="utf-8"?>
<c:userShapes xmlns:c="http://schemas.openxmlformats.org/drawingml/2006/chart">
  <cdr:relSizeAnchor xmlns:cdr="http://schemas.openxmlformats.org/drawingml/2006/chartDrawing">
    <cdr:from>
      <cdr:x>0.09088</cdr:x>
      <cdr:y>0.48317</cdr:y>
    </cdr:from>
    <cdr:to>
      <cdr:x>0.22141</cdr:x>
      <cdr:y>0.59477</cdr:y>
    </cdr:to>
    <cdr:sp macro="" textlink="">
      <cdr:nvSpPr>
        <cdr:cNvPr id="2" name="Rectangle 1">
          <a:extLst xmlns:a="http://schemas.openxmlformats.org/drawingml/2006/main">
            <a:ext uri="{FF2B5EF4-FFF2-40B4-BE49-F238E27FC236}">
              <a16:creationId xmlns:a16="http://schemas.microsoft.com/office/drawing/2014/main" id="{ACC730C5-798C-433C-894D-D19CCD0A31ED}"/>
            </a:ext>
          </a:extLst>
        </cdr:cNvPr>
        <cdr:cNvSpPr/>
      </cdr:nvSpPr>
      <cdr:spPr>
        <a:xfrm xmlns:a="http://schemas.openxmlformats.org/drawingml/2006/main">
          <a:off x="770357" y="1732320"/>
          <a:ext cx="1106434" cy="400120"/>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2000" b="1" dirty="0">
              <a:solidFill>
                <a:schemeClr val="bg1"/>
              </a:solidFill>
              <a:latin typeface="Arial Narrow"/>
              <a:cs typeface="Arial Narrow"/>
            </a:rPr>
            <a:t>In Crores</a:t>
          </a:r>
        </a:p>
      </cdr:txBody>
    </cdr:sp>
  </cdr:relSizeAnchor>
</c:userShapes>
</file>

<file path=ppt/drawings/drawing3.xml><?xml version="1.0" encoding="utf-8"?>
<c:userShapes xmlns:c="http://schemas.openxmlformats.org/drawingml/2006/chart">
  <cdr:relSizeAnchor xmlns:cdr="http://schemas.openxmlformats.org/drawingml/2006/chartDrawing">
    <cdr:from>
      <cdr:x>0.10897</cdr:x>
      <cdr:y>0.4442</cdr:y>
    </cdr:from>
    <cdr:to>
      <cdr:x>0.2395</cdr:x>
      <cdr:y>0.55579</cdr:y>
    </cdr:to>
    <cdr:sp macro="" textlink="">
      <cdr:nvSpPr>
        <cdr:cNvPr id="2" name="Rectangle 1">
          <a:extLst xmlns:a="http://schemas.openxmlformats.org/drawingml/2006/main">
            <a:ext uri="{FF2B5EF4-FFF2-40B4-BE49-F238E27FC236}">
              <a16:creationId xmlns:a16="http://schemas.microsoft.com/office/drawing/2014/main" id="{ACC730C5-798C-433C-894D-D19CCD0A31ED}"/>
            </a:ext>
          </a:extLst>
        </cdr:cNvPr>
        <cdr:cNvSpPr/>
      </cdr:nvSpPr>
      <cdr:spPr>
        <a:xfrm xmlns:a="http://schemas.openxmlformats.org/drawingml/2006/main">
          <a:off x="923721" y="1592607"/>
          <a:ext cx="1106434" cy="400084"/>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2000" b="1" dirty="0">
              <a:solidFill>
                <a:schemeClr val="bg1"/>
              </a:solidFill>
              <a:latin typeface="Arial Narrow"/>
              <a:cs typeface="Arial Narrow"/>
            </a:rPr>
            <a:t>In Crores</a:t>
          </a:r>
        </a:p>
      </cdr:txBody>
    </cdr:sp>
  </cdr:relSizeAnchor>
</c:userShapes>
</file>

<file path=ppt/drawings/drawing4.xml><?xml version="1.0" encoding="utf-8"?>
<c:userShapes xmlns:c="http://schemas.openxmlformats.org/drawingml/2006/chart">
  <cdr:relSizeAnchor xmlns:cdr="http://schemas.openxmlformats.org/drawingml/2006/chartDrawing">
    <cdr:from>
      <cdr:x>0.08655</cdr:x>
      <cdr:y>0.63199</cdr:y>
    </cdr:from>
    <cdr:to>
      <cdr:x>0.21708</cdr:x>
      <cdr:y>0.74359</cdr:y>
    </cdr:to>
    <cdr:sp macro="" textlink="">
      <cdr:nvSpPr>
        <cdr:cNvPr id="2" name="Rectangle 1">
          <a:extLst xmlns:a="http://schemas.openxmlformats.org/drawingml/2006/main">
            <a:ext uri="{FF2B5EF4-FFF2-40B4-BE49-F238E27FC236}">
              <a16:creationId xmlns:a16="http://schemas.microsoft.com/office/drawing/2014/main" id="{CB38A012-CFF2-6EF7-5746-480B6AB9F3BA}"/>
            </a:ext>
          </a:extLst>
        </cdr:cNvPr>
        <cdr:cNvSpPr/>
      </cdr:nvSpPr>
      <cdr:spPr>
        <a:xfrm xmlns:a="http://schemas.openxmlformats.org/drawingml/2006/main">
          <a:off x="733647" y="2265881"/>
          <a:ext cx="1106393" cy="400110"/>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2000" b="1" dirty="0">
              <a:solidFill>
                <a:schemeClr val="bg1"/>
              </a:solidFill>
              <a:latin typeface="Arial Narrow"/>
              <a:cs typeface="Arial Narrow"/>
            </a:rPr>
            <a:t>In Crores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B4B31B-6525-4F23-9876-B53ED75299CD}" type="datetimeFigureOut">
              <a:rPr lang="en-IN" smtClean="0"/>
              <a:t>11/02/25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96B35C-042D-4656-8416-DB12097CA910}" type="slidenum">
              <a:rPr lang="en-IN" smtClean="0"/>
              <a:t>‹#›</a:t>
            </a:fld>
            <a:endParaRPr lang="en-IN"/>
          </a:p>
        </p:txBody>
      </p:sp>
    </p:spTree>
    <p:extLst>
      <p:ext uri="{BB962C8B-B14F-4D97-AF65-F5344CB8AC3E}">
        <p14:creationId xmlns:p14="http://schemas.microsoft.com/office/powerpoint/2010/main" val="2973989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Good afternoon, everyone. It’s a pleasure to welcome you all once again to the launch of the Pitch Madison Advertising Report 2025—your essential guide to the ever-evolving world of media in India. I hope you find the insights valuable and the discussions ahead both engaging and thought-provoking.</a:t>
            </a:r>
            <a:br>
              <a:rPr lang="en-US" b="1" dirty="0"/>
            </a:br>
            <a:br>
              <a:rPr lang="en-US" b="1" dirty="0"/>
            </a:br>
            <a:r>
              <a:rPr lang="en-US" b="1" dirty="0"/>
              <a:t>The Indian advertising industry continues to surprise us in 2024. Market dynamics, shifting consumer behavior, and economic factors have led to a more tepid growth. </a:t>
            </a:r>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1</a:t>
            </a:fld>
            <a:endParaRPr lang="en-IN"/>
          </a:p>
        </p:txBody>
      </p:sp>
    </p:spTree>
    <p:extLst>
      <p:ext uri="{BB962C8B-B14F-4D97-AF65-F5344CB8AC3E}">
        <p14:creationId xmlns:p14="http://schemas.microsoft.com/office/powerpoint/2010/main" val="1515617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1" dirty="0">
                <a:effectLst/>
                <a:latin typeface="Aptos" panose="020B0004020202020204" pitchFamily="34" charset="0"/>
                <a:ea typeface="Aptos" panose="020B0004020202020204" pitchFamily="34" charset="0"/>
                <a:cs typeface="Times New Roman" panose="02020603050405020304" pitchFamily="18" charset="0"/>
              </a:rPr>
              <a:t>Digital media in the year 2024 grew by 14% and contributes a healthy 42% to ADEX. </a:t>
            </a:r>
          </a:p>
          <a:p>
            <a:r>
              <a:rPr lang="en-IN" sz="1800" b="1" dirty="0">
                <a:effectLst/>
                <a:latin typeface="Aptos" panose="020B0004020202020204" pitchFamily="34" charset="0"/>
                <a:ea typeface="Aptos" panose="020B0004020202020204" pitchFamily="34" charset="0"/>
                <a:cs typeface="Times New Roman" panose="02020603050405020304" pitchFamily="18" charset="0"/>
              </a:rPr>
              <a:t>TV grew by a mere 5%.</a:t>
            </a:r>
          </a:p>
          <a:p>
            <a:r>
              <a:rPr lang="en-IN" sz="1800" b="1" dirty="0">
                <a:effectLst/>
                <a:latin typeface="Aptos" panose="020B0004020202020204" pitchFamily="34" charset="0"/>
                <a:ea typeface="Aptos" panose="020B0004020202020204" pitchFamily="34" charset="0"/>
                <a:cs typeface="Times New Roman" panose="02020603050405020304" pitchFamily="18" charset="0"/>
              </a:rPr>
              <a:t>Print, the second largest Traditional medium, has once again shown resilience by registering a growth of 5% and crossing the Rs. 20,000 crore mark for the first time post-COVID</a:t>
            </a:r>
          </a:p>
          <a:p>
            <a:r>
              <a:rPr lang="en-IN" sz="1800" b="1" dirty="0">
                <a:effectLst/>
                <a:latin typeface="Aptos" panose="020B0004020202020204" pitchFamily="34" charset="0"/>
                <a:ea typeface="Aptos" panose="020B0004020202020204" pitchFamily="34" charset="0"/>
                <a:cs typeface="Times New Roman" panose="02020603050405020304" pitchFamily="18" charset="0"/>
              </a:rPr>
              <a:t>OOH Media contributes 12% to ADEX growth, registering an ADEX of  Rs. 4,650 crores</a:t>
            </a:r>
            <a:br>
              <a:rPr lang="en-IN" sz="1800" b="1" dirty="0">
                <a:effectLst/>
                <a:latin typeface="Aptos" panose="020B0004020202020204" pitchFamily="34" charset="0"/>
                <a:ea typeface="Aptos" panose="020B0004020202020204" pitchFamily="34" charset="0"/>
                <a:cs typeface="Times New Roman" panose="02020603050405020304" pitchFamily="18" charset="0"/>
              </a:rPr>
            </a:br>
            <a:r>
              <a:rPr lang="en-IN" sz="1800" b="1" dirty="0">
                <a:effectLst/>
                <a:latin typeface="Aptos" panose="020B0004020202020204" pitchFamily="34" charset="0"/>
                <a:ea typeface="Aptos" panose="020B0004020202020204" pitchFamily="34" charset="0"/>
                <a:cs typeface="Times New Roman" panose="02020603050405020304" pitchFamily="18" charset="0"/>
              </a:rPr>
              <a:t>Radio advertising sees a moderate growth of 8%, with a revenue of Rs. 2,462 crores. </a:t>
            </a:r>
          </a:p>
          <a:p>
            <a:r>
              <a:rPr lang="en-IN" sz="1800" b="1" dirty="0">
                <a:effectLst/>
                <a:latin typeface="Aptos" panose="020B0004020202020204" pitchFamily="34" charset="0"/>
                <a:ea typeface="Aptos" panose="020B0004020202020204" pitchFamily="34" charset="0"/>
                <a:cs typeface="Times New Roman" panose="02020603050405020304" pitchFamily="18" charset="0"/>
              </a:rPr>
              <a:t>Cinema experiences a growth of 10%, on a very low base, as against a projected growth of 35% on the back of very few major new releases.</a:t>
            </a:r>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10</a:t>
            </a:fld>
            <a:endParaRPr lang="en-IN"/>
          </a:p>
        </p:txBody>
      </p:sp>
    </p:spTree>
    <p:extLst>
      <p:ext uri="{BB962C8B-B14F-4D97-AF65-F5344CB8AC3E}">
        <p14:creationId xmlns:p14="http://schemas.microsoft.com/office/powerpoint/2010/main" val="3719801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none" dirty="0"/>
              <a:t>Digital continues to dominate </a:t>
            </a:r>
            <a:r>
              <a:rPr lang="en-US" sz="1200" b="1" u="none" dirty="0" err="1"/>
              <a:t>Adex</a:t>
            </a:r>
            <a:r>
              <a:rPr lang="en-US" sz="1200" b="1" u="none" dirty="0"/>
              <a:t> and </a:t>
            </a:r>
            <a:r>
              <a:rPr lang="en-IN" sz="1200" b="1" dirty="0">
                <a:effectLst/>
                <a:latin typeface="Aptos" panose="020B0004020202020204" pitchFamily="34" charset="0"/>
                <a:ea typeface="Aptos" panose="020B0004020202020204" pitchFamily="34" charset="0"/>
                <a:cs typeface="Times New Roman" panose="02020603050405020304" pitchFamily="18" charset="0"/>
              </a:rPr>
              <a:t>has established itself as the No 1 medium for the 3</a:t>
            </a:r>
            <a:r>
              <a:rPr lang="en-IN" sz="1200" b="1" baseline="30000" dirty="0">
                <a:effectLst/>
                <a:latin typeface="Aptos" panose="020B0004020202020204" pitchFamily="34" charset="0"/>
                <a:ea typeface="Aptos" panose="020B0004020202020204" pitchFamily="34" charset="0"/>
                <a:cs typeface="Times New Roman" panose="02020603050405020304" pitchFamily="18" charset="0"/>
              </a:rPr>
              <a:t>rd</a:t>
            </a:r>
            <a:r>
              <a:rPr lang="en-IN" sz="1200" b="1" dirty="0">
                <a:effectLst/>
                <a:latin typeface="Aptos" panose="020B0004020202020204" pitchFamily="34" charset="0"/>
                <a:ea typeface="Aptos" panose="020B0004020202020204" pitchFamily="34" charset="0"/>
                <a:cs typeface="Times New Roman" panose="02020603050405020304" pitchFamily="18" charset="0"/>
              </a:rPr>
              <a:t> consecutive year in a row.</a:t>
            </a:r>
          </a:p>
          <a:p>
            <a:r>
              <a:rPr lang="en-US" sz="1200" b="1" u="none" dirty="0"/>
              <a:t>with a 42% share, having  gained 2 percentage points every year for the last 3 years.</a:t>
            </a:r>
          </a:p>
          <a:p>
            <a:endParaRPr lang="en-US" sz="1200" b="1" dirty="0"/>
          </a:p>
          <a:p>
            <a:r>
              <a:rPr lang="en-US" sz="1200" b="1" dirty="0"/>
              <a:t>TV, the largest medium till 2021, further dropped share in 2024 to reach 32% and is now behind digital, by a whopping 10  percentage points in terms of share.</a:t>
            </a:r>
          </a:p>
          <a:p>
            <a:endParaRPr lang="en-US" sz="1200" b="1" u="none" dirty="0"/>
          </a:p>
          <a:p>
            <a:r>
              <a:rPr lang="en-US" sz="1200" b="1" dirty="0"/>
              <a:t>Print has maintained its share and continues at 19% to the overall Adex</a:t>
            </a:r>
          </a:p>
          <a:p>
            <a:endParaRPr lang="en-US" sz="1200" b="1" u="none" dirty="0"/>
          </a:p>
          <a:p>
            <a:r>
              <a:rPr lang="en-US" sz="1200" b="1" u="none" dirty="0"/>
              <a:t>Cinema, Radio and OOH  maintained Share over last 3 years</a:t>
            </a:r>
          </a:p>
          <a:p>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11</a:t>
            </a:fld>
            <a:endParaRPr lang="en-IN"/>
          </a:p>
        </p:txBody>
      </p:sp>
    </p:spTree>
    <p:extLst>
      <p:ext uri="{BB962C8B-B14F-4D97-AF65-F5344CB8AC3E}">
        <p14:creationId xmlns:p14="http://schemas.microsoft.com/office/powerpoint/2010/main" val="1809230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kern="100" dirty="0">
                <a:effectLst/>
                <a:latin typeface="Aptos" panose="020B0004020202020204" pitchFamily="34" charset="0"/>
                <a:ea typeface="Aptos" panose="020B0004020202020204" pitchFamily="34" charset="0"/>
                <a:cs typeface="Times New Roman" panose="02020603050405020304" pitchFamily="18" charset="0"/>
              </a:rPr>
              <a:t>A medium-wise comparison of percentage shares and growth rates across Global ADEX shows substantial deviation, fundamentally in Digital, but also in large mediums in India like TV and Print.</a:t>
            </a:r>
          </a:p>
          <a:p>
            <a:r>
              <a:rPr lang="en-IN" b="1" dirty="0"/>
              <a:t>Whilst Print share in global </a:t>
            </a:r>
            <a:r>
              <a:rPr lang="en-IN" b="1" dirty="0" err="1"/>
              <a:t>Adex</a:t>
            </a:r>
            <a:r>
              <a:rPr lang="en-IN" b="1" dirty="0"/>
              <a:t> is a mere 3%, in India Print share is far ahead at 19%. It is also notable that Print which </a:t>
            </a:r>
            <a:r>
              <a:rPr lang="en-IN" b="1" dirty="0" err="1"/>
              <a:t>degrew</a:t>
            </a:r>
            <a:r>
              <a:rPr lang="en-IN" b="1" dirty="0"/>
              <a:t> globally by 5%, has registered a 5% growth in India.</a:t>
            </a:r>
          </a:p>
          <a:p>
            <a:r>
              <a:rPr lang="en-IN" b="1" dirty="0"/>
              <a:t>Radio, Cinema and Outdoor have similar shares in India and the globe.</a:t>
            </a:r>
          </a:p>
          <a:p>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12</a:t>
            </a:fld>
            <a:endParaRPr lang="en-IN"/>
          </a:p>
        </p:txBody>
      </p:sp>
    </p:spTree>
    <p:extLst>
      <p:ext uri="{BB962C8B-B14F-4D97-AF65-F5344CB8AC3E}">
        <p14:creationId xmlns:p14="http://schemas.microsoft.com/office/powerpoint/2010/main" val="938321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1" dirty="0">
                <a:effectLst/>
                <a:latin typeface="Aptos" panose="020B0004020202020204" pitchFamily="34" charset="0"/>
                <a:ea typeface="Aptos" panose="020B0004020202020204" pitchFamily="34" charset="0"/>
                <a:cs typeface="Times New Roman" panose="02020603050405020304" pitchFamily="18" charset="0"/>
              </a:rPr>
              <a:t>A category wise analysis of the different categories in the Indian market only within TV, Print and Radio shows  a total spend of Rs. 57,187 crores in 2024 over these 3 mediums</a:t>
            </a:r>
          </a:p>
          <a:p>
            <a:endParaRPr lang="en-IN" sz="1800" b="1" dirty="0">
              <a:effectLst/>
              <a:latin typeface="Aptos" panose="020B0004020202020204" pitchFamily="34" charset="0"/>
              <a:ea typeface="Aptos" panose="020B0004020202020204" pitchFamily="34" charset="0"/>
              <a:cs typeface="Times New Roman" panose="02020603050405020304" pitchFamily="18" charset="0"/>
            </a:endParaRPr>
          </a:p>
          <a:p>
            <a:r>
              <a:rPr lang="en-IN" sz="1800" b="1" dirty="0">
                <a:effectLst/>
                <a:latin typeface="Aptos" panose="020B0004020202020204" pitchFamily="34" charset="0"/>
                <a:ea typeface="Aptos" panose="020B0004020202020204" pitchFamily="34" charset="0"/>
                <a:cs typeface="Times New Roman" panose="02020603050405020304" pitchFamily="18" charset="0"/>
              </a:rPr>
              <a:t>The FMCG sector continues to dominate with a marginal increase in total ad spend from Rs. 17,893 crores in 2023 to Rs. 18,541 crores in 2024. FMCG sector in 2023 added almost Rs. 1500 crore to </a:t>
            </a:r>
            <a:r>
              <a:rPr lang="en-IN" sz="1800" b="1" dirty="0" err="1">
                <a:effectLst/>
                <a:latin typeface="Aptos" panose="020B0004020202020204" pitchFamily="34" charset="0"/>
                <a:ea typeface="Aptos" panose="020B0004020202020204" pitchFamily="34" charset="0"/>
                <a:cs typeface="Times New Roman" panose="02020603050405020304" pitchFamily="18" charset="0"/>
              </a:rPr>
              <a:t>Adex</a:t>
            </a:r>
            <a:r>
              <a:rPr lang="en-IN" sz="1800" b="1" dirty="0">
                <a:effectLst/>
                <a:latin typeface="Aptos" panose="020B0004020202020204" pitchFamily="34" charset="0"/>
                <a:ea typeface="Aptos" panose="020B0004020202020204" pitchFamily="34" charset="0"/>
                <a:cs typeface="Times New Roman" panose="02020603050405020304" pitchFamily="18" charset="0"/>
              </a:rPr>
              <a:t> where as in 2024 add only 650 crores.</a:t>
            </a:r>
          </a:p>
          <a:p>
            <a:endParaRPr lang="en-IN" sz="1800" b="1"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50000"/>
              </a:lnSpc>
            </a:pPr>
            <a:r>
              <a:rPr lang="en-IN" sz="1800" b="1" kern="100" dirty="0">
                <a:effectLst/>
                <a:latin typeface="Aptos" panose="020B0004020202020204" pitchFamily="34" charset="0"/>
                <a:ea typeface="Aptos" panose="020B0004020202020204" pitchFamily="34" charset="0"/>
                <a:cs typeface="Times New Roman" panose="02020603050405020304" pitchFamily="18" charset="0"/>
              </a:rPr>
              <a:t>Following FMCG, by a wide distance is the E-Commerce sector contributing 11%, but registered no growth. Automotive Sector during the year showed a healthy growth of 7%.</a:t>
            </a:r>
          </a:p>
          <a:p>
            <a:pPr algn="just">
              <a:lnSpc>
                <a:spcPct val="150000"/>
              </a:lnSpc>
            </a:pPr>
            <a:endParaRPr lang="en-IN" sz="1800" b="1"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196B35C-042D-4656-8416-DB12097CA910}" type="slidenum">
              <a:rPr lang="en-IN" smtClean="0"/>
              <a:t>13</a:t>
            </a:fld>
            <a:endParaRPr lang="en-IN"/>
          </a:p>
        </p:txBody>
      </p:sp>
    </p:spTree>
    <p:extLst>
      <p:ext uri="{BB962C8B-B14F-4D97-AF65-F5344CB8AC3E}">
        <p14:creationId xmlns:p14="http://schemas.microsoft.com/office/powerpoint/2010/main" val="2280101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1" dirty="0">
                <a:effectLst/>
                <a:latin typeface="Aptos" panose="020B0004020202020204" pitchFamily="34" charset="0"/>
                <a:ea typeface="Aptos" panose="020B0004020202020204" pitchFamily="34" charset="0"/>
                <a:cs typeface="Times New Roman" panose="02020603050405020304" pitchFamily="18" charset="0"/>
              </a:rPr>
              <a:t>Adex low growth rate of mere 9% comes in spite of a significant boost received by campaigns run by Political parties during the Parliamentary elections. The Political budgets were channelised into Traditional and Digital media to reach voters across demographics. We estimate media investment of Rs. 3,300-3,500 crores which also includes investments by government institutions and social advertisements as well.</a:t>
            </a:r>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14</a:t>
            </a:fld>
            <a:endParaRPr lang="en-IN"/>
          </a:p>
        </p:txBody>
      </p:sp>
    </p:spTree>
    <p:extLst>
      <p:ext uri="{BB962C8B-B14F-4D97-AF65-F5344CB8AC3E}">
        <p14:creationId xmlns:p14="http://schemas.microsoft.com/office/powerpoint/2010/main" val="957538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1" dirty="0">
                <a:effectLst/>
                <a:latin typeface="Aptos" panose="020B0004020202020204" pitchFamily="34" charset="0"/>
                <a:ea typeface="Times New Roman" panose="02020603050405020304" pitchFamily="18" charset="0"/>
                <a:cs typeface="Times New Roman" panose="02020603050405020304" pitchFamily="18" charset="0"/>
              </a:rPr>
              <a:t>In the competitive world of advertising, established players often dominate and this can be seen with 9 players being common in our top 10 list compared to last year. Breaking into the elite circle of Top 50 advertisers can seem like a daunting task, but we do have 14 new advertisers this year in our elite list.</a:t>
            </a:r>
          </a:p>
          <a:p>
            <a:endParaRPr lang="en-IN" sz="1800" b="1"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kern="100" dirty="0">
                <a:effectLst/>
                <a:latin typeface="Aptos" panose="020B0004020202020204" pitchFamily="34" charset="0"/>
                <a:ea typeface="Aptos" panose="020B0004020202020204" pitchFamily="34" charset="0"/>
                <a:cs typeface="Times New Roman" panose="02020603050405020304" pitchFamily="18" charset="0"/>
              </a:rPr>
              <a:t>5 out of the top 10 Advertisers are FMCG  &amp; </a:t>
            </a:r>
            <a:r>
              <a:rPr lang="en-IN" sz="1800" b="1" dirty="0">
                <a:effectLst/>
                <a:latin typeface="Aptos" panose="020B0004020202020204" pitchFamily="34" charset="0"/>
                <a:ea typeface="Times New Roman" panose="02020603050405020304" pitchFamily="18" charset="0"/>
                <a:cs typeface="Times New Roman" panose="02020603050405020304" pitchFamily="18" charset="0"/>
              </a:rPr>
              <a:t>TV remains the preferred medium for FMCG brands, allocating nearly 70% of their ad spend to Television.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dirty="0">
                <a:effectLst/>
                <a:latin typeface="Aptos" panose="020B0004020202020204" pitchFamily="34" charset="0"/>
                <a:ea typeface="Times New Roman" panose="02020603050405020304" pitchFamily="18" charset="0"/>
                <a:cs typeface="Times New Roman" panose="02020603050405020304" pitchFamily="18" charset="0"/>
              </a:rPr>
              <a:t>HUL, Reckitt and Reliance Industries continue to dominate India's advertising landscape, maintaining their positions as the top three advertisers in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b="1"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dirty="0">
                <a:effectLst/>
                <a:latin typeface="Aptos" panose="020B0004020202020204" pitchFamily="34" charset="0"/>
                <a:ea typeface="Times New Roman" panose="02020603050405020304" pitchFamily="18" charset="0"/>
                <a:cs typeface="Times New Roman" panose="02020603050405020304" pitchFamily="18" charset="0"/>
              </a:rPr>
              <a:t>The Top 50 Advertisers contribute 34% to the total Adex, up from 30% last year, while the Top 10 account for 16%, compared to 14% previously. Television and Digital remain the preferred mediums, making up 87% of total ad spend of Top 50 advertisers. This share increases to 93% when considering only the Top 10 advertisers</a:t>
            </a:r>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15</a:t>
            </a:fld>
            <a:endParaRPr lang="en-IN"/>
          </a:p>
        </p:txBody>
      </p:sp>
    </p:spTree>
    <p:extLst>
      <p:ext uri="{BB962C8B-B14F-4D97-AF65-F5344CB8AC3E}">
        <p14:creationId xmlns:p14="http://schemas.microsoft.com/office/powerpoint/2010/main" val="3531776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none" dirty="0"/>
              <a:t>Moving to individual media, first, let’s see the largest medium DIGITAL</a:t>
            </a:r>
          </a:p>
          <a:p>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16</a:t>
            </a:fld>
            <a:endParaRPr lang="en-IN"/>
          </a:p>
        </p:txBody>
      </p:sp>
    </p:spTree>
    <p:extLst>
      <p:ext uri="{BB962C8B-B14F-4D97-AF65-F5344CB8AC3E}">
        <p14:creationId xmlns:p14="http://schemas.microsoft.com/office/powerpoint/2010/main" val="176463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1" dirty="0">
                <a:effectLst/>
                <a:latin typeface="Aptos" panose="020B0004020202020204" pitchFamily="34" charset="0"/>
                <a:ea typeface="Aptos" panose="020B0004020202020204" pitchFamily="34" charset="0"/>
                <a:cs typeface="Times New Roman" panose="02020603050405020304" pitchFamily="18" charset="0"/>
              </a:rPr>
              <a:t>Digital growth has slowed down from 30%+  almost year on year over the last 10 years, barring the Covid year,  to 14-15% growth in the last two years.  Digital Adex now stands at Rs. 45,292 crore in 2024, a growth of 14% and has firmly established itself as the No 1 medium for 3</a:t>
            </a:r>
            <a:r>
              <a:rPr lang="en-IN" sz="1800" b="1" baseline="30000" dirty="0">
                <a:effectLst/>
                <a:latin typeface="Aptos" panose="020B0004020202020204" pitchFamily="34" charset="0"/>
                <a:ea typeface="Aptos" panose="020B0004020202020204" pitchFamily="34" charset="0"/>
                <a:cs typeface="Times New Roman" panose="02020603050405020304" pitchFamily="18" charset="0"/>
              </a:rPr>
              <a:t>rd</a:t>
            </a:r>
            <a:r>
              <a:rPr lang="en-IN" sz="1800" b="1" dirty="0">
                <a:effectLst/>
                <a:latin typeface="Aptos" panose="020B0004020202020204" pitchFamily="34" charset="0"/>
                <a:ea typeface="Aptos" panose="020B0004020202020204" pitchFamily="34" charset="0"/>
                <a:cs typeface="Times New Roman" panose="02020603050405020304" pitchFamily="18" charset="0"/>
              </a:rPr>
              <a:t> consecutive year in a row. So there is no looking back, now</a:t>
            </a:r>
          </a:p>
          <a:p>
            <a:endParaRPr lang="en-IN" sz="1800" b="1" dirty="0">
              <a:effectLst/>
              <a:latin typeface="Aptos" panose="020B0004020202020204" pitchFamily="34" charset="0"/>
              <a:cs typeface="Times New Roman" panose="02020603050405020304" pitchFamily="18" charset="0"/>
            </a:endParaRPr>
          </a:p>
          <a:p>
            <a:r>
              <a:rPr lang="en-US" sz="1800" b="1" dirty="0">
                <a:effectLst/>
                <a:latin typeface="Aptos" panose="020B0004020202020204" pitchFamily="34" charset="0"/>
                <a:ea typeface="Aptos" panose="020B0004020202020204" pitchFamily="34" charset="0"/>
                <a:cs typeface="Times New Roman" panose="02020603050405020304" pitchFamily="18" charset="0"/>
              </a:rPr>
              <a:t>Please note in our estimates we do not include spends by MSME advertisers</a:t>
            </a:r>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17</a:t>
            </a:fld>
            <a:endParaRPr lang="en-IN"/>
          </a:p>
        </p:txBody>
      </p:sp>
    </p:spTree>
    <p:extLst>
      <p:ext uri="{BB962C8B-B14F-4D97-AF65-F5344CB8AC3E}">
        <p14:creationId xmlns:p14="http://schemas.microsoft.com/office/powerpoint/2010/main" val="1821113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kern="100" dirty="0">
                <a:effectLst/>
                <a:ea typeface="Calibri" panose="020F0502020204030204" pitchFamily="34" charset="0"/>
              </a:rPr>
              <a:t>What caused this slow down in growth in Digital ? </a:t>
            </a:r>
            <a:r>
              <a:rPr lang="en-US" sz="2800" b="1" dirty="0"/>
              <a:t>This measured approach indicates a maturing market where brands are focusing more on strategic digital investments rather than indiscriminate experimentation. Additionally, investment levels within the startup ecosystem have stabilized</a:t>
            </a:r>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18</a:t>
            </a:fld>
            <a:endParaRPr lang="en-IN"/>
          </a:p>
        </p:txBody>
      </p:sp>
    </p:spTree>
    <p:extLst>
      <p:ext uri="{BB962C8B-B14F-4D97-AF65-F5344CB8AC3E}">
        <p14:creationId xmlns:p14="http://schemas.microsoft.com/office/powerpoint/2010/main" val="1703585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From an India perspective, Digital is the leading medium with a 42% share. However, it's important to note that in the Global ADEX, Digital accounts for as much as 75%. In countries like China and the UK, this share is even more than 80%, while nations such as Japan, Germany, France, and Australia fall within the 50-70% range</a:t>
            </a:r>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19</a:t>
            </a:fld>
            <a:endParaRPr lang="en-IN"/>
          </a:p>
        </p:txBody>
      </p:sp>
    </p:spTree>
    <p:extLst>
      <p:ext uri="{BB962C8B-B14F-4D97-AF65-F5344CB8AC3E}">
        <p14:creationId xmlns:p14="http://schemas.microsoft.com/office/powerpoint/2010/main" val="616651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pPr>
            <a:r>
              <a:rPr lang="en-US" sz="1800" b="1" dirty="0">
                <a:effectLst/>
                <a:latin typeface="Aptos Display" panose="020B0004020202020204" pitchFamily="34" charset="0"/>
                <a:ea typeface="Aptos" panose="020B0004020202020204" pitchFamily="34" charset="0"/>
                <a:cs typeface="Times New Roman" panose="02020603050405020304" pitchFamily="18" charset="0"/>
              </a:rPr>
              <a:t>ADEX in 2024 grew by just 9%. In absolute terms, the Indian advertising market crossed the milestone 1 Lac crores and is now valued at 1.08 lakh crore in 2024 adding additional revenue of Rs. 8,900 crores from 99,000 crores in year 2023.</a:t>
            </a:r>
          </a:p>
          <a:p>
            <a:pPr algn="just">
              <a:lnSpc>
                <a:spcPct val="150000"/>
              </a:lnSpc>
            </a:pPr>
            <a:endParaRPr lang="en-US" sz="1800" b="1" dirty="0">
              <a:effectLst/>
              <a:latin typeface="Aptos Display" panose="020B0004020202020204" pitchFamily="34" charset="0"/>
              <a:ea typeface="Aptos" panose="020B0004020202020204" pitchFamily="34" charset="0"/>
              <a:cs typeface="Times New Roman" panose="02020603050405020304" pitchFamily="18" charset="0"/>
            </a:endParaRPr>
          </a:p>
          <a:p>
            <a:pPr algn="just">
              <a:lnSpc>
                <a:spcPct val="150000"/>
              </a:lnSpc>
            </a:pPr>
            <a:r>
              <a:rPr lang="en-US" sz="1800" b="1" dirty="0">
                <a:effectLst/>
                <a:latin typeface="Aptos Display" panose="020B0004020202020204" pitchFamily="34" charset="0"/>
                <a:ea typeface="Aptos" panose="020B0004020202020204" pitchFamily="34" charset="0"/>
                <a:cs typeface="Times New Roman" panose="02020603050405020304" pitchFamily="18" charset="0"/>
              </a:rPr>
              <a:t> Indian Adex is estimated to grow at a CAGR of 10.0% in last 6 years.</a:t>
            </a:r>
          </a:p>
          <a:p>
            <a:pPr algn="just">
              <a:lnSpc>
                <a:spcPct val="150000"/>
              </a:lnSpc>
            </a:pPr>
            <a:endParaRPr lang="en-US" sz="1800" b="1" dirty="0">
              <a:effectLst/>
              <a:latin typeface="Aptos Display" panose="020B0004020202020204" pitchFamily="34" charset="0"/>
              <a:ea typeface="Aptos" panose="020B0004020202020204" pitchFamily="34" charset="0"/>
              <a:cs typeface="Times New Roman" panose="02020603050405020304" pitchFamily="18" charset="0"/>
            </a:endParaRPr>
          </a:p>
          <a:p>
            <a:pPr algn="just">
              <a:lnSpc>
                <a:spcPct val="150000"/>
              </a:lnSpc>
            </a:pPr>
            <a:r>
              <a:rPr lang="en-US" sz="1800" b="1" dirty="0">
                <a:effectLst/>
                <a:latin typeface="Aptos Display" panose="020B0004020202020204" pitchFamily="34" charset="0"/>
                <a:ea typeface="Aptos" panose="020B0004020202020204" pitchFamily="34" charset="0"/>
                <a:cs typeface="Times New Roman" panose="02020603050405020304" pitchFamily="18" charset="0"/>
              </a:rPr>
              <a:t> </a:t>
            </a:r>
            <a:r>
              <a:rPr lang="en-IN" sz="1800" b="1" kern="100" dirty="0">
                <a:effectLst/>
                <a:latin typeface="Aptos" panose="020B0004020202020204" pitchFamily="34" charset="0"/>
                <a:ea typeface="Aptos" panose="020B0004020202020204" pitchFamily="34" charset="0"/>
                <a:cs typeface="Times New Roman" panose="02020603050405020304" pitchFamily="18" charset="0"/>
              </a:rPr>
              <a:t>In hindsight, several key factors contributed to the subdued growth of ADEX.</a:t>
            </a:r>
          </a:p>
          <a:p>
            <a:pPr marL="342900" lvl="0" indent="-342900" algn="just">
              <a:lnSpc>
                <a:spcPct val="150000"/>
              </a:lnSpc>
              <a:buFont typeface="Symbol" panose="05050102010706020507" pitchFamily="18" charset="2"/>
              <a:buChar char=""/>
            </a:pPr>
            <a:r>
              <a:rPr lang="en-IN" sz="1800" b="1" kern="100" dirty="0">
                <a:effectLst/>
                <a:latin typeface="Aptos" panose="020B0004020202020204" pitchFamily="34" charset="0"/>
                <a:ea typeface="Aptos" panose="020B0004020202020204" pitchFamily="34" charset="0"/>
                <a:cs typeface="Times New Roman" panose="02020603050405020304" pitchFamily="18" charset="0"/>
              </a:rPr>
              <a:t>Food inflation continued to play spoilt sport for all sectors, but more for FMCG sectors.</a:t>
            </a:r>
          </a:p>
          <a:p>
            <a:pPr marL="342900" lvl="0" indent="-342900" algn="just">
              <a:lnSpc>
                <a:spcPct val="150000"/>
              </a:lnSpc>
              <a:buFont typeface="Symbol" panose="05050102010706020507" pitchFamily="18" charset="2"/>
              <a:buChar char=""/>
            </a:pPr>
            <a:r>
              <a:rPr lang="en-IN" sz="1800" b="1" kern="100" dirty="0">
                <a:effectLst/>
                <a:latin typeface="Aptos" panose="020B0004020202020204" pitchFamily="34" charset="0"/>
                <a:ea typeface="Aptos" panose="020B0004020202020204" pitchFamily="34" charset="0"/>
                <a:cs typeface="Times New Roman" panose="02020603050405020304" pitchFamily="18" charset="0"/>
              </a:rPr>
              <a:t>Many Companies specially startups and SMEs faced tighter cash flows, leading to a cut in marketing and advertising spends.</a:t>
            </a:r>
          </a:p>
          <a:p>
            <a:pPr marL="342900" lvl="0" indent="-342900" algn="just">
              <a:lnSpc>
                <a:spcPct val="150000"/>
              </a:lnSpc>
              <a:buFont typeface="Symbol" panose="05050102010706020507" pitchFamily="18" charset="2"/>
              <a:buChar char=""/>
            </a:pPr>
            <a:r>
              <a:rPr lang="en-IN" sz="1800" b="1" kern="100" dirty="0">
                <a:effectLst/>
                <a:latin typeface="Aptos" panose="020B0004020202020204" pitchFamily="34" charset="0"/>
                <a:ea typeface="Aptos" panose="020B0004020202020204" pitchFamily="34" charset="0"/>
                <a:cs typeface="Times New Roman" panose="02020603050405020304" pitchFamily="18" charset="0"/>
              </a:rPr>
              <a:t>Anticipation of week festival demand during Diwali, made Advertisers go slow on increased spending during the festival.</a:t>
            </a:r>
          </a:p>
          <a:p>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2</a:t>
            </a:fld>
            <a:endParaRPr lang="en-IN"/>
          </a:p>
        </p:txBody>
      </p:sp>
    </p:spTree>
    <p:extLst>
      <p:ext uri="{BB962C8B-B14F-4D97-AF65-F5344CB8AC3E}">
        <p14:creationId xmlns:p14="http://schemas.microsoft.com/office/powerpoint/2010/main" val="41516894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kern="100" dirty="0">
                <a:effectLst/>
                <a:latin typeface="Aptos" panose="020B0004020202020204" pitchFamily="34" charset="0"/>
                <a:ea typeface="Aptos" panose="020B0004020202020204" pitchFamily="34" charset="0"/>
                <a:cs typeface="Times New Roman" panose="02020603050405020304" pitchFamily="18" charset="0"/>
              </a:rPr>
              <a:t>Q1 and Q2 showed robust growth  of 20% and 34% respectively, building upon the momentum observed in the latter half of the preceding year. This growth was primarily driven by increased spending during Parliamentary election season and major sporting events. However, Q3 and Q4 experienced more subdued growth levels</a:t>
            </a:r>
            <a:r>
              <a:rPr lang="en-IN"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of 1% and 7% respectively, despite the festive season. </a:t>
            </a:r>
            <a:r>
              <a:rPr lang="en-IN" sz="1800" b="1" kern="100" dirty="0">
                <a:effectLst/>
                <a:latin typeface="Aptos" panose="020B0004020202020204" pitchFamily="34" charset="0"/>
                <a:ea typeface="Aptos" panose="020B0004020202020204" pitchFamily="34" charset="0"/>
                <a:cs typeface="Times New Roman" panose="02020603050405020304" pitchFamily="18" charset="0"/>
              </a:rPr>
              <a:t>This pattern mirrored the overall media landscape across various media.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b="1"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20</a:t>
            </a:fld>
            <a:endParaRPr lang="en-IN"/>
          </a:p>
        </p:txBody>
      </p:sp>
    </p:spTree>
    <p:extLst>
      <p:ext uri="{BB962C8B-B14F-4D97-AF65-F5344CB8AC3E}">
        <p14:creationId xmlns:p14="http://schemas.microsoft.com/office/powerpoint/2010/main" val="16731238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N" sz="1800" b="1" kern="100" dirty="0">
                <a:effectLst/>
                <a:latin typeface="Aptos" panose="020B0004020202020204" pitchFamily="34" charset="0"/>
                <a:ea typeface="Aptos" panose="020B0004020202020204" pitchFamily="34" charset="0"/>
                <a:cs typeface="Times New Roman" panose="02020603050405020304" pitchFamily="18" charset="0"/>
              </a:rPr>
              <a:t>Video Advertising which is the largest contributor, contributing 27% to total Digital Adex, experienced low growth of 10%. Social media advertising, the 2</a:t>
            </a:r>
            <a:r>
              <a:rPr lang="en-IN" sz="1800" b="1" kern="100" baseline="30000" dirty="0">
                <a:effectLst/>
                <a:latin typeface="Aptos" panose="020B0004020202020204" pitchFamily="34" charset="0"/>
                <a:ea typeface="Aptos" panose="020B0004020202020204" pitchFamily="34" charset="0"/>
                <a:cs typeface="Times New Roman" panose="02020603050405020304" pitchFamily="18" charset="0"/>
              </a:rPr>
              <a:t>nd</a:t>
            </a:r>
            <a:r>
              <a:rPr lang="en-IN" sz="1800" b="1" kern="100" dirty="0">
                <a:effectLst/>
                <a:latin typeface="Aptos" panose="020B0004020202020204" pitchFamily="34" charset="0"/>
                <a:ea typeface="Aptos" panose="020B0004020202020204" pitchFamily="34" charset="0"/>
                <a:cs typeface="Times New Roman" panose="02020603050405020304" pitchFamily="18" charset="0"/>
              </a:rPr>
              <a:t> largest contributor to Digital Adex, contributing 23% showed maximum growth of 21%.  This surge is attributed to the burgeoning popularity of short-form video platforms like Reels and </a:t>
            </a:r>
            <a:r>
              <a:rPr lang="en-IN" sz="1800" b="1" kern="100" dirty="0" err="1">
                <a:effectLst/>
                <a:latin typeface="Aptos" panose="020B0004020202020204" pitchFamily="34" charset="0"/>
                <a:ea typeface="Aptos" panose="020B0004020202020204" pitchFamily="34" charset="0"/>
                <a:cs typeface="Times New Roman" panose="02020603050405020304" pitchFamily="18" charset="0"/>
              </a:rPr>
              <a:t>Youtube</a:t>
            </a:r>
            <a:r>
              <a:rPr lang="en-IN" sz="1800" b="1" kern="100" dirty="0">
                <a:effectLst/>
                <a:latin typeface="Aptos" panose="020B0004020202020204" pitchFamily="34" charset="0"/>
                <a:ea typeface="Aptos" panose="020B0004020202020204" pitchFamily="34" charset="0"/>
                <a:cs typeface="Times New Roman" panose="02020603050405020304" pitchFamily="18" charset="0"/>
              </a:rPr>
              <a:t> Shorts, coupled with the increasing prominence of Influencer Marketing.</a:t>
            </a:r>
          </a:p>
          <a:p>
            <a:pPr>
              <a:lnSpc>
                <a:spcPct val="107000"/>
              </a:lnSpc>
              <a:spcAft>
                <a:spcPts val="800"/>
              </a:spcAft>
            </a:pPr>
            <a:endParaRPr lang="en-IN" sz="18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Ecommerce and Search contribute equally, 18% each to total Digital Adex and have grown by 17% and 15% respectively. It is significant to note that Ecommerce, which was previously growing at 35% and 25% over the 2 prior years, has now experienced moderate growth of 17%.</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Connected TV has experienced a growth of more than 30% in 2024, </a:t>
            </a:r>
            <a:r>
              <a:rPr lang="en-IN" sz="1800" b="1" dirty="0">
                <a:effectLst/>
                <a:latin typeface="Aptos" panose="020B0004020202020204" pitchFamily="34" charset="0"/>
                <a:ea typeface="Aptos" panose="020B0004020202020204" pitchFamily="34" charset="0"/>
                <a:cs typeface="Times New Roman" panose="02020603050405020304" pitchFamily="18" charset="0"/>
              </a:rPr>
              <a:t>reflecting  the increasing adoption of Connected TV platforms and their relevance as a medium for advertisers</a:t>
            </a:r>
            <a:r>
              <a:rPr lang="en-IN" sz="2800" b="1" dirty="0">
                <a:effectLst/>
                <a:latin typeface="Aptos" panose="020B0004020202020204" pitchFamily="34" charset="0"/>
                <a:ea typeface="Aptos" panose="020B0004020202020204" pitchFamily="34" charset="0"/>
                <a:cs typeface="Times New Roman" panose="02020603050405020304" pitchFamily="18" charset="0"/>
              </a:rPr>
              <a:t>.</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IN"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IN" sz="1800" b="1"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21</a:t>
            </a:fld>
            <a:endParaRPr lang="en-IN"/>
          </a:p>
        </p:txBody>
      </p:sp>
    </p:spTree>
    <p:extLst>
      <p:ext uri="{BB962C8B-B14F-4D97-AF65-F5344CB8AC3E}">
        <p14:creationId xmlns:p14="http://schemas.microsoft.com/office/powerpoint/2010/main" val="14281567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none" dirty="0"/>
              <a:t>Let’s see TV now</a:t>
            </a:r>
          </a:p>
          <a:p>
            <a:endParaRPr lang="en-IN" sz="1200" b="1" u="none" dirty="0"/>
          </a:p>
          <a:p>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22</a:t>
            </a:fld>
            <a:endParaRPr lang="en-IN"/>
          </a:p>
        </p:txBody>
      </p:sp>
    </p:spTree>
    <p:extLst>
      <p:ext uri="{BB962C8B-B14F-4D97-AF65-F5344CB8AC3E}">
        <p14:creationId xmlns:p14="http://schemas.microsoft.com/office/powerpoint/2010/main" val="27139122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1" dirty="0">
                <a:effectLst/>
                <a:latin typeface="Aptos" panose="020B0004020202020204" pitchFamily="34" charset="0"/>
                <a:ea typeface="Aptos" panose="020B0004020202020204" pitchFamily="34" charset="0"/>
                <a:cs typeface="Times New Roman" panose="02020603050405020304" pitchFamily="18" charset="0"/>
              </a:rPr>
              <a:t>The year 2024 was one of the toughest years for almost all TV Broadcasters in terms of ad revenue, and many industry experts point to a flat TV revenue. We began with a low forecast  of 8% growth, but ended the year with growth of an even lower  5% growth, taking TV Adex to a revenue of Rs. 34,450 crores</a:t>
            </a:r>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23</a:t>
            </a:fld>
            <a:endParaRPr lang="en-IN"/>
          </a:p>
        </p:txBody>
      </p:sp>
    </p:spTree>
    <p:extLst>
      <p:ext uri="{BB962C8B-B14F-4D97-AF65-F5344CB8AC3E}">
        <p14:creationId xmlns:p14="http://schemas.microsoft.com/office/powerpoint/2010/main" val="8380017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1" dirty="0">
                <a:effectLst/>
                <a:latin typeface="Aptos" panose="020B0004020202020204" pitchFamily="34" charset="0"/>
                <a:ea typeface="Aptos" panose="020B0004020202020204" pitchFamily="34" charset="0"/>
                <a:cs typeface="Times New Roman" panose="02020603050405020304" pitchFamily="18" charset="0"/>
              </a:rPr>
              <a:t>TV Adex further lost 1% point in terms of share and is now at 32%. The growth rate of 5%, is the slowest in 7 years, baring the Covid year of 2020</a:t>
            </a:r>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24</a:t>
            </a:fld>
            <a:endParaRPr lang="en-IN"/>
          </a:p>
        </p:txBody>
      </p:sp>
    </p:spTree>
    <p:extLst>
      <p:ext uri="{BB962C8B-B14F-4D97-AF65-F5344CB8AC3E}">
        <p14:creationId xmlns:p14="http://schemas.microsoft.com/office/powerpoint/2010/main" val="7107467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kern="100" dirty="0">
                <a:effectLst/>
                <a:latin typeface="Aptos" panose="020B0004020202020204" pitchFamily="34" charset="0"/>
                <a:ea typeface="Aptos" panose="020B0004020202020204" pitchFamily="34" charset="0"/>
                <a:cs typeface="Times New Roman" panose="02020603050405020304" pitchFamily="18" charset="0"/>
              </a:rPr>
              <a:t>When looked at in terms of ad revenue by H1 and H2, H1 registered a  handsome growth of 16% on account of ICC T20 World Cup, spends by Government institutions and political parties during general elections, with these 3 events contributing to Rs. 3000-3200 crores of TV Adex.  The absence of ICC 50 overs World Cup in Q4 of 2024, compared to Q4 of 2023 and poor festive demand significantly dented Adex performance in Q4 2024.</a:t>
            </a:r>
          </a:p>
          <a:p>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25</a:t>
            </a:fld>
            <a:endParaRPr lang="en-IN"/>
          </a:p>
        </p:txBody>
      </p:sp>
    </p:spTree>
    <p:extLst>
      <p:ext uri="{BB962C8B-B14F-4D97-AF65-F5344CB8AC3E}">
        <p14:creationId xmlns:p14="http://schemas.microsoft.com/office/powerpoint/2010/main" val="25474738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1" dirty="0">
                <a:effectLst/>
                <a:latin typeface="Aptos" panose="020B0004020202020204" pitchFamily="34" charset="0"/>
                <a:ea typeface="Aptos" panose="020B0004020202020204" pitchFamily="34" charset="0"/>
                <a:cs typeface="Times New Roman" panose="02020603050405020304" pitchFamily="18" charset="0"/>
              </a:rPr>
              <a:t>FMCG remains the dominant category, contributing 46% of total TV spending in 2024, down marginally from 47% in 2023. It is significant that whilst FMCG growth is relatively modest, FMCG manufacturers are maintaining their spending levels. The Real Estate category has shown 12% growth, driven by growing Real Estate demand. With 8% growth, the Auto sector signals a recovery, mostly influenced by new vehicle launches and a bit of focus on electric vehicles.</a:t>
            </a:r>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26</a:t>
            </a:fld>
            <a:endParaRPr lang="en-IN"/>
          </a:p>
        </p:txBody>
      </p:sp>
    </p:spTree>
    <p:extLst>
      <p:ext uri="{BB962C8B-B14F-4D97-AF65-F5344CB8AC3E}">
        <p14:creationId xmlns:p14="http://schemas.microsoft.com/office/powerpoint/2010/main" val="116836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pPr>
            <a:r>
              <a:rPr lang="en-IN" sz="1800" b="1" kern="100" dirty="0">
                <a:effectLst/>
                <a:latin typeface="Aptos" panose="020B0004020202020204" pitchFamily="34" charset="0"/>
                <a:ea typeface="Aptos" panose="020B0004020202020204" pitchFamily="34" charset="0"/>
                <a:cs typeface="Times New Roman" panose="02020603050405020304" pitchFamily="18" charset="0"/>
              </a:rPr>
              <a:t>Hindi GECs and Sports continue to dominate TV Adex with a combined contribution of approximately 50% of total TV Adex. Interestingly, Ad volume on GEC Mainline and Second line and Sports put together contribute to only 8% of overall TV volume, while contributing around 50% to overall Adex revenue.</a:t>
            </a:r>
          </a:p>
          <a:p>
            <a:pPr algn="just">
              <a:lnSpc>
                <a:spcPct val="150000"/>
              </a:lnSpc>
            </a:pPr>
            <a:endParaRPr lang="en-IN" sz="1800" b="1"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50000"/>
              </a:lnSpc>
            </a:pPr>
            <a:r>
              <a:rPr lang="en-IN" sz="1800" b="1" dirty="0">
                <a:effectLst/>
                <a:latin typeface="Aptos" panose="020B0004020202020204" pitchFamily="34" charset="0"/>
                <a:ea typeface="Aptos" panose="020B0004020202020204" pitchFamily="34" charset="0"/>
                <a:cs typeface="Times New Roman" panose="02020603050405020304" pitchFamily="18" charset="0"/>
              </a:rPr>
              <a:t>Regional genres have demonstrated higher growth rates of 9% to 12%, indicating a growing shift in advertisers' interest towards regional markets and contribute close to 30% of total TV revenue.</a:t>
            </a:r>
          </a:p>
          <a:p>
            <a:pPr algn="just">
              <a:lnSpc>
                <a:spcPct val="150000"/>
              </a:lnSpc>
            </a:pPr>
            <a:endParaRPr lang="en-IN" sz="1800" b="1"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50000"/>
              </a:lnSpc>
            </a:pPr>
            <a:r>
              <a:rPr lang="en-US" b="1" dirty="0"/>
              <a:t>Indian TV reality and impact-driven shows have seen strong growth in 2024 compared to 2023. This surge has positively impacted both Hindi and regional GECs, contributing significantly to their ad revenues.</a:t>
            </a:r>
          </a:p>
          <a:p>
            <a:pPr marL="0" marR="0" lvl="0" indent="0" algn="just" defTabSz="914400" rtl="0" eaLnBrk="1" fontAlgn="auto" latinLnBrk="0" hangingPunct="1">
              <a:lnSpc>
                <a:spcPct val="150000"/>
              </a:lnSpc>
              <a:spcBef>
                <a:spcPts val="0"/>
              </a:spcBef>
              <a:spcAft>
                <a:spcPts val="0"/>
              </a:spcAft>
              <a:buClrTx/>
              <a:buSzTx/>
              <a:buFontTx/>
              <a:buNone/>
              <a:tabLst/>
              <a:defRPr/>
            </a:pPr>
            <a:endParaRPr lang="en-IN"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lang="en-IN" sz="1200" b="1" kern="100" dirty="0">
                <a:effectLst/>
                <a:latin typeface="Aptos" panose="020B0004020202020204" pitchFamily="34" charset="0"/>
                <a:ea typeface="Aptos" panose="020B0004020202020204" pitchFamily="34" charset="0"/>
                <a:cs typeface="Times New Roman" panose="02020603050405020304" pitchFamily="18" charset="0"/>
              </a:rPr>
              <a:t>While Music &amp; Kids genres had revenue in similar range of last year, Infotainment, English Movies and English Niche have virtually disappeared.</a:t>
            </a:r>
          </a:p>
          <a:p>
            <a:pPr algn="just">
              <a:lnSpc>
                <a:spcPct val="150000"/>
              </a:lnSpc>
            </a:pPr>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27</a:t>
            </a:fld>
            <a:endParaRPr lang="en-IN"/>
          </a:p>
        </p:txBody>
      </p:sp>
    </p:spTree>
    <p:extLst>
      <p:ext uri="{BB962C8B-B14F-4D97-AF65-F5344CB8AC3E}">
        <p14:creationId xmlns:p14="http://schemas.microsoft.com/office/powerpoint/2010/main" val="30453103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Let’s see what happened in PRINT</a:t>
            </a:r>
          </a:p>
          <a:p>
            <a:endParaRPr lang="en-IN" sz="1200" b="1" dirty="0"/>
          </a:p>
          <a:p>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28</a:t>
            </a:fld>
            <a:endParaRPr lang="en-IN"/>
          </a:p>
        </p:txBody>
      </p:sp>
    </p:spTree>
    <p:extLst>
      <p:ext uri="{BB962C8B-B14F-4D97-AF65-F5344CB8AC3E}">
        <p14:creationId xmlns:p14="http://schemas.microsoft.com/office/powerpoint/2010/main" val="12012595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1" dirty="0">
                <a:effectLst/>
                <a:latin typeface="Aptos" panose="020B0004020202020204" pitchFamily="34" charset="0"/>
                <a:ea typeface="Aptos" panose="020B0004020202020204" pitchFamily="34" charset="0"/>
                <a:cs typeface="Times New Roman" panose="02020603050405020304" pitchFamily="18" charset="0"/>
              </a:rPr>
              <a:t>The Print sector demonstrated remarkable resilience in 2024 despite persistent challenges. The industry has managed to navigate turbulent times, challenged by the aftermath of the pandemic and the continuing rise of Digital media.</a:t>
            </a:r>
          </a:p>
          <a:p>
            <a:endParaRPr lang="en-IN" sz="1800" b="1" dirty="0">
              <a:effectLst/>
              <a:latin typeface="Aptos" panose="020B0004020202020204" pitchFamily="34" charset="0"/>
              <a:ea typeface="Aptos" panose="020B0004020202020204" pitchFamily="34" charset="0"/>
              <a:cs typeface="Times New Roman" panose="02020603050405020304" pitchFamily="18" charset="0"/>
            </a:endParaRPr>
          </a:p>
          <a:p>
            <a:r>
              <a:rPr lang="en-US" sz="1800" b="1" dirty="0">
                <a:effectLst/>
                <a:latin typeface="Aptos" panose="020B0004020202020204" pitchFamily="34" charset="0"/>
                <a:ea typeface="Aptos" panose="020B0004020202020204" pitchFamily="34" charset="0"/>
                <a:cs typeface="Times New Roman" panose="02020603050405020304" pitchFamily="18" charset="0"/>
              </a:rPr>
              <a:t>Print Adex grew last year by 5%. For the second consecutive year, print has maintained its share of 19% in the overall Indian Ad pie.</a:t>
            </a:r>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29</a:t>
            </a:fld>
            <a:endParaRPr lang="en-IN"/>
          </a:p>
        </p:txBody>
      </p:sp>
    </p:spTree>
    <p:extLst>
      <p:ext uri="{BB962C8B-B14F-4D97-AF65-F5344CB8AC3E}">
        <p14:creationId xmlns:p14="http://schemas.microsoft.com/office/powerpoint/2010/main" val="139131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1" dirty="0">
                <a:effectLst/>
                <a:latin typeface="Aptos" panose="020B0004020202020204" pitchFamily="34" charset="0"/>
                <a:ea typeface="Aptos" panose="020B0004020202020204" pitchFamily="34" charset="0"/>
                <a:cs typeface="Times New Roman" panose="02020603050405020304" pitchFamily="18" charset="0"/>
              </a:rPr>
              <a:t>If you take Traditional ADEX alone, the growth has been even more dismal at 6%. Traditional ADEX's growth has slowed from 14% in 2022 to 7% in 2023 and 6% in 2024. Digital ADEX has slowed down from 35% in 2022 to 15% in 2023 and 14% in 2024.  </a:t>
            </a:r>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3</a:t>
            </a:fld>
            <a:endParaRPr lang="en-IN"/>
          </a:p>
        </p:txBody>
      </p:sp>
    </p:spTree>
    <p:extLst>
      <p:ext uri="{BB962C8B-B14F-4D97-AF65-F5344CB8AC3E}">
        <p14:creationId xmlns:p14="http://schemas.microsoft.com/office/powerpoint/2010/main" val="8087429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effectLst/>
                <a:latin typeface="Aptos" panose="020B0004020202020204" pitchFamily="34" charset="0"/>
                <a:ea typeface="Aptos" panose="020B0004020202020204" pitchFamily="34" charset="0"/>
                <a:cs typeface="Times New Roman" panose="02020603050405020304" pitchFamily="18" charset="0"/>
              </a:rPr>
              <a:t>The print sector recorded an </a:t>
            </a:r>
            <a:r>
              <a:rPr lang="en-US" sz="1800" b="1" dirty="0" err="1">
                <a:effectLst/>
                <a:latin typeface="Aptos" panose="020B0004020202020204" pitchFamily="34" charset="0"/>
                <a:ea typeface="Aptos" panose="020B0004020202020204" pitchFamily="34" charset="0"/>
                <a:cs typeface="Times New Roman" panose="02020603050405020304" pitchFamily="18" charset="0"/>
              </a:rPr>
              <a:t>AdEx</a:t>
            </a:r>
            <a:r>
              <a:rPr lang="en-US" sz="1800" b="1" dirty="0">
                <a:effectLst/>
                <a:latin typeface="Aptos" panose="020B0004020202020204" pitchFamily="34" charset="0"/>
                <a:ea typeface="Aptos" panose="020B0004020202020204" pitchFamily="34" charset="0"/>
                <a:cs typeface="Times New Roman" panose="02020603050405020304" pitchFamily="18" charset="0"/>
              </a:rPr>
              <a:t> of Rs 20,272 crore in 2024 and now has finally managed to cross Pre Covid levels, after long gap of 5 years, s</a:t>
            </a:r>
            <a:r>
              <a:rPr lang="en-IN" sz="1800" b="1" dirty="0" err="1">
                <a:effectLst/>
                <a:latin typeface="Aptos" panose="020B0004020202020204" pitchFamily="34" charset="0"/>
                <a:ea typeface="Aptos" panose="020B0004020202020204" pitchFamily="34" charset="0"/>
                <a:cs typeface="Times New Roman" panose="02020603050405020304" pitchFamily="18" charset="0"/>
              </a:rPr>
              <a:t>uggesting</a:t>
            </a:r>
            <a:r>
              <a:rPr lang="en-IN" sz="1800" b="1" dirty="0">
                <a:effectLst/>
                <a:latin typeface="Aptos" panose="020B0004020202020204" pitchFamily="34" charset="0"/>
                <a:ea typeface="Aptos" panose="020B0004020202020204" pitchFamily="34" charset="0"/>
                <a:cs typeface="Times New Roman" panose="02020603050405020304" pitchFamily="18" charset="0"/>
              </a:rPr>
              <a:t> that Advertisers are re-discovering value in the medium, particularly its strength in delivering localised, high-trust advertising experiences</a:t>
            </a:r>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30</a:t>
            </a:fld>
            <a:endParaRPr lang="en-IN"/>
          </a:p>
        </p:txBody>
      </p:sp>
    </p:spTree>
    <p:extLst>
      <p:ext uri="{BB962C8B-B14F-4D97-AF65-F5344CB8AC3E}">
        <p14:creationId xmlns:p14="http://schemas.microsoft.com/office/powerpoint/2010/main" val="32635298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1" dirty="0">
                <a:effectLst/>
                <a:latin typeface="Aptos" panose="020B0004020202020204" pitchFamily="34" charset="0"/>
                <a:ea typeface="Aptos" panose="020B0004020202020204" pitchFamily="34" charset="0"/>
                <a:cs typeface="Times New Roman" panose="02020603050405020304" pitchFamily="18" charset="0"/>
              </a:rPr>
              <a:t>Overall 5% growth was driven by strong performances in Q1 (+ 13%) and Q4  (+10%), despite a revenue decline in Q3 (-7%). Revenue in Q2 increased by 7% reaching a revenue of Rs. 4,197 crores supported by the election period which historically always boosts Print advertising. However, Q2 volume declined by 6%, indicating higher pricing and premium ad positions.</a:t>
            </a:r>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31</a:t>
            </a:fld>
            <a:endParaRPr lang="en-IN"/>
          </a:p>
        </p:txBody>
      </p:sp>
    </p:spTree>
    <p:extLst>
      <p:ext uri="{BB962C8B-B14F-4D97-AF65-F5344CB8AC3E}">
        <p14:creationId xmlns:p14="http://schemas.microsoft.com/office/powerpoint/2010/main" val="3964909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effectLst/>
                <a:latin typeface="Aptos" panose="020B0004020202020204" pitchFamily="34" charset="0"/>
                <a:ea typeface="Aptos" panose="020B0004020202020204" pitchFamily="34" charset="0"/>
                <a:cs typeface="Times New Roman" panose="02020603050405020304" pitchFamily="18" charset="0"/>
              </a:rPr>
              <a:t>India's print advertising share is 19%, significantly higher than the Global average of 3%. Germany is the only other country with comparable print advertising shares of 19%. </a:t>
            </a:r>
            <a:r>
              <a:rPr lang="en-IN" sz="1800" b="1" dirty="0">
                <a:effectLst/>
                <a:latin typeface="Aptos" panose="020B0004020202020204" pitchFamily="34" charset="0"/>
                <a:ea typeface="Aptos" panose="020B0004020202020204" pitchFamily="34" charset="0"/>
                <a:cs typeface="Times New Roman" panose="02020603050405020304" pitchFamily="18" charset="0"/>
              </a:rPr>
              <a:t>Most global nations show a shift towards digital, as seen by their low percentages of Print contribution ranging from only 2 – 8% share to overall adex</a:t>
            </a:r>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32</a:t>
            </a:fld>
            <a:endParaRPr lang="en-IN"/>
          </a:p>
        </p:txBody>
      </p:sp>
    </p:spTree>
    <p:extLst>
      <p:ext uri="{BB962C8B-B14F-4D97-AF65-F5344CB8AC3E}">
        <p14:creationId xmlns:p14="http://schemas.microsoft.com/office/powerpoint/2010/main" val="42888775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pPr>
            <a:r>
              <a:rPr lang="en-IN" sz="1800" b="1" kern="100" dirty="0">
                <a:effectLst/>
                <a:latin typeface="Aptos" panose="020B0004020202020204" pitchFamily="34" charset="0"/>
                <a:ea typeface="Aptos" panose="020B0004020202020204" pitchFamily="34" charset="0"/>
                <a:cs typeface="Times New Roman" panose="02020603050405020304" pitchFamily="18" charset="0"/>
              </a:rPr>
              <a:t>The primary growth drivers in Print are Auto, FMCG, Education and Real Estate, which together contribute significantly to overall growth. Auto sector grew by 7% in 2024, contributing Rs. 176 crore to the absolute growth and maintaining a stable 14% share of Print </a:t>
            </a:r>
            <a:r>
              <a:rPr lang="en-IN" sz="1800" b="1" kern="100" dirty="0" err="1">
                <a:effectLst/>
                <a:latin typeface="Aptos" panose="020B0004020202020204" pitchFamily="34" charset="0"/>
                <a:ea typeface="Aptos" panose="020B0004020202020204" pitchFamily="34" charset="0"/>
                <a:cs typeface="Times New Roman" panose="02020603050405020304" pitchFamily="18" charset="0"/>
              </a:rPr>
              <a:t>Adex</a:t>
            </a:r>
            <a:r>
              <a:rPr lang="en-IN" sz="1800" b="1" kern="100" dirty="0">
                <a:effectLst/>
                <a:latin typeface="Aptos" panose="020B0004020202020204" pitchFamily="34" charset="0"/>
                <a:ea typeface="Aptos" panose="020B0004020202020204" pitchFamily="34" charset="0"/>
                <a:cs typeface="Times New Roman" panose="02020603050405020304" pitchFamily="18" charset="0"/>
              </a:rPr>
              <a:t>. The India Automotive market is witnessing growth in 2024, due to rising demand for EVs and new launches in the SUV segment.</a:t>
            </a:r>
          </a:p>
          <a:p>
            <a:pPr algn="just">
              <a:lnSpc>
                <a:spcPct val="150000"/>
              </a:lnSpc>
            </a:pPr>
            <a:endParaRPr lang="en-IN" sz="1800" b="1"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50000"/>
              </a:lnSpc>
            </a:pPr>
            <a:r>
              <a:rPr lang="en-IN" sz="1800" b="1" kern="100" dirty="0">
                <a:effectLst/>
                <a:latin typeface="Aptos" panose="020B0004020202020204" pitchFamily="34" charset="0"/>
                <a:ea typeface="Aptos" panose="020B0004020202020204" pitchFamily="34" charset="0"/>
                <a:cs typeface="Times New Roman" panose="02020603050405020304" pitchFamily="18" charset="0"/>
              </a:rPr>
              <a:t>The FMCG industry grew by 6%, adding Rs. 134 crores in 2024, with a steady share of 12% in the last two years. FMCG accounts for 13% of the overall growth.</a:t>
            </a:r>
          </a:p>
          <a:p>
            <a:pPr algn="just">
              <a:lnSpc>
                <a:spcPct val="150000"/>
              </a:lnSpc>
            </a:pPr>
            <a:r>
              <a:rPr lang="en-IN" sz="1800" b="1" kern="100" dirty="0">
                <a:effectLst/>
                <a:latin typeface="Aptos" panose="020B0004020202020204" pitchFamily="34" charset="0"/>
                <a:ea typeface="Aptos" panose="020B0004020202020204" pitchFamily="34" charset="0"/>
                <a:cs typeface="Times New Roman" panose="02020603050405020304" pitchFamily="18" charset="0"/>
              </a:rPr>
              <a:t>The Real Estate sector saw a growth of 6%, an addition of  Rs. 95 crores,  due to urbanization, affordable housing schemes, and redevelopment properties. </a:t>
            </a:r>
          </a:p>
          <a:p>
            <a:pPr algn="just">
              <a:lnSpc>
                <a:spcPct val="150000"/>
              </a:lnSpc>
            </a:pPr>
            <a:endParaRPr lang="en-IN" sz="1800" b="1"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33</a:t>
            </a:fld>
            <a:endParaRPr lang="en-IN"/>
          </a:p>
        </p:txBody>
      </p:sp>
    </p:spTree>
    <p:extLst>
      <p:ext uri="{BB962C8B-B14F-4D97-AF65-F5344CB8AC3E}">
        <p14:creationId xmlns:p14="http://schemas.microsoft.com/office/powerpoint/2010/main" val="42218304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1" dirty="0">
                <a:effectLst/>
                <a:latin typeface="Aptos" panose="020B0004020202020204" pitchFamily="34" charset="0"/>
                <a:ea typeface="Aptos" panose="020B0004020202020204" pitchFamily="34" charset="0"/>
                <a:cs typeface="Times New Roman" panose="02020603050405020304" pitchFamily="18" charset="0"/>
              </a:rPr>
              <a:t>The flat to degrowth of volume across most languages, stands in stark contrast to the 5% revenue growth in 2024, indicating higher ad rates and premium pricing, especially in English and Marathi. </a:t>
            </a:r>
          </a:p>
          <a:p>
            <a:endParaRPr lang="en-IN" sz="1800" b="1" dirty="0">
              <a:effectLst/>
              <a:latin typeface="Aptos" panose="020B0004020202020204" pitchFamily="34" charset="0"/>
              <a:ea typeface="Aptos" panose="020B0004020202020204" pitchFamily="34" charset="0"/>
              <a:cs typeface="Times New Roman" panose="02020603050405020304" pitchFamily="18" charset="0"/>
            </a:endParaRPr>
          </a:p>
          <a:p>
            <a:r>
              <a:rPr lang="en-IN" sz="1800" b="1" dirty="0">
                <a:effectLst/>
                <a:latin typeface="Aptos" panose="020B0004020202020204" pitchFamily="34" charset="0"/>
                <a:ea typeface="Aptos" panose="020B0004020202020204" pitchFamily="34" charset="0"/>
                <a:cs typeface="Times New Roman" panose="02020603050405020304" pitchFamily="18" charset="0"/>
              </a:rPr>
              <a:t>Hindi and English dailies contribute to 64% of total print volume in 2024.  A 4% volume growth in English publications, supported revenue gains, as English publications usually command higher ad rates.</a:t>
            </a:r>
          </a:p>
          <a:p>
            <a:endParaRPr lang="en-IN" sz="1800" b="1" dirty="0">
              <a:effectLst/>
              <a:latin typeface="Aptos" panose="020B0004020202020204" pitchFamily="34" charset="0"/>
              <a:ea typeface="Aptos" panose="020B0004020202020204" pitchFamily="34" charset="0"/>
              <a:cs typeface="Times New Roman" panose="02020603050405020304" pitchFamily="18" charset="0"/>
            </a:endParaRPr>
          </a:p>
          <a:p>
            <a:r>
              <a:rPr lang="en-IN" sz="1800" b="1" dirty="0">
                <a:effectLst/>
                <a:latin typeface="Aptos" panose="020B0004020202020204" pitchFamily="34" charset="0"/>
                <a:ea typeface="Aptos" panose="020B0004020202020204" pitchFamily="34" charset="0"/>
                <a:cs typeface="Times New Roman" panose="02020603050405020304" pitchFamily="18" charset="0"/>
              </a:rPr>
              <a:t>Growth in Marathi of 5% and stability in Kannada and Tamil reflect robust regional demand, but decline in Telugu of 10% and Malayalam of 8% signal weak market conditions in those regions.</a:t>
            </a:r>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34</a:t>
            </a:fld>
            <a:endParaRPr lang="en-IN"/>
          </a:p>
        </p:txBody>
      </p:sp>
    </p:spTree>
    <p:extLst>
      <p:ext uri="{BB962C8B-B14F-4D97-AF65-F5344CB8AC3E}">
        <p14:creationId xmlns:p14="http://schemas.microsoft.com/office/powerpoint/2010/main" val="29283623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Next is Outdoor</a:t>
            </a:r>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35</a:t>
            </a:fld>
            <a:endParaRPr lang="en-IN"/>
          </a:p>
        </p:txBody>
      </p:sp>
    </p:spTree>
    <p:extLst>
      <p:ext uri="{BB962C8B-B14F-4D97-AF65-F5344CB8AC3E}">
        <p14:creationId xmlns:p14="http://schemas.microsoft.com/office/powerpoint/2010/main" val="31286602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1" dirty="0">
                <a:effectLst/>
                <a:latin typeface="Aptos" panose="020B0004020202020204" pitchFamily="34" charset="0"/>
                <a:ea typeface="Aptos" panose="020B0004020202020204" pitchFamily="34" charset="0"/>
                <a:cs typeface="Times New Roman" panose="02020603050405020304" pitchFamily="18" charset="0"/>
              </a:rPr>
              <a:t>In 2024, the Out-of-Home  advertising industry experienced the highest growth within traditional medium of 12%</a:t>
            </a:r>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36</a:t>
            </a:fld>
            <a:endParaRPr lang="en-IN"/>
          </a:p>
        </p:txBody>
      </p:sp>
    </p:spTree>
    <p:extLst>
      <p:ext uri="{BB962C8B-B14F-4D97-AF65-F5344CB8AC3E}">
        <p14:creationId xmlns:p14="http://schemas.microsoft.com/office/powerpoint/2010/main" val="12589558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1" dirty="0">
                <a:effectLst/>
                <a:latin typeface="Aptos" panose="020B0004020202020204" pitchFamily="34" charset="0"/>
                <a:ea typeface="Aptos" panose="020B0004020202020204" pitchFamily="34" charset="0"/>
                <a:cs typeface="Times New Roman" panose="02020603050405020304" pitchFamily="18" charset="0"/>
              </a:rPr>
              <a:t>OOH Advertising revenue grew from Rs. 4,140 crores in 2023 to Rs. 4,650 crores in 2024 &amp; maintained its overall share of 4%.</a:t>
            </a:r>
          </a:p>
          <a:p>
            <a:endParaRPr lang="en-IN" sz="1800" b="1" dirty="0">
              <a:effectLst/>
              <a:latin typeface="Aptos" panose="020B0004020202020204" pitchFamily="34" charset="0"/>
              <a:ea typeface="Aptos" panose="020B0004020202020204" pitchFamily="34" charset="0"/>
              <a:cs typeface="Times New Roman" panose="02020603050405020304" pitchFamily="18" charset="0"/>
            </a:endParaRPr>
          </a:p>
          <a:p>
            <a:r>
              <a:rPr lang="en-IN" sz="1800" b="1" dirty="0">
                <a:effectLst/>
                <a:latin typeface="Aptos" panose="020B0004020202020204" pitchFamily="34" charset="0"/>
                <a:ea typeface="Aptos" panose="020B0004020202020204" pitchFamily="34" charset="0"/>
                <a:cs typeface="Times New Roman" panose="02020603050405020304" pitchFamily="18" charset="0"/>
              </a:rPr>
              <a:t>At the top end, in metro and mini metro cities, Digital OOH is growing at a fast pace. Whereas at the bottom end, newer airports are coming up, which allows airport media to come up at a fast pace. Not to be left behind is also regular OOH, which is coming up in smaller towns at a rapid pace.</a:t>
            </a:r>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37</a:t>
            </a:fld>
            <a:endParaRPr lang="en-IN"/>
          </a:p>
        </p:txBody>
      </p:sp>
    </p:spTree>
    <p:extLst>
      <p:ext uri="{BB962C8B-B14F-4D97-AF65-F5344CB8AC3E}">
        <p14:creationId xmlns:p14="http://schemas.microsoft.com/office/powerpoint/2010/main" val="36199923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kern="100" dirty="0">
                <a:effectLst/>
                <a:latin typeface="Aptos" panose="020B0004020202020204" pitchFamily="34" charset="0"/>
                <a:ea typeface="Aptos" panose="020B0004020202020204" pitchFamily="34" charset="0"/>
                <a:cs typeface="Times New Roman" panose="02020603050405020304" pitchFamily="18" charset="0"/>
              </a:rPr>
              <a:t>A standout Quarter was  Q2 with 16% growth, driven by significant OOH spending  was during the general elections. Revenue rose from ₹1,003 crores in 2023 to ₹1,162 crores in 2024, reflecting political party’s' heavy reliance on OOH media for visibility and outreach.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kern="100" dirty="0">
                <a:effectLst/>
                <a:latin typeface="Aptos" panose="020B0004020202020204" pitchFamily="34" charset="0"/>
                <a:ea typeface="Aptos" panose="020B0004020202020204" pitchFamily="34" charset="0"/>
                <a:cs typeface="Times New Roman" panose="02020603050405020304" pitchFamily="18" charset="0"/>
              </a:rPr>
              <a:t>Q4 consistently remains the strongest quarter due to festive campaigns contributing 29% and showing a 20% growth in 2024 compared to 2023.</a:t>
            </a:r>
          </a:p>
          <a:p>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38</a:t>
            </a:fld>
            <a:endParaRPr lang="en-IN"/>
          </a:p>
        </p:txBody>
      </p:sp>
    </p:spTree>
    <p:extLst>
      <p:ext uri="{BB962C8B-B14F-4D97-AF65-F5344CB8AC3E}">
        <p14:creationId xmlns:p14="http://schemas.microsoft.com/office/powerpoint/2010/main" val="34910231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pPr>
            <a:r>
              <a:rPr lang="en-IN" sz="1800" b="1" kern="100" dirty="0">
                <a:effectLst/>
                <a:latin typeface="Aptos" panose="020B0004020202020204" pitchFamily="34" charset="0"/>
                <a:ea typeface="Aptos" panose="020B0004020202020204" pitchFamily="34" charset="0"/>
                <a:cs typeface="Times New Roman" panose="02020603050405020304" pitchFamily="18" charset="0"/>
              </a:rPr>
              <a:t>In terms of categories, Real Estate showed a remarkable growth of as high as 28%, contributing over Rs. 1,000 crores in 2024 up from Rs. 789 crores in 2023. It became the largest contributor to Outdoor Adex with its share increasing from 19% in 2023 to 22% in 2024. </a:t>
            </a:r>
          </a:p>
          <a:p>
            <a:pPr algn="just">
              <a:lnSpc>
                <a:spcPct val="150000"/>
              </a:lnSpc>
            </a:pPr>
            <a:endParaRPr lang="en-IN" sz="1800" b="1"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50000"/>
              </a:lnSpc>
            </a:pPr>
            <a:r>
              <a:rPr lang="en-IN" sz="1800" b="1" kern="100" dirty="0">
                <a:effectLst/>
                <a:latin typeface="Aptos" panose="020B0004020202020204" pitchFamily="34" charset="0"/>
                <a:ea typeface="Aptos" panose="020B0004020202020204" pitchFamily="34" charset="0"/>
                <a:cs typeface="Times New Roman" panose="02020603050405020304" pitchFamily="18" charset="0"/>
              </a:rPr>
              <a:t>Organized Retail, Consumer Services, FMCG, BFSI are the other significant contributors. FMCG grew by 10%, contributing Rs. 506 crores in 2024 compared to Rs. 460 crores in 2023, and maintained an 11% share. The Election season brought joy to the Outdoor Industry, with it growing to Rs. 205 crores, a growth of 86% over the previous year’s Rs. 110 crores.</a:t>
            </a:r>
          </a:p>
          <a:p>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39</a:t>
            </a:fld>
            <a:endParaRPr lang="en-IN"/>
          </a:p>
        </p:txBody>
      </p:sp>
    </p:spTree>
    <p:extLst>
      <p:ext uri="{BB962C8B-B14F-4D97-AF65-F5344CB8AC3E}">
        <p14:creationId xmlns:p14="http://schemas.microsoft.com/office/powerpoint/2010/main" val="3054664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pPr>
            <a:r>
              <a:rPr lang="en-IN" sz="1800" b="1" kern="100" dirty="0">
                <a:effectLst/>
                <a:latin typeface="Aptos" panose="020B0004020202020204" pitchFamily="34" charset="0"/>
                <a:ea typeface="Aptos" panose="020B0004020202020204" pitchFamily="34" charset="0"/>
                <a:cs typeface="Times New Roman" panose="02020603050405020304" pitchFamily="18" charset="0"/>
              </a:rPr>
              <a:t>The slow growth of advertising, with only a 9% increase in 2024, is strongly reflected in the declining number of advertisers utilising mass media platforms. A significant drop has been observed in terms of TV Advertisers, with the numbers shrinking from 11,100 in 2023 to 8,650 in 2024. Additionally, there is a bit of a reduction in the number of Advertisers in Print and Radio too, but the decrease is not as significant.</a:t>
            </a:r>
          </a:p>
          <a:p>
            <a:r>
              <a:rPr lang="en-IN" sz="1800" b="1" dirty="0">
                <a:effectLst/>
                <a:latin typeface="Aptos" panose="020B0004020202020204" pitchFamily="34" charset="0"/>
                <a:ea typeface="Aptos" panose="020B0004020202020204" pitchFamily="34" charset="0"/>
                <a:cs typeface="Times New Roman" panose="02020603050405020304" pitchFamily="18" charset="0"/>
              </a:rPr>
              <a:t>The declining number of Advertisers in  TV is an indication that many erstwhile TV Advertisers are now moving to Digital, Influencer Advertising and Ecommerce.</a:t>
            </a:r>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4</a:t>
            </a:fld>
            <a:endParaRPr lang="en-IN"/>
          </a:p>
        </p:txBody>
      </p:sp>
    </p:spTree>
    <p:extLst>
      <p:ext uri="{BB962C8B-B14F-4D97-AF65-F5344CB8AC3E}">
        <p14:creationId xmlns:p14="http://schemas.microsoft.com/office/powerpoint/2010/main" val="41817055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Moving onto RADIO</a:t>
            </a:r>
            <a:endParaRPr lang="en-IN" sz="1200" b="1" dirty="0"/>
          </a:p>
          <a:p>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40</a:t>
            </a:fld>
            <a:endParaRPr lang="en-IN"/>
          </a:p>
        </p:txBody>
      </p:sp>
    </p:spTree>
    <p:extLst>
      <p:ext uri="{BB962C8B-B14F-4D97-AF65-F5344CB8AC3E}">
        <p14:creationId xmlns:p14="http://schemas.microsoft.com/office/powerpoint/2010/main" val="27476431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1" dirty="0">
                <a:effectLst/>
                <a:latin typeface="Aptos" panose="020B0004020202020204" pitchFamily="34" charset="0"/>
                <a:ea typeface="Aptos" panose="020B0004020202020204" pitchFamily="34" charset="0"/>
                <a:cs typeface="Times New Roman" panose="02020603050405020304" pitchFamily="18" charset="0"/>
              </a:rPr>
              <a:t>The radio advertising industry in India continues to be a resilient and an adaptable medium,  despite increasing competition from digital platforms. Radio </a:t>
            </a:r>
            <a:r>
              <a:rPr lang="en-IN" sz="1800" b="1" dirty="0" err="1">
                <a:effectLst/>
                <a:latin typeface="Aptos" panose="020B0004020202020204" pitchFamily="34" charset="0"/>
                <a:ea typeface="Aptos" panose="020B0004020202020204" pitchFamily="34" charset="0"/>
                <a:cs typeface="Times New Roman" panose="02020603050405020304" pitchFamily="18" charset="0"/>
              </a:rPr>
              <a:t>Adex</a:t>
            </a:r>
            <a:r>
              <a:rPr lang="en-IN" sz="1800" b="1" dirty="0">
                <a:effectLst/>
                <a:latin typeface="Aptos" panose="020B0004020202020204" pitchFamily="34" charset="0"/>
                <a:ea typeface="Aptos" panose="020B0004020202020204" pitchFamily="34" charset="0"/>
                <a:cs typeface="Times New Roman" panose="02020603050405020304" pitchFamily="18" charset="0"/>
              </a:rPr>
              <a:t> grew by 8% in 2024, reaching ₹2,462 crore, compared to ₹2,272 crore in 2023.</a:t>
            </a:r>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41</a:t>
            </a:fld>
            <a:endParaRPr lang="en-IN"/>
          </a:p>
        </p:txBody>
      </p:sp>
    </p:spTree>
    <p:extLst>
      <p:ext uri="{BB962C8B-B14F-4D97-AF65-F5344CB8AC3E}">
        <p14:creationId xmlns:p14="http://schemas.microsoft.com/office/powerpoint/2010/main" val="7460879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1" dirty="0">
                <a:effectLst/>
                <a:latin typeface="Aptos" panose="020B0004020202020204" pitchFamily="34" charset="0"/>
                <a:ea typeface="Aptos" panose="020B0004020202020204" pitchFamily="34" charset="0"/>
                <a:cs typeface="Times New Roman" panose="02020603050405020304" pitchFamily="18" charset="0"/>
              </a:rPr>
              <a:t>For the last 5 years the Radio industry has more or less remained constant at 2% share to total </a:t>
            </a:r>
            <a:r>
              <a:rPr lang="en-IN" sz="1800" b="1" dirty="0" err="1">
                <a:effectLst/>
                <a:latin typeface="Aptos" panose="020B0004020202020204" pitchFamily="34" charset="0"/>
                <a:ea typeface="Aptos" panose="020B0004020202020204" pitchFamily="34" charset="0"/>
                <a:cs typeface="Times New Roman" panose="02020603050405020304" pitchFamily="18" charset="0"/>
              </a:rPr>
              <a:t>Adex</a:t>
            </a:r>
            <a:r>
              <a:rPr lang="en-IN" sz="1800" b="1" dirty="0">
                <a:effectLst/>
                <a:latin typeface="Aptos" panose="020B0004020202020204" pitchFamily="34" charset="0"/>
                <a:ea typeface="Aptos" panose="020B0004020202020204" pitchFamily="34" charset="0"/>
                <a:cs typeface="Times New Roman" panose="02020603050405020304" pitchFamily="18" charset="0"/>
              </a:rPr>
              <a:t>, though having dropped from Rs. 2,260 crore to Rs. 1,270 crore during Covid and then steadily increasing to Rs. 2,272 crore in year 2023 and finally last year to Rs. 2,462 crore.</a:t>
            </a:r>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42</a:t>
            </a:fld>
            <a:endParaRPr lang="en-IN"/>
          </a:p>
        </p:txBody>
      </p:sp>
    </p:spTree>
    <p:extLst>
      <p:ext uri="{BB962C8B-B14F-4D97-AF65-F5344CB8AC3E}">
        <p14:creationId xmlns:p14="http://schemas.microsoft.com/office/powerpoint/2010/main" val="13549199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1" dirty="0">
                <a:effectLst/>
                <a:latin typeface="Aptos" panose="020B0004020202020204" pitchFamily="34" charset="0"/>
                <a:ea typeface="Aptos" panose="020B0004020202020204" pitchFamily="34" charset="0"/>
                <a:cs typeface="Times New Roman" panose="02020603050405020304" pitchFamily="18" charset="0"/>
              </a:rPr>
              <a:t>In terms of ad revenue by each quarter, Q1 2024 generated Rs. 630 crore, compared to Rs. 562 crore in Q1 2023, marking a 12% growth. The growth aligns with the significant increase in ad volumes for Q1, where volume grew by 13%. Q2 2024 recorded Rs. 501 crores in revenue, compared to Rs. 430 crore in Q2 2023, a 16% growth. This revenue growth coincides with Parliamentary elections, and  increase in demand, as also a marginal increase in price. </a:t>
            </a:r>
          </a:p>
          <a:p>
            <a:endParaRPr lang="en-IN" sz="1800" b="1" dirty="0">
              <a:effectLst/>
              <a:latin typeface="Aptos" panose="020B0004020202020204" pitchFamily="34" charset="0"/>
              <a:ea typeface="Aptos" panose="020B0004020202020204" pitchFamily="34" charset="0"/>
              <a:cs typeface="Times New Roman" panose="02020603050405020304" pitchFamily="18" charset="0"/>
            </a:endParaRPr>
          </a:p>
          <a:p>
            <a:r>
              <a:rPr lang="en-IN" sz="1800" b="1" dirty="0">
                <a:effectLst/>
                <a:latin typeface="Aptos" panose="020B0004020202020204" pitchFamily="34" charset="0"/>
                <a:ea typeface="Aptos" panose="020B0004020202020204" pitchFamily="34" charset="0"/>
                <a:cs typeface="Times New Roman" panose="02020603050405020304" pitchFamily="18" charset="0"/>
              </a:rPr>
              <a:t>Historically Q4 has always been a high revenue quarter  and so it has been in 2024</a:t>
            </a:r>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43</a:t>
            </a:fld>
            <a:endParaRPr lang="en-IN"/>
          </a:p>
        </p:txBody>
      </p:sp>
    </p:spTree>
    <p:extLst>
      <p:ext uri="{BB962C8B-B14F-4D97-AF65-F5344CB8AC3E}">
        <p14:creationId xmlns:p14="http://schemas.microsoft.com/office/powerpoint/2010/main" val="26753513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IN" sz="1800" b="1" kern="100" dirty="0">
                <a:effectLst/>
                <a:latin typeface="Aptos" panose="020B0004020202020204" pitchFamily="34" charset="0"/>
                <a:ea typeface="Aptos" panose="020B0004020202020204" pitchFamily="34" charset="0"/>
                <a:cs typeface="Times New Roman" panose="02020603050405020304" pitchFamily="18" charset="0"/>
              </a:rPr>
              <a:t>Real Estate &amp; Home Improvement maintained its position as the largest contributor, accounting for 15% of total revenue in 2024. The category grew by 6%, adding Rs. 22 crore to the overall growth.  FMCG remained stable at 12% of the total contribution, growing by 5% and adding Rs.14 crore. Auto saw a strong growth of 11%, contributing Rs. 27 crore in absolute growth and maintaining its 11% share of total revenue. </a:t>
            </a:r>
          </a:p>
          <a:p>
            <a:pPr algn="just">
              <a:lnSpc>
                <a:spcPct val="107000"/>
              </a:lnSpc>
              <a:spcAft>
                <a:spcPts val="800"/>
              </a:spcAft>
            </a:pPr>
            <a:endParaRPr lang="en-IN" sz="1800" b="1"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Aft>
                <a:spcPts val="800"/>
              </a:spcAft>
            </a:pPr>
            <a:r>
              <a:rPr lang="en-IN" sz="1800" b="1" kern="100" dirty="0">
                <a:effectLst/>
                <a:latin typeface="Aptos" panose="020B0004020202020204" pitchFamily="34" charset="0"/>
                <a:ea typeface="Aptos" panose="020B0004020202020204" pitchFamily="34" charset="0"/>
                <a:cs typeface="Times New Roman" panose="02020603050405020304" pitchFamily="18" charset="0"/>
              </a:rPr>
              <a:t>Retail, BFSI, and Travel &amp; Tourism saw modest growth of 6-9%, with Retail and BFSI maintaining their 7% and 9% contributions, respectively. </a:t>
            </a:r>
          </a:p>
          <a:p>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44</a:t>
            </a:fld>
            <a:endParaRPr lang="en-IN"/>
          </a:p>
        </p:txBody>
      </p:sp>
    </p:spTree>
    <p:extLst>
      <p:ext uri="{BB962C8B-B14F-4D97-AF65-F5344CB8AC3E}">
        <p14:creationId xmlns:p14="http://schemas.microsoft.com/office/powerpoint/2010/main" val="14366958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Lastly, Let’s check Cinema</a:t>
            </a:r>
          </a:p>
          <a:p>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45</a:t>
            </a:fld>
            <a:endParaRPr lang="en-IN"/>
          </a:p>
        </p:txBody>
      </p:sp>
    </p:spTree>
    <p:extLst>
      <p:ext uri="{BB962C8B-B14F-4D97-AF65-F5344CB8AC3E}">
        <p14:creationId xmlns:p14="http://schemas.microsoft.com/office/powerpoint/2010/main" val="1420041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1" dirty="0">
                <a:effectLst/>
                <a:latin typeface="Aptos" panose="020B0004020202020204" pitchFamily="34" charset="0"/>
                <a:ea typeface="Aptos" panose="020B0004020202020204" pitchFamily="34" charset="0"/>
                <a:cs typeface="Times New Roman" panose="02020603050405020304" pitchFamily="18" charset="0"/>
              </a:rPr>
              <a:t>According to our estimates, the total advertising expenditure for cinema increased from Rs. 776 crore in 2023 to Rs. 851 crore in 2024, reflecting a growth rate of 10%</a:t>
            </a:r>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46</a:t>
            </a:fld>
            <a:endParaRPr lang="en-IN"/>
          </a:p>
        </p:txBody>
      </p:sp>
    </p:spTree>
    <p:extLst>
      <p:ext uri="{BB962C8B-B14F-4D97-AF65-F5344CB8AC3E}">
        <p14:creationId xmlns:p14="http://schemas.microsoft.com/office/powerpoint/2010/main" val="27189891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00" dirty="0">
                <a:effectLst/>
                <a:ea typeface="Calibri" panose="020F0502020204030204" pitchFamily="34" charset="0"/>
              </a:rPr>
              <a:t>This figure is still short of year 2019 Pre Covid level by almost Rs 200 crores. Cinema advertising continues to contribute less than 1% to the total Indian Adex</a:t>
            </a:r>
            <a:endParaRPr lang="en-IN" sz="1200" b="1" kern="100" dirty="0">
              <a:effectLst/>
              <a:ea typeface="Calibri" panose="020F0502020204030204" pitchFamily="34" charset="0"/>
            </a:endParaRPr>
          </a:p>
          <a:p>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47</a:t>
            </a:fld>
            <a:endParaRPr lang="en-IN"/>
          </a:p>
        </p:txBody>
      </p:sp>
    </p:spTree>
    <p:extLst>
      <p:ext uri="{BB962C8B-B14F-4D97-AF65-F5344CB8AC3E}">
        <p14:creationId xmlns:p14="http://schemas.microsoft.com/office/powerpoint/2010/main" val="2600778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Its time now to reveal our Growth Forecast for 2025</a:t>
            </a:r>
          </a:p>
          <a:p>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kern="100" dirty="0">
                <a:effectLst/>
                <a:latin typeface="Aptos" panose="020B0004020202020204" pitchFamily="34" charset="0"/>
                <a:ea typeface="Aptos" panose="020B0004020202020204" pitchFamily="34" charset="0"/>
                <a:cs typeface="Times New Roman" panose="02020603050405020304" pitchFamily="18" charset="0"/>
              </a:rPr>
              <a:t>The recent Union budget is poised to positively influence India's advertising industry by enhancing consumer spending, promoting digital innovation and supporting the growth of MSMEs and startups.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kern="100" dirty="0">
                <a:effectLst/>
                <a:latin typeface="Calibri" panose="020F0502020204030204" pitchFamily="34" charset="0"/>
                <a:ea typeface="Calibri" panose="020F0502020204030204" pitchFamily="34" charset="0"/>
                <a:cs typeface="Times New Roman" panose="02020603050405020304" pitchFamily="18" charset="0"/>
              </a:rPr>
              <a:t>Our forecast for next year, considers both the headwinds and tailwind of macroeconomic factor.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b="1"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48</a:t>
            </a:fld>
            <a:endParaRPr lang="en-IN"/>
          </a:p>
        </p:txBody>
      </p:sp>
    </p:spTree>
    <p:extLst>
      <p:ext uri="{BB962C8B-B14F-4D97-AF65-F5344CB8AC3E}">
        <p14:creationId xmlns:p14="http://schemas.microsoft.com/office/powerpoint/2010/main" val="15107120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1" dirty="0">
                <a:effectLst/>
                <a:latin typeface="Aptos" panose="020B0004020202020204" pitchFamily="34" charset="0"/>
                <a:ea typeface="Aptos" panose="020B0004020202020204" pitchFamily="34" charset="0"/>
                <a:cs typeface="Times New Roman" panose="02020603050405020304" pitchFamily="18" charset="0"/>
              </a:rPr>
              <a:t>Our growth forecast for 2025 remains bullish compared to 2024, with an expected increase of 11%. If our estimates hold, the Indian advertising industry is projected to reach Rs. 1.2 lakh crore, adding an additional revenue of Rs 12,000 crores</a:t>
            </a:r>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49</a:t>
            </a:fld>
            <a:endParaRPr lang="en-IN"/>
          </a:p>
        </p:txBody>
      </p:sp>
    </p:spTree>
    <p:extLst>
      <p:ext uri="{BB962C8B-B14F-4D97-AF65-F5344CB8AC3E}">
        <p14:creationId xmlns:p14="http://schemas.microsoft.com/office/powerpoint/2010/main" val="1882876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Adex share by quarter in 2024 shows that H1 contributes 47%, up from 43% last year, while the festive quarter's contribution declines to 28% from last year’s 31%. </a:t>
            </a:r>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5</a:t>
            </a:fld>
            <a:endParaRPr lang="en-IN"/>
          </a:p>
        </p:txBody>
      </p:sp>
    </p:spTree>
    <p:extLst>
      <p:ext uri="{BB962C8B-B14F-4D97-AF65-F5344CB8AC3E}">
        <p14:creationId xmlns:p14="http://schemas.microsoft.com/office/powerpoint/2010/main" val="23775698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0" dirty="0">
                <a:effectLst/>
                <a:latin typeface="Times New Roman" panose="02020603050405020304" pitchFamily="18" charset="0"/>
                <a:ea typeface="Calibri" panose="020F0502020204030204" pitchFamily="34" charset="0"/>
              </a:rPr>
              <a:t>We expect Digital to grow marginally better than previous 2 years at a rate of  17% and Traditional media, once again at a slower rate of 7%.</a:t>
            </a:r>
            <a:endParaRPr lang="en-IN" sz="1200" b="1" dirty="0"/>
          </a:p>
          <a:p>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50</a:t>
            </a:fld>
            <a:endParaRPr lang="en-IN"/>
          </a:p>
        </p:txBody>
      </p:sp>
    </p:spTree>
    <p:extLst>
      <p:ext uri="{BB962C8B-B14F-4D97-AF65-F5344CB8AC3E}">
        <p14:creationId xmlns:p14="http://schemas.microsoft.com/office/powerpoint/2010/main" val="575266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Font typeface="Arial" panose="020B0604020202020204" pitchFamily="34" charset="0"/>
              <a:buNone/>
            </a:pPr>
            <a:r>
              <a:rPr lang="en-US" b="1" dirty="0"/>
              <a:t>So Why 11%?</a:t>
            </a:r>
          </a:p>
          <a:p>
            <a:pPr marL="171450" indent="-171450">
              <a:lnSpc>
                <a:spcPct val="150000"/>
              </a:lnSpc>
              <a:buFont typeface="Arial" panose="020B0604020202020204" pitchFamily="34" charset="0"/>
              <a:buChar char="•"/>
            </a:pPr>
            <a:endParaRPr lang="en-US" b="1" dirty="0"/>
          </a:p>
          <a:p>
            <a:pPr marL="171450" indent="-171450">
              <a:lnSpc>
                <a:spcPct val="150000"/>
              </a:lnSpc>
              <a:buFont typeface="Arial" panose="020B0604020202020204" pitchFamily="34" charset="0"/>
              <a:buChar char="•"/>
            </a:pPr>
            <a:r>
              <a:rPr lang="en-US" b="1" dirty="0"/>
              <a:t>I</a:t>
            </a:r>
            <a:r>
              <a:rPr lang="en-US" sz="1200" b="1" dirty="0">
                <a:solidFill>
                  <a:schemeClr val="bg1"/>
                </a:solidFill>
              </a:rPr>
              <a:t>PL, Champions Trophy, Asia Cup, and a few India bilateral series will fuel TV + Digital advertising</a:t>
            </a:r>
          </a:p>
          <a:p>
            <a:pPr marL="171450" indent="-171450">
              <a:lnSpc>
                <a:spcPct val="150000"/>
              </a:lnSpc>
              <a:buFont typeface="Arial" panose="020B0604020202020204" pitchFamily="34" charset="0"/>
              <a:buChar char="•"/>
            </a:pPr>
            <a:r>
              <a:rPr lang="en-US" sz="1200" b="1" dirty="0">
                <a:solidFill>
                  <a:schemeClr val="bg1"/>
                </a:solidFill>
              </a:rPr>
              <a:t>Organic growth coming from FMCG, Auto &amp; Durables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200" b="1" dirty="0">
                <a:solidFill>
                  <a:schemeClr val="bg1"/>
                </a:solidFill>
              </a:rPr>
              <a:t>Increasing spends on Digital Medium by MSMEs and Startups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200" b="1" dirty="0">
                <a:solidFill>
                  <a:schemeClr val="bg1"/>
                </a:solidFill>
              </a:rPr>
              <a:t>Connected TV (CTV) advertising can emerge as a game-changer in 2025</a:t>
            </a:r>
          </a:p>
          <a:p>
            <a:pPr marL="171450" indent="-171450">
              <a:lnSpc>
                <a:spcPct val="150000"/>
              </a:lnSpc>
              <a:buFont typeface="Arial" panose="020B0604020202020204" pitchFamily="34" charset="0"/>
              <a:buChar char="•"/>
            </a:pPr>
            <a:r>
              <a:rPr lang="en-US" sz="1200" b="1" dirty="0">
                <a:solidFill>
                  <a:schemeClr val="bg1"/>
                </a:solidFill>
              </a:rPr>
              <a:t>OOH industry is poised for continued growth, with an emphasis on digital and tech innovations</a:t>
            </a:r>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51</a:t>
            </a:fld>
            <a:endParaRPr lang="en-IN"/>
          </a:p>
        </p:txBody>
      </p:sp>
    </p:spTree>
    <p:extLst>
      <p:ext uri="{BB962C8B-B14F-4D97-AF65-F5344CB8AC3E}">
        <p14:creationId xmlns:p14="http://schemas.microsoft.com/office/powerpoint/2010/main" val="21503852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0" dirty="0">
                <a:effectLst/>
                <a:ea typeface="Calibri" panose="020F0502020204030204" pitchFamily="34" charset="0"/>
              </a:rPr>
              <a:t>Digital will continue to be the key driver of ADEX and we expect digital advertising sector to be around 53,000 crores with a growth of 17%</a:t>
            </a:r>
            <a:endParaRPr lang="en-US" b="1" dirty="0"/>
          </a:p>
          <a:p>
            <a:endParaRPr lang="en-US" b="1" dirty="0"/>
          </a:p>
          <a:p>
            <a:r>
              <a:rPr lang="en-US" b="1" dirty="0"/>
              <a:t>Despite the surge in digital media platforms and their growing dominance, we believe Linear TV will continue to thrive and expand </a:t>
            </a:r>
            <a:r>
              <a:rPr lang="en-US" sz="1200" b="1" kern="0" dirty="0">
                <a:effectLst/>
                <a:ea typeface="Calibri" panose="020F0502020204030204" pitchFamily="34" charset="0"/>
              </a:rPr>
              <a:t>because large and seasoned Advertisers continue to believe in the brand-building power of TV. We expect TV to grow by 6% in 2025 taking TV Adex to almost 36,500 crores</a:t>
            </a:r>
          </a:p>
          <a:p>
            <a:endParaRPr lang="en-US" sz="1200" b="1" kern="0" dirty="0">
              <a:effectLst/>
            </a:endParaRPr>
          </a:p>
          <a:p>
            <a:r>
              <a:rPr lang="en-US" sz="1200" b="1" kern="0" dirty="0">
                <a:effectLst/>
                <a:ea typeface="Calibri" panose="020F0502020204030204" pitchFamily="34" charset="0"/>
              </a:rPr>
              <a:t>We expect Print to grow better than last year and will grow by 7% in 2025 to reach almost 21,700 crores.</a:t>
            </a:r>
          </a:p>
          <a:p>
            <a:r>
              <a:rPr lang="en-US" sz="1200" b="1" kern="0" dirty="0">
                <a:effectLst/>
                <a:ea typeface="Calibri" panose="020F0502020204030204" pitchFamily="34" charset="0"/>
              </a:rPr>
              <a:t>Radio will grow by another 9% on the back of 8% growth in 2024, taking  Radio ADEX to almost Rs. 2,700 crores</a:t>
            </a:r>
          </a:p>
          <a:p>
            <a:endParaRPr lang="en-US" sz="1200" b="1" kern="0" dirty="0">
              <a:effectLst/>
            </a:endParaRPr>
          </a:p>
          <a:p>
            <a:r>
              <a:rPr lang="en-US" sz="1200" b="1" kern="0" dirty="0">
                <a:ea typeface="Calibri" panose="020F0502020204030204" pitchFamily="34" charset="0"/>
              </a:rPr>
              <a:t>W</a:t>
            </a:r>
            <a:r>
              <a:rPr lang="en-US" sz="1200" b="1" kern="0" dirty="0">
                <a:effectLst/>
                <a:ea typeface="Calibri" panose="020F0502020204030204" pitchFamily="34" charset="0"/>
              </a:rPr>
              <a:t>e estimate a further 12% growth in Outdoor and only 9% growth in Cinema.</a:t>
            </a:r>
            <a:endParaRPr lang="en-IN" sz="1200" b="1" dirty="0"/>
          </a:p>
          <a:p>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52</a:t>
            </a:fld>
            <a:endParaRPr lang="en-IN"/>
          </a:p>
        </p:txBody>
      </p:sp>
    </p:spTree>
    <p:extLst>
      <p:ext uri="{BB962C8B-B14F-4D97-AF65-F5344CB8AC3E}">
        <p14:creationId xmlns:p14="http://schemas.microsoft.com/office/powerpoint/2010/main" val="5642391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Digital will further gain share of 2% points and will be 14 share points ahead of  TV</a:t>
            </a:r>
            <a:br>
              <a:rPr lang="en-US" sz="1200" b="1" dirty="0"/>
            </a:br>
            <a:endParaRPr lang="en-US" sz="1200" b="1" dirty="0"/>
          </a:p>
          <a:p>
            <a:r>
              <a:rPr lang="en-US" sz="1200" b="1" dirty="0"/>
              <a:t>Outdoor, Radio and Cinema  are likely to maintain share. Linear TV is expected to lose share again, despite absolute growth.</a:t>
            </a:r>
            <a:endParaRPr lang="en-IN" sz="1200" b="1" dirty="0"/>
          </a:p>
          <a:p>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53</a:t>
            </a:fld>
            <a:endParaRPr lang="en-IN"/>
          </a:p>
        </p:txBody>
      </p:sp>
    </p:spTree>
    <p:extLst>
      <p:ext uri="{BB962C8B-B14F-4D97-AF65-F5344CB8AC3E}">
        <p14:creationId xmlns:p14="http://schemas.microsoft.com/office/powerpoint/2010/main" val="5583943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kern="100" dirty="0">
                <a:effectLst/>
                <a:latin typeface="Aptos" panose="020B0004020202020204" pitchFamily="34" charset="0"/>
                <a:ea typeface="Aptos" panose="020B0004020202020204" pitchFamily="34" charset="0"/>
                <a:cs typeface="Times New Roman" panose="02020603050405020304" pitchFamily="18" charset="0"/>
              </a:rPr>
              <a:t>The global Adex in 2025 is expected to witness steady growth, with WARC estimating an 8% increase over 2024. In contrast, India’s advertising market is projected to outpace global trends, projecting an 11% rise in Adex for 2025. This divergence highlights the relative resilience and growth momentum of the Indian advertising sector compared to the global average.	</a:t>
            </a:r>
          </a:p>
          <a:p>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54</a:t>
            </a:fld>
            <a:endParaRPr lang="en-IN"/>
          </a:p>
        </p:txBody>
      </p:sp>
    </p:spTree>
    <p:extLst>
      <p:ext uri="{BB962C8B-B14F-4D97-AF65-F5344CB8AC3E}">
        <p14:creationId xmlns:p14="http://schemas.microsoft.com/office/powerpoint/2010/main" val="13962032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Finally, as always, I’d like to conclude with a few words of advice for my advertiser friends</a:t>
            </a:r>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55</a:t>
            </a:fld>
            <a:endParaRPr lang="en-IN"/>
          </a:p>
        </p:txBody>
      </p:sp>
    </p:spTree>
    <p:extLst>
      <p:ext uri="{BB962C8B-B14F-4D97-AF65-F5344CB8AC3E}">
        <p14:creationId xmlns:p14="http://schemas.microsoft.com/office/powerpoint/2010/main" val="7313895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0" dirty="0">
                <a:solidFill>
                  <a:schemeClr val="tx1"/>
                </a:solidFill>
                <a:cs typeface="Arial" pitchFamily="34" charset="0"/>
              </a:rPr>
              <a:t>Don’t lose focus on Branding, as you increasingly pay attention to Performance to push Sales</a:t>
            </a:r>
          </a:p>
          <a:p>
            <a:endParaRPr lang="en-US" sz="1200" b="1" kern="0" dirty="0">
              <a:solidFill>
                <a:schemeClr val="tx1"/>
              </a:solidFill>
              <a:latin typeface="Arial" pitchFamily="34" charset="0"/>
              <a:cs typeface="Arial" pitchFamily="34" charset="0"/>
            </a:endParaRPr>
          </a:p>
          <a:p>
            <a:r>
              <a:rPr lang="en-US" sz="1050" kern="0" dirty="0">
                <a:solidFill>
                  <a:schemeClr val="tx1"/>
                </a:solidFill>
                <a:cs typeface="Arial" pitchFamily="34" charset="0"/>
              </a:rPr>
              <a:t>Branding gives you lasting value.</a:t>
            </a:r>
            <a:endParaRPr lang="en-US" sz="1050" dirty="0">
              <a:solidFill>
                <a:schemeClr val="tx1"/>
              </a:solidFill>
            </a:endParaRPr>
          </a:p>
          <a:p>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56</a:t>
            </a:fld>
            <a:endParaRPr lang="en-IN"/>
          </a:p>
        </p:txBody>
      </p:sp>
    </p:spTree>
    <p:extLst>
      <p:ext uri="{BB962C8B-B14F-4D97-AF65-F5344CB8AC3E}">
        <p14:creationId xmlns:p14="http://schemas.microsoft.com/office/powerpoint/2010/main" val="41691339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Urban growth is expected to bounce back. Support it with Advertising.</a:t>
            </a:r>
          </a:p>
          <a:p>
            <a:endParaRPr lang="en-IN"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IN"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5.6 Crore people collectively represent an incremental 1 Lakh Crore consumption opportunity. Be ready with targeted marketing plans.</a:t>
            </a:r>
          </a:p>
          <a:p>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57</a:t>
            </a:fld>
            <a:endParaRPr lang="en-IN"/>
          </a:p>
        </p:txBody>
      </p:sp>
    </p:spTree>
    <p:extLst>
      <p:ext uri="{BB962C8B-B14F-4D97-AF65-F5344CB8AC3E}">
        <p14:creationId xmlns:p14="http://schemas.microsoft.com/office/powerpoint/2010/main" val="11079350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Growth in rural economy is here to stay. Prioritize markets at district level.</a:t>
            </a:r>
          </a:p>
          <a:p>
            <a:endParaRPr lang="en-IN"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IN" sz="12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Only 200 </a:t>
            </a:r>
            <a:r>
              <a:rPr lang="en-IN"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of 600 districts offer real opportunity. Target those prosperous districts.</a:t>
            </a:r>
          </a:p>
          <a:p>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58</a:t>
            </a:fld>
            <a:endParaRPr lang="en-IN"/>
          </a:p>
        </p:txBody>
      </p:sp>
    </p:spTree>
    <p:extLst>
      <p:ext uri="{BB962C8B-B14F-4D97-AF65-F5344CB8AC3E}">
        <p14:creationId xmlns:p14="http://schemas.microsoft.com/office/powerpoint/2010/main" val="35558847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a:t>
            </a:r>
            <a:endParaRPr lang="en-IN" dirty="0"/>
          </a:p>
        </p:txBody>
      </p:sp>
      <p:sp>
        <p:nvSpPr>
          <p:cNvPr id="4" name="Slide Number Placeholder 3"/>
          <p:cNvSpPr>
            <a:spLocks noGrp="1"/>
          </p:cNvSpPr>
          <p:nvPr>
            <p:ph type="sldNum" sz="quarter" idx="5"/>
          </p:nvPr>
        </p:nvSpPr>
        <p:spPr/>
        <p:txBody>
          <a:bodyPr/>
          <a:lstStyle/>
          <a:p>
            <a:fld id="{C196B35C-042D-4656-8416-DB12097CA910}" type="slidenum">
              <a:rPr lang="en-IN" smtClean="0"/>
              <a:t>59</a:t>
            </a:fld>
            <a:endParaRPr lang="en-IN"/>
          </a:p>
        </p:txBody>
      </p:sp>
    </p:spTree>
    <p:extLst>
      <p:ext uri="{BB962C8B-B14F-4D97-AF65-F5344CB8AC3E}">
        <p14:creationId xmlns:p14="http://schemas.microsoft.com/office/powerpoint/2010/main" val="2221645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kern="100" dirty="0">
                <a:effectLst/>
                <a:latin typeface="Aptos" panose="020B0004020202020204" pitchFamily="34" charset="0"/>
                <a:ea typeface="Aptos" panose="020B0004020202020204" pitchFamily="34" charset="0"/>
                <a:cs typeface="Times New Roman" panose="02020603050405020304" pitchFamily="18" charset="0"/>
              </a:rPr>
              <a:t>A deeper analysis of ADEX by each quarter in 2024 highlights contrasting trends between the first and second half of the year. ADEX growth in the first half was driven by factors like Parliamentary Elections and Live Cricket. Whilst, the second half which typically contributes more to Indian ADEX saw a less encouraging performance during the festive season. You will see from the quarter wise growth rates that whilst the growth in Q1 and Q2 is substantial at 15% and 22%, the growth in Q3 and Q4 falls to as low as 1% and 2%.</a:t>
            </a:r>
          </a:p>
          <a:p>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6</a:t>
            </a:fld>
            <a:endParaRPr lang="en-IN"/>
          </a:p>
        </p:txBody>
      </p:sp>
    </p:spTree>
    <p:extLst>
      <p:ext uri="{BB962C8B-B14F-4D97-AF65-F5344CB8AC3E}">
        <p14:creationId xmlns:p14="http://schemas.microsoft.com/office/powerpoint/2010/main" val="715628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none" dirty="0">
                <a:latin typeface="Times New Roman" panose="02020603050405020304" pitchFamily="18" charset="0"/>
                <a:cs typeface="Times New Roman" panose="02020603050405020304" pitchFamily="18" charset="0"/>
              </a:rPr>
              <a:t>From a historical perspective, </a:t>
            </a:r>
            <a:r>
              <a:rPr lang="en-IN" sz="1200" b="1" u="none" dirty="0">
                <a:effectLst/>
                <a:latin typeface="Aptos" panose="020B0004020202020204" pitchFamily="34" charset="0"/>
                <a:ea typeface="Aptos" panose="020B0004020202020204" pitchFamily="34" charset="0"/>
                <a:cs typeface="Times New Roman" panose="02020603050405020304" pitchFamily="18" charset="0"/>
              </a:rPr>
              <a:t>This is lowest growth ADEX has registered since 2017, 7 years ago,  when it registered a growth of just 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none"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none" kern="0" dirty="0">
                <a:effectLst/>
                <a:latin typeface="Times New Roman" panose="02020603050405020304" pitchFamily="18" charset="0"/>
                <a:ea typeface="Calibri" panose="020F0502020204030204" pitchFamily="34" charset="0"/>
                <a:cs typeface="Times New Roman" panose="02020603050405020304" pitchFamily="18" charset="0"/>
              </a:rPr>
              <a:t>In absolute terms, ADEX closed near 1.1 lakhs crores and having added around 9,000 crores each in last two consecutive years.</a:t>
            </a:r>
            <a:endParaRPr lang="en-IN" b="1" u="none" dirty="0"/>
          </a:p>
        </p:txBody>
      </p:sp>
      <p:sp>
        <p:nvSpPr>
          <p:cNvPr id="4" name="Slide Number Placeholder 3"/>
          <p:cNvSpPr>
            <a:spLocks noGrp="1"/>
          </p:cNvSpPr>
          <p:nvPr>
            <p:ph type="sldNum" sz="quarter" idx="5"/>
          </p:nvPr>
        </p:nvSpPr>
        <p:spPr/>
        <p:txBody>
          <a:bodyPr/>
          <a:lstStyle/>
          <a:p>
            <a:fld id="{C196B35C-042D-4656-8416-DB12097CA910}" type="slidenum">
              <a:rPr lang="en-IN" smtClean="0"/>
              <a:t>7</a:t>
            </a:fld>
            <a:endParaRPr lang="en-IN"/>
          </a:p>
        </p:txBody>
      </p:sp>
    </p:spTree>
    <p:extLst>
      <p:ext uri="{BB962C8B-B14F-4D97-AF65-F5344CB8AC3E}">
        <p14:creationId xmlns:p14="http://schemas.microsoft.com/office/powerpoint/2010/main" val="2012219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kern="100" dirty="0">
                <a:effectLst/>
                <a:latin typeface="Aptos" panose="020B0004020202020204" pitchFamily="34" charset="0"/>
                <a:ea typeface="Aptos" panose="020B0004020202020204" pitchFamily="34" charset="0"/>
                <a:cs typeface="Times New Roman" panose="02020603050405020304" pitchFamily="18" charset="0"/>
              </a:rPr>
              <a:t>Global advertising spend should now cross the 1 trillion dollar mark. WARC estimates the spend to be USD 1.07 trillion with a growth of 11%</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kern="100" dirty="0">
                <a:effectLst/>
                <a:latin typeface="Aptos" panose="020B0004020202020204" pitchFamily="34" charset="0"/>
                <a:ea typeface="Aptos" panose="020B0004020202020204" pitchFamily="34" charset="0"/>
                <a:cs typeface="Times New Roman" panose="02020603050405020304" pitchFamily="18" charset="0"/>
              </a:rPr>
              <a:t>For the first time in quite a few years, Indian </a:t>
            </a:r>
            <a:r>
              <a:rPr lang="en-IN" sz="1800" b="1" kern="100" dirty="0" err="1">
                <a:effectLst/>
                <a:latin typeface="Aptos" panose="020B0004020202020204" pitchFamily="34" charset="0"/>
                <a:ea typeface="Aptos" panose="020B0004020202020204" pitchFamily="34" charset="0"/>
                <a:cs typeface="Times New Roman" panose="02020603050405020304" pitchFamily="18" charset="0"/>
              </a:rPr>
              <a:t>Adex</a:t>
            </a:r>
            <a:r>
              <a:rPr lang="en-IN" sz="1800" b="1" kern="100" dirty="0">
                <a:effectLst/>
                <a:latin typeface="Aptos" panose="020B0004020202020204" pitchFamily="34" charset="0"/>
                <a:ea typeface="Aptos" panose="020B0004020202020204" pitchFamily="34" charset="0"/>
                <a:cs typeface="Times New Roman" panose="02020603050405020304" pitchFamily="18" charset="0"/>
              </a:rPr>
              <a:t> has grown lower than the global average.</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kern="100" dirty="0">
                <a:effectLst/>
                <a:latin typeface="Aptos" panose="020B0004020202020204" pitchFamily="34" charset="0"/>
                <a:ea typeface="Aptos" panose="020B0004020202020204" pitchFamily="34" charset="0"/>
                <a:cs typeface="Times New Roman" panose="02020603050405020304" pitchFamily="18" charset="0"/>
              </a:rPr>
              <a:t>A medium wise comparison of percentage share &amp; growth rate across Global ADEX and Indian ADEX shows up expected deviations. Whilst Digital share in Indian ADEX is at 42%, for the globe, it is massive at 75%.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b="1"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8</a:t>
            </a:fld>
            <a:endParaRPr lang="en-IN"/>
          </a:p>
        </p:txBody>
      </p:sp>
    </p:spTree>
    <p:extLst>
      <p:ext uri="{BB962C8B-B14F-4D97-AF65-F5344CB8AC3E}">
        <p14:creationId xmlns:p14="http://schemas.microsoft.com/office/powerpoint/2010/main" val="2935035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pPr>
            <a:r>
              <a:rPr lang="en-IN" sz="1800" b="1" kern="100" dirty="0">
                <a:effectLst/>
                <a:latin typeface="Aptos" panose="020B0004020202020204" pitchFamily="34" charset="0"/>
                <a:ea typeface="Aptos" panose="020B0004020202020204" pitchFamily="34" charset="0"/>
                <a:cs typeface="Times New Roman" panose="02020603050405020304" pitchFamily="18" charset="0"/>
              </a:rPr>
              <a:t>It is significant to note that US, </a:t>
            </a:r>
            <a:r>
              <a:rPr lang="en-IN" sz="1800" b="1" kern="100" dirty="0" err="1">
                <a:effectLst/>
                <a:latin typeface="Aptos" panose="020B0004020202020204" pitchFamily="34" charset="0"/>
                <a:ea typeface="Aptos" panose="020B0004020202020204" pitchFamily="34" charset="0"/>
                <a:cs typeface="Times New Roman" panose="02020603050405020304" pitchFamily="18" charset="0"/>
              </a:rPr>
              <a:t>inspite</a:t>
            </a:r>
            <a:r>
              <a:rPr lang="en-IN" sz="1800" b="1" kern="100" dirty="0">
                <a:effectLst/>
                <a:latin typeface="Aptos" panose="020B0004020202020204" pitchFamily="34" charset="0"/>
                <a:ea typeface="Aptos" panose="020B0004020202020204" pitchFamily="34" charset="0"/>
                <a:cs typeface="Times New Roman" panose="02020603050405020304" pitchFamily="18" charset="0"/>
              </a:rPr>
              <a:t> of its humungous size, a market share of 31.2%,  grew at a growth rate of 11% in 2024. China on the other hand slowed down, registering a growth of just 3%, and in terms of market share comes a a distant second at 16.8%.</a:t>
            </a:r>
          </a:p>
          <a:p>
            <a:pPr algn="just">
              <a:lnSpc>
                <a:spcPct val="150000"/>
              </a:lnSpc>
            </a:pPr>
            <a:r>
              <a:rPr lang="en-IN" sz="1800" b="1" kern="100" dirty="0">
                <a:effectLst/>
                <a:latin typeface="Aptos" panose="020B0004020202020204" pitchFamily="34" charset="0"/>
                <a:ea typeface="Aptos" panose="020B0004020202020204" pitchFamily="34" charset="0"/>
                <a:cs typeface="Times New Roman" panose="02020603050405020304" pitchFamily="18" charset="0"/>
              </a:rPr>
              <a:t> </a:t>
            </a:r>
          </a:p>
          <a:p>
            <a:pPr algn="just">
              <a:lnSpc>
                <a:spcPct val="150000"/>
              </a:lnSpc>
            </a:pPr>
            <a:r>
              <a:rPr lang="en-IN" sz="1800" b="1" kern="100" dirty="0">
                <a:effectLst/>
                <a:latin typeface="Aptos" panose="020B0004020202020204" pitchFamily="34" charset="0"/>
                <a:ea typeface="Aptos" panose="020B0004020202020204" pitchFamily="34" charset="0"/>
                <a:cs typeface="Times New Roman" panose="02020603050405020304" pitchFamily="18" charset="0"/>
              </a:rPr>
              <a:t>Whilst we may lament the low growth in India of just 9%, India has registered the second highest growth rate of 9%, (after </a:t>
            </a:r>
            <a:r>
              <a:rPr lang="en-IN" sz="1800" b="1" kern="100" dirty="0" err="1">
                <a:effectLst/>
                <a:latin typeface="Aptos" panose="020B0004020202020204" pitchFamily="34" charset="0"/>
                <a:ea typeface="Aptos" panose="020B0004020202020204" pitchFamily="34" charset="0"/>
                <a:cs typeface="Times New Roman" panose="02020603050405020304" pitchFamily="18" charset="0"/>
              </a:rPr>
              <a:t>Us”s</a:t>
            </a:r>
            <a:r>
              <a:rPr lang="en-IN" sz="1800" b="1" kern="100" dirty="0">
                <a:effectLst/>
                <a:latin typeface="Aptos" panose="020B0004020202020204" pitchFamily="34" charset="0"/>
                <a:ea typeface="Aptos" panose="020B0004020202020204" pitchFamily="34" charset="0"/>
                <a:cs typeface="Times New Roman" panose="02020603050405020304" pitchFamily="18" charset="0"/>
              </a:rPr>
              <a:t> 11) followed by France at 8% and then UK at 7%. Japan and Brazil saw a de-growth of -6% and -5%.</a:t>
            </a:r>
          </a:p>
          <a:p>
            <a:endParaRPr lang="en-IN" b="1" dirty="0"/>
          </a:p>
        </p:txBody>
      </p:sp>
      <p:sp>
        <p:nvSpPr>
          <p:cNvPr id="4" name="Slide Number Placeholder 3"/>
          <p:cNvSpPr>
            <a:spLocks noGrp="1"/>
          </p:cNvSpPr>
          <p:nvPr>
            <p:ph type="sldNum" sz="quarter" idx="5"/>
          </p:nvPr>
        </p:nvSpPr>
        <p:spPr/>
        <p:txBody>
          <a:bodyPr/>
          <a:lstStyle/>
          <a:p>
            <a:fld id="{C196B35C-042D-4656-8416-DB12097CA910}" type="slidenum">
              <a:rPr lang="en-IN" smtClean="0"/>
              <a:t>9</a:t>
            </a:fld>
            <a:endParaRPr lang="en-IN"/>
          </a:p>
        </p:txBody>
      </p:sp>
    </p:spTree>
    <p:extLst>
      <p:ext uri="{BB962C8B-B14F-4D97-AF65-F5344CB8AC3E}">
        <p14:creationId xmlns:p14="http://schemas.microsoft.com/office/powerpoint/2010/main" val="24319341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B4F64-6770-8622-5170-205FDEA8D258}"/>
              </a:ext>
            </a:extLst>
          </p:cNvPr>
          <p:cNvSpPr>
            <a:spLocks noGrp="1"/>
          </p:cNvSpPr>
          <p:nvPr>
            <p:ph type="ctrTitle"/>
          </p:nvPr>
        </p:nvSpPr>
        <p:spPr>
          <a:xfrm>
            <a:off x="370662" y="2068928"/>
            <a:ext cx="9144000" cy="2387600"/>
          </a:xfrm>
        </p:spPr>
        <p:txBody>
          <a:bodyPr anchor="ctr">
            <a:normAutofit/>
          </a:bodyPr>
          <a:lstStyle>
            <a:lvl1pPr algn="l">
              <a:defRPr sz="4000">
                <a:solidFill>
                  <a:schemeClr val="bg1"/>
                </a:solidFill>
                <a:latin typeface="Verdana" panose="020B0604030504040204" pitchFamily="34" charset="0"/>
                <a:ea typeface="Verdana" panose="020B0604030504040204" pitchFamily="34" charset="0"/>
              </a:defRPr>
            </a:lvl1pPr>
          </a:lstStyle>
          <a:p>
            <a:r>
              <a:rPr lang="en-US"/>
              <a:t>Click to edit Master title style</a:t>
            </a:r>
            <a:endParaRPr lang="en-IN"/>
          </a:p>
        </p:txBody>
      </p:sp>
      <p:sp>
        <p:nvSpPr>
          <p:cNvPr id="3" name="Subtitle 2">
            <a:extLst>
              <a:ext uri="{FF2B5EF4-FFF2-40B4-BE49-F238E27FC236}">
                <a16:creationId xmlns:a16="http://schemas.microsoft.com/office/drawing/2014/main" id="{FEF6B582-665F-E5CE-833C-54983E1D4446}"/>
              </a:ext>
            </a:extLst>
          </p:cNvPr>
          <p:cNvSpPr>
            <a:spLocks noGrp="1"/>
          </p:cNvSpPr>
          <p:nvPr>
            <p:ph type="subTitle" idx="1"/>
          </p:nvPr>
        </p:nvSpPr>
        <p:spPr>
          <a:xfrm>
            <a:off x="2645174" y="5421648"/>
            <a:ext cx="9144000" cy="464515"/>
          </a:xfrm>
        </p:spPr>
        <p:txBody>
          <a:bodyPr>
            <a:normAutofit/>
          </a:bodyPr>
          <a:lstStyle>
            <a:lvl1pPr marL="0" indent="0" algn="r">
              <a:buNone/>
              <a:defRPr sz="1800">
                <a:solidFill>
                  <a:schemeClr val="bg1"/>
                </a:solidFill>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pic>
        <p:nvPicPr>
          <p:cNvPr id="5" name="Picture 4" descr="A cover of a book&#10;&#10;Description automatically generated">
            <a:extLst>
              <a:ext uri="{FF2B5EF4-FFF2-40B4-BE49-F238E27FC236}">
                <a16:creationId xmlns:a16="http://schemas.microsoft.com/office/drawing/2014/main" id="{521481C6-539B-D061-1FB6-FCA99BB92FD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18314" y="0"/>
            <a:ext cx="2773686" cy="4447041"/>
          </a:xfrm>
          <a:prstGeom prst="rect">
            <a:avLst/>
          </a:prstGeom>
        </p:spPr>
      </p:pic>
    </p:spTree>
    <p:extLst>
      <p:ext uri="{BB962C8B-B14F-4D97-AF65-F5344CB8AC3E}">
        <p14:creationId xmlns:p14="http://schemas.microsoft.com/office/powerpoint/2010/main" val="41184576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D23E-E505-FB28-71D3-2B191778E60B}"/>
              </a:ext>
            </a:extLst>
          </p:cNvPr>
          <p:cNvSpPr>
            <a:spLocks noGrp="1"/>
          </p:cNvSpPr>
          <p:nvPr>
            <p:ph type="title"/>
          </p:nvPr>
        </p:nvSpPr>
        <p:spPr>
          <a:xfrm>
            <a:off x="397083" y="365125"/>
            <a:ext cx="10515600" cy="1325563"/>
          </a:xfrm>
        </p:spPr>
        <p:txBody>
          <a:bodyPr anchor="t">
            <a:normAutofit/>
          </a:bodyPr>
          <a:lstStyle>
            <a:lvl1pPr>
              <a:defRPr sz="3200">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en-IN" dirty="0"/>
          </a:p>
        </p:txBody>
      </p:sp>
      <p:sp>
        <p:nvSpPr>
          <p:cNvPr id="3" name="Content Placeholder 2">
            <a:extLst>
              <a:ext uri="{FF2B5EF4-FFF2-40B4-BE49-F238E27FC236}">
                <a16:creationId xmlns:a16="http://schemas.microsoft.com/office/drawing/2014/main" id="{BEBA5016-D046-E45C-EFB9-A5E387D19CB7}"/>
              </a:ext>
            </a:extLst>
          </p:cNvPr>
          <p:cNvSpPr>
            <a:spLocks noGrp="1"/>
          </p:cNvSpPr>
          <p:nvPr>
            <p:ph idx="1"/>
          </p:nvPr>
        </p:nvSpPr>
        <p:spPr>
          <a:xfrm>
            <a:off x="397083" y="1825625"/>
            <a:ext cx="10515600" cy="4351338"/>
          </a:xfrm>
        </p:spPr>
        <p:txBody>
          <a:bodyPr>
            <a:normAutofit/>
          </a:bodyPr>
          <a:lstStyle>
            <a:lvl1pPr marL="228600" indent="-228600">
              <a:buClr>
                <a:schemeClr val="bg1">
                  <a:lumMod val="85000"/>
                </a:schemeClr>
              </a:buClr>
              <a:buFont typeface="Wingdings" panose="05000000000000000000" pitchFamily="2" charset="2"/>
              <a:buChar char="§"/>
              <a:defRPr sz="1600">
                <a:solidFill>
                  <a:schemeClr val="bg1"/>
                </a:solidFill>
                <a:latin typeface="Verdana" panose="020B0604030504040204" pitchFamily="34" charset="0"/>
                <a:ea typeface="Verdana" panose="020B0604030504040204" pitchFamily="34" charset="0"/>
              </a:defRPr>
            </a:lvl1pPr>
            <a:lvl2pPr marL="685800" indent="-228600">
              <a:buClr>
                <a:schemeClr val="bg1">
                  <a:lumMod val="85000"/>
                </a:schemeClr>
              </a:buClr>
              <a:buFont typeface="Wingdings" panose="05000000000000000000" pitchFamily="2" charset="2"/>
              <a:buChar char="§"/>
              <a:defRPr sz="1600">
                <a:solidFill>
                  <a:schemeClr val="bg1"/>
                </a:solidFill>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p:txBody>
      </p:sp>
      <p:pic>
        <p:nvPicPr>
          <p:cNvPr id="4" name="Picture 3" descr="A white and black cover with red text&#10;&#10;Description automatically generated">
            <a:extLst>
              <a:ext uri="{FF2B5EF4-FFF2-40B4-BE49-F238E27FC236}">
                <a16:creationId xmlns:a16="http://schemas.microsoft.com/office/drawing/2014/main" id="{5F52A63B-6B80-0675-7058-CC6DC1DEE8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5365" y="0"/>
            <a:ext cx="1246635" cy="1996444"/>
          </a:xfrm>
          <a:prstGeom prst="rect">
            <a:avLst/>
          </a:prstGeom>
        </p:spPr>
      </p:pic>
    </p:spTree>
    <p:extLst>
      <p:ext uri="{BB962C8B-B14F-4D97-AF65-F5344CB8AC3E}">
        <p14:creationId xmlns:p14="http://schemas.microsoft.com/office/powerpoint/2010/main" val="17457225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7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D23E-E505-FB28-71D3-2B191778E60B}"/>
              </a:ext>
            </a:extLst>
          </p:cNvPr>
          <p:cNvSpPr>
            <a:spLocks noGrp="1"/>
          </p:cNvSpPr>
          <p:nvPr>
            <p:ph type="title"/>
          </p:nvPr>
        </p:nvSpPr>
        <p:spPr>
          <a:xfrm>
            <a:off x="397083" y="365125"/>
            <a:ext cx="10515600" cy="1325563"/>
          </a:xfrm>
        </p:spPr>
        <p:txBody>
          <a:bodyPr anchor="t">
            <a:normAutofit/>
          </a:bodyPr>
          <a:lstStyle>
            <a:lvl1pPr>
              <a:defRPr sz="3200">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en-IN" dirty="0"/>
          </a:p>
        </p:txBody>
      </p:sp>
      <p:sp>
        <p:nvSpPr>
          <p:cNvPr id="3" name="Content Placeholder 2">
            <a:extLst>
              <a:ext uri="{FF2B5EF4-FFF2-40B4-BE49-F238E27FC236}">
                <a16:creationId xmlns:a16="http://schemas.microsoft.com/office/drawing/2014/main" id="{BEBA5016-D046-E45C-EFB9-A5E387D19CB7}"/>
              </a:ext>
            </a:extLst>
          </p:cNvPr>
          <p:cNvSpPr>
            <a:spLocks noGrp="1"/>
          </p:cNvSpPr>
          <p:nvPr>
            <p:ph idx="1"/>
          </p:nvPr>
        </p:nvSpPr>
        <p:spPr>
          <a:xfrm>
            <a:off x="397083" y="1825625"/>
            <a:ext cx="10515600" cy="4351338"/>
          </a:xfrm>
        </p:spPr>
        <p:txBody>
          <a:bodyPr>
            <a:normAutofit/>
          </a:bodyPr>
          <a:lstStyle>
            <a:lvl1pPr marL="228600" indent="-228600">
              <a:buClr>
                <a:srgbClr val="00B050"/>
              </a:buClr>
              <a:buFont typeface="Wingdings" panose="05000000000000000000" pitchFamily="2" charset="2"/>
              <a:buChar char="§"/>
              <a:defRPr sz="1600">
                <a:solidFill>
                  <a:schemeClr val="bg1"/>
                </a:solidFill>
                <a:latin typeface="Verdana" panose="020B0604030504040204" pitchFamily="34" charset="0"/>
                <a:ea typeface="Verdana" panose="020B0604030504040204" pitchFamily="34" charset="0"/>
              </a:defRPr>
            </a:lvl1pPr>
            <a:lvl2pPr marL="685800" indent="-228600">
              <a:buClr>
                <a:srgbClr val="00B050"/>
              </a:buClr>
              <a:buFont typeface="Wingdings" panose="05000000000000000000" pitchFamily="2" charset="2"/>
              <a:buChar char="§"/>
              <a:defRPr sz="1600">
                <a:solidFill>
                  <a:schemeClr val="bg1"/>
                </a:solidFill>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p:txBody>
      </p:sp>
      <p:pic>
        <p:nvPicPr>
          <p:cNvPr id="4" name="Picture 3" descr="A white and black cover with red text&#10;&#10;Description automatically generated">
            <a:extLst>
              <a:ext uri="{FF2B5EF4-FFF2-40B4-BE49-F238E27FC236}">
                <a16:creationId xmlns:a16="http://schemas.microsoft.com/office/drawing/2014/main" id="{BCF9BBE7-DDCC-7B04-FC3D-F49A894CCE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5365" y="0"/>
            <a:ext cx="1246635" cy="1996444"/>
          </a:xfrm>
          <a:prstGeom prst="rect">
            <a:avLst/>
          </a:prstGeom>
        </p:spPr>
      </p:pic>
    </p:spTree>
    <p:extLst>
      <p:ext uri="{BB962C8B-B14F-4D97-AF65-F5344CB8AC3E}">
        <p14:creationId xmlns:p14="http://schemas.microsoft.com/office/powerpoint/2010/main" val="30826540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D23E-E505-FB28-71D3-2B191778E60B}"/>
              </a:ext>
            </a:extLst>
          </p:cNvPr>
          <p:cNvSpPr>
            <a:spLocks noGrp="1"/>
          </p:cNvSpPr>
          <p:nvPr>
            <p:ph type="title"/>
          </p:nvPr>
        </p:nvSpPr>
        <p:spPr>
          <a:xfrm>
            <a:off x="397083" y="365125"/>
            <a:ext cx="10515600" cy="1325563"/>
          </a:xfrm>
        </p:spPr>
        <p:txBody>
          <a:bodyPr anchor="t">
            <a:normAutofit/>
          </a:bodyPr>
          <a:lstStyle>
            <a:lvl1pPr>
              <a:defRPr sz="3200">
                <a:solidFill>
                  <a:srgbClr val="018057"/>
                </a:solidFill>
                <a:latin typeface="Verdana" panose="020B0604030504040204" pitchFamily="34" charset="0"/>
                <a:ea typeface="Verdana" panose="020B0604030504040204" pitchFamily="34" charset="0"/>
              </a:defRPr>
            </a:lvl1pPr>
          </a:lstStyle>
          <a:p>
            <a:r>
              <a:rPr lang="en-US" dirty="0"/>
              <a:t>Click to edit Master title style</a:t>
            </a:r>
            <a:endParaRPr lang="en-IN" dirty="0"/>
          </a:p>
        </p:txBody>
      </p:sp>
      <p:sp>
        <p:nvSpPr>
          <p:cNvPr id="3" name="Content Placeholder 2">
            <a:extLst>
              <a:ext uri="{FF2B5EF4-FFF2-40B4-BE49-F238E27FC236}">
                <a16:creationId xmlns:a16="http://schemas.microsoft.com/office/drawing/2014/main" id="{BEBA5016-D046-E45C-EFB9-A5E387D19CB7}"/>
              </a:ext>
            </a:extLst>
          </p:cNvPr>
          <p:cNvSpPr>
            <a:spLocks noGrp="1"/>
          </p:cNvSpPr>
          <p:nvPr>
            <p:ph idx="1"/>
          </p:nvPr>
        </p:nvSpPr>
        <p:spPr>
          <a:xfrm>
            <a:off x="397083" y="1825625"/>
            <a:ext cx="10515600" cy="4351338"/>
          </a:xfrm>
        </p:spPr>
        <p:txBody>
          <a:bodyPr>
            <a:normAutofit/>
          </a:bodyPr>
          <a:lstStyle>
            <a:lvl1pPr marL="228600" indent="-228600">
              <a:buClr>
                <a:srgbClr val="018057"/>
              </a:buClr>
              <a:buFont typeface="Wingdings" panose="05000000000000000000" pitchFamily="2" charset="2"/>
              <a:buChar char="§"/>
              <a:defRPr sz="1600">
                <a:solidFill>
                  <a:schemeClr val="tx1"/>
                </a:solidFill>
                <a:latin typeface="Verdana" panose="020B0604030504040204" pitchFamily="34" charset="0"/>
                <a:ea typeface="Verdana" panose="020B0604030504040204" pitchFamily="34" charset="0"/>
              </a:defRPr>
            </a:lvl1pPr>
            <a:lvl2pPr marL="685800" indent="-228600">
              <a:buClr>
                <a:srgbClr val="018057"/>
              </a:buClr>
              <a:buFont typeface="Wingdings" panose="05000000000000000000" pitchFamily="2" charset="2"/>
              <a:buChar char="§"/>
              <a:defRPr sz="1600">
                <a:solidFill>
                  <a:schemeClr val="tx1"/>
                </a:solidFill>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p:txBody>
      </p:sp>
      <p:pic>
        <p:nvPicPr>
          <p:cNvPr id="4" name="Picture 3" descr="A white and black cover with red text&#10;&#10;Description automatically generated">
            <a:extLst>
              <a:ext uri="{FF2B5EF4-FFF2-40B4-BE49-F238E27FC236}">
                <a16:creationId xmlns:a16="http://schemas.microsoft.com/office/drawing/2014/main" id="{22E3BD59-53E5-1776-46ED-B45744C963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5365" y="0"/>
            <a:ext cx="1246635" cy="1996444"/>
          </a:xfrm>
          <a:prstGeom prst="rect">
            <a:avLst/>
          </a:prstGeom>
        </p:spPr>
      </p:pic>
    </p:spTree>
    <p:extLst>
      <p:ext uri="{BB962C8B-B14F-4D97-AF65-F5344CB8AC3E}">
        <p14:creationId xmlns:p14="http://schemas.microsoft.com/office/powerpoint/2010/main" val="11268246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EF6B582-665F-E5CE-833C-54983E1D4446}"/>
              </a:ext>
            </a:extLst>
          </p:cNvPr>
          <p:cNvSpPr>
            <a:spLocks noGrp="1"/>
          </p:cNvSpPr>
          <p:nvPr>
            <p:ph type="subTitle" idx="1"/>
          </p:nvPr>
        </p:nvSpPr>
        <p:spPr>
          <a:xfrm>
            <a:off x="2645174" y="5421648"/>
            <a:ext cx="9144000" cy="464515"/>
          </a:xfrm>
        </p:spPr>
        <p:txBody>
          <a:bodyPr>
            <a:normAutofit/>
          </a:bodyPr>
          <a:lstStyle>
            <a:lvl1pPr marL="0" indent="0" algn="r">
              <a:buNone/>
              <a:defRPr sz="1800">
                <a:solidFill>
                  <a:schemeClr val="bg1"/>
                </a:solidFill>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pic>
        <p:nvPicPr>
          <p:cNvPr id="2" name="Picture 1" descr="A white and black cover with red text&#10;&#10;Description automatically generated">
            <a:extLst>
              <a:ext uri="{FF2B5EF4-FFF2-40B4-BE49-F238E27FC236}">
                <a16:creationId xmlns:a16="http://schemas.microsoft.com/office/drawing/2014/main" id="{2FAEB812-DBD0-0D8A-8E2F-61244E7D56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5365" y="0"/>
            <a:ext cx="1246635" cy="1996444"/>
          </a:xfrm>
          <a:prstGeom prst="rect">
            <a:avLst/>
          </a:prstGeom>
        </p:spPr>
      </p:pic>
    </p:spTree>
    <p:extLst>
      <p:ext uri="{BB962C8B-B14F-4D97-AF65-F5344CB8AC3E}">
        <p14:creationId xmlns:p14="http://schemas.microsoft.com/office/powerpoint/2010/main" val="2152463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9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D23E-E505-FB28-71D3-2B191778E60B}"/>
              </a:ext>
            </a:extLst>
          </p:cNvPr>
          <p:cNvSpPr>
            <a:spLocks noGrp="1"/>
          </p:cNvSpPr>
          <p:nvPr>
            <p:ph type="title"/>
          </p:nvPr>
        </p:nvSpPr>
        <p:spPr>
          <a:xfrm>
            <a:off x="397083" y="365125"/>
            <a:ext cx="10515600" cy="1325563"/>
          </a:xfrm>
        </p:spPr>
        <p:txBody>
          <a:bodyPr anchor="t">
            <a:normAutofit/>
          </a:bodyPr>
          <a:lstStyle>
            <a:lvl1pPr>
              <a:defRPr sz="3200">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en-IN" dirty="0"/>
          </a:p>
        </p:txBody>
      </p:sp>
      <p:sp>
        <p:nvSpPr>
          <p:cNvPr id="3" name="Content Placeholder 2">
            <a:extLst>
              <a:ext uri="{FF2B5EF4-FFF2-40B4-BE49-F238E27FC236}">
                <a16:creationId xmlns:a16="http://schemas.microsoft.com/office/drawing/2014/main" id="{BEBA5016-D046-E45C-EFB9-A5E387D19CB7}"/>
              </a:ext>
            </a:extLst>
          </p:cNvPr>
          <p:cNvSpPr>
            <a:spLocks noGrp="1"/>
          </p:cNvSpPr>
          <p:nvPr>
            <p:ph idx="1"/>
          </p:nvPr>
        </p:nvSpPr>
        <p:spPr>
          <a:xfrm>
            <a:off x="397083" y="1825625"/>
            <a:ext cx="10515600" cy="4351338"/>
          </a:xfrm>
        </p:spPr>
        <p:txBody>
          <a:bodyPr>
            <a:normAutofit/>
          </a:bodyPr>
          <a:lstStyle>
            <a:lvl1pPr marL="228600" indent="-228600">
              <a:buClr>
                <a:schemeClr val="bg1">
                  <a:lumMod val="85000"/>
                </a:schemeClr>
              </a:buClr>
              <a:buFont typeface="Wingdings" panose="05000000000000000000" pitchFamily="2" charset="2"/>
              <a:buChar char="§"/>
              <a:defRPr sz="1600">
                <a:solidFill>
                  <a:schemeClr val="bg1"/>
                </a:solidFill>
                <a:latin typeface="Verdana" panose="020B0604030504040204" pitchFamily="34" charset="0"/>
                <a:ea typeface="Verdana" panose="020B0604030504040204" pitchFamily="34" charset="0"/>
              </a:defRPr>
            </a:lvl1pPr>
            <a:lvl2pPr marL="685800" indent="-228600">
              <a:buClr>
                <a:schemeClr val="bg1">
                  <a:lumMod val="85000"/>
                </a:schemeClr>
              </a:buClr>
              <a:buFont typeface="Wingdings" panose="05000000000000000000" pitchFamily="2" charset="2"/>
              <a:buChar char="§"/>
              <a:defRPr sz="1600">
                <a:solidFill>
                  <a:schemeClr val="bg1"/>
                </a:solidFill>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p:txBody>
      </p:sp>
      <p:pic>
        <p:nvPicPr>
          <p:cNvPr id="4" name="Picture 3" descr="A white and black cover with red text&#10;&#10;Description automatically generated">
            <a:extLst>
              <a:ext uri="{FF2B5EF4-FFF2-40B4-BE49-F238E27FC236}">
                <a16:creationId xmlns:a16="http://schemas.microsoft.com/office/drawing/2014/main" id="{E798CC05-7F8B-D01F-7E32-F8319224AC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5365" y="0"/>
            <a:ext cx="1246635" cy="1996444"/>
          </a:xfrm>
          <a:prstGeom prst="rect">
            <a:avLst/>
          </a:prstGeom>
        </p:spPr>
      </p:pic>
    </p:spTree>
    <p:extLst>
      <p:ext uri="{BB962C8B-B14F-4D97-AF65-F5344CB8AC3E}">
        <p14:creationId xmlns:p14="http://schemas.microsoft.com/office/powerpoint/2010/main" val="5785524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0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D23E-E505-FB28-71D3-2B191778E60B}"/>
              </a:ext>
            </a:extLst>
          </p:cNvPr>
          <p:cNvSpPr>
            <a:spLocks noGrp="1"/>
          </p:cNvSpPr>
          <p:nvPr>
            <p:ph type="title"/>
          </p:nvPr>
        </p:nvSpPr>
        <p:spPr>
          <a:xfrm>
            <a:off x="397083" y="365125"/>
            <a:ext cx="10515600" cy="1325563"/>
          </a:xfrm>
        </p:spPr>
        <p:txBody>
          <a:bodyPr anchor="t">
            <a:normAutofit/>
          </a:bodyPr>
          <a:lstStyle>
            <a:lvl1pPr>
              <a:defRPr sz="3200">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en-IN" dirty="0"/>
          </a:p>
        </p:txBody>
      </p:sp>
      <p:sp>
        <p:nvSpPr>
          <p:cNvPr id="3" name="Content Placeholder 2">
            <a:extLst>
              <a:ext uri="{FF2B5EF4-FFF2-40B4-BE49-F238E27FC236}">
                <a16:creationId xmlns:a16="http://schemas.microsoft.com/office/drawing/2014/main" id="{BEBA5016-D046-E45C-EFB9-A5E387D19CB7}"/>
              </a:ext>
            </a:extLst>
          </p:cNvPr>
          <p:cNvSpPr>
            <a:spLocks noGrp="1"/>
          </p:cNvSpPr>
          <p:nvPr>
            <p:ph idx="1"/>
          </p:nvPr>
        </p:nvSpPr>
        <p:spPr>
          <a:xfrm>
            <a:off x="397083" y="1825625"/>
            <a:ext cx="10515600" cy="4351338"/>
          </a:xfrm>
        </p:spPr>
        <p:txBody>
          <a:bodyPr>
            <a:normAutofit/>
          </a:bodyPr>
          <a:lstStyle>
            <a:lvl1pPr marL="228600" indent="-228600">
              <a:buClr>
                <a:srgbClr val="FA042D"/>
              </a:buClr>
              <a:buFont typeface="Wingdings" panose="05000000000000000000" pitchFamily="2" charset="2"/>
              <a:buChar char="§"/>
              <a:defRPr sz="1600">
                <a:solidFill>
                  <a:schemeClr val="bg1"/>
                </a:solidFill>
                <a:latin typeface="Verdana" panose="020B0604030504040204" pitchFamily="34" charset="0"/>
                <a:ea typeface="Verdana" panose="020B0604030504040204" pitchFamily="34" charset="0"/>
              </a:defRPr>
            </a:lvl1pPr>
            <a:lvl2pPr marL="685800" indent="-228600">
              <a:buClr>
                <a:srgbClr val="FA042D"/>
              </a:buClr>
              <a:buFont typeface="Wingdings" panose="05000000000000000000" pitchFamily="2" charset="2"/>
              <a:buChar char="§"/>
              <a:defRPr sz="1600">
                <a:solidFill>
                  <a:schemeClr val="bg1"/>
                </a:solidFill>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615680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D23E-E505-FB28-71D3-2B191778E60B}"/>
              </a:ext>
            </a:extLst>
          </p:cNvPr>
          <p:cNvSpPr>
            <a:spLocks noGrp="1"/>
          </p:cNvSpPr>
          <p:nvPr>
            <p:ph type="title"/>
          </p:nvPr>
        </p:nvSpPr>
        <p:spPr>
          <a:xfrm>
            <a:off x="397083" y="365125"/>
            <a:ext cx="10515600" cy="1325563"/>
          </a:xfrm>
        </p:spPr>
        <p:txBody>
          <a:bodyPr anchor="t">
            <a:normAutofit/>
          </a:bodyPr>
          <a:lstStyle>
            <a:lvl1pPr>
              <a:defRPr sz="3200">
                <a:solidFill>
                  <a:srgbClr val="AC0320"/>
                </a:solidFill>
                <a:latin typeface="Verdana" panose="020B0604030504040204" pitchFamily="34" charset="0"/>
                <a:ea typeface="Verdana" panose="020B0604030504040204" pitchFamily="34" charset="0"/>
              </a:defRPr>
            </a:lvl1pPr>
          </a:lstStyle>
          <a:p>
            <a:r>
              <a:rPr lang="en-US" dirty="0"/>
              <a:t>Click to edit Master title style</a:t>
            </a:r>
            <a:endParaRPr lang="en-IN" dirty="0"/>
          </a:p>
        </p:txBody>
      </p:sp>
      <p:sp>
        <p:nvSpPr>
          <p:cNvPr id="3" name="Content Placeholder 2">
            <a:extLst>
              <a:ext uri="{FF2B5EF4-FFF2-40B4-BE49-F238E27FC236}">
                <a16:creationId xmlns:a16="http://schemas.microsoft.com/office/drawing/2014/main" id="{BEBA5016-D046-E45C-EFB9-A5E387D19CB7}"/>
              </a:ext>
            </a:extLst>
          </p:cNvPr>
          <p:cNvSpPr>
            <a:spLocks noGrp="1"/>
          </p:cNvSpPr>
          <p:nvPr>
            <p:ph idx="1"/>
          </p:nvPr>
        </p:nvSpPr>
        <p:spPr>
          <a:xfrm>
            <a:off x="397083" y="1825625"/>
            <a:ext cx="10515600" cy="4351338"/>
          </a:xfrm>
        </p:spPr>
        <p:txBody>
          <a:bodyPr>
            <a:normAutofit/>
          </a:bodyPr>
          <a:lstStyle>
            <a:lvl1pPr marL="228600" indent="-228600">
              <a:buClr>
                <a:srgbClr val="AC0320"/>
              </a:buClr>
              <a:buFont typeface="Wingdings" panose="05000000000000000000" pitchFamily="2" charset="2"/>
              <a:buChar char="§"/>
              <a:defRPr sz="1600">
                <a:solidFill>
                  <a:schemeClr val="tx1"/>
                </a:solidFill>
                <a:latin typeface="Verdana" panose="020B0604030504040204" pitchFamily="34" charset="0"/>
                <a:ea typeface="Verdana" panose="020B0604030504040204" pitchFamily="34" charset="0"/>
              </a:defRPr>
            </a:lvl1pPr>
            <a:lvl2pPr marL="685800" indent="-228600">
              <a:buClr>
                <a:srgbClr val="AC0320"/>
              </a:buClr>
              <a:buFont typeface="Wingdings" panose="05000000000000000000" pitchFamily="2" charset="2"/>
              <a:buChar char="§"/>
              <a:defRPr sz="1600">
                <a:solidFill>
                  <a:schemeClr val="tx1"/>
                </a:solidFill>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p:txBody>
      </p:sp>
      <p:pic>
        <p:nvPicPr>
          <p:cNvPr id="4" name="Picture 3" descr="A white and black cover with red text&#10;&#10;Description automatically generated">
            <a:extLst>
              <a:ext uri="{FF2B5EF4-FFF2-40B4-BE49-F238E27FC236}">
                <a16:creationId xmlns:a16="http://schemas.microsoft.com/office/drawing/2014/main" id="{E5F2453B-4B3C-F97C-2511-EA165239C3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5365" y="0"/>
            <a:ext cx="1246635" cy="1996444"/>
          </a:xfrm>
          <a:prstGeom prst="rect">
            <a:avLst/>
          </a:prstGeom>
        </p:spPr>
      </p:pic>
    </p:spTree>
    <p:extLst>
      <p:ext uri="{BB962C8B-B14F-4D97-AF65-F5344CB8AC3E}">
        <p14:creationId xmlns:p14="http://schemas.microsoft.com/office/powerpoint/2010/main" val="39174135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EF6B582-665F-E5CE-833C-54983E1D4446}"/>
              </a:ext>
            </a:extLst>
          </p:cNvPr>
          <p:cNvSpPr>
            <a:spLocks noGrp="1"/>
          </p:cNvSpPr>
          <p:nvPr>
            <p:ph type="subTitle" idx="1"/>
          </p:nvPr>
        </p:nvSpPr>
        <p:spPr>
          <a:xfrm>
            <a:off x="2645174" y="5421648"/>
            <a:ext cx="9144000" cy="464515"/>
          </a:xfrm>
        </p:spPr>
        <p:txBody>
          <a:bodyPr>
            <a:normAutofit/>
          </a:bodyPr>
          <a:lstStyle>
            <a:lvl1pPr marL="0" indent="0" algn="r">
              <a:buNone/>
              <a:defRPr sz="1800">
                <a:solidFill>
                  <a:schemeClr val="bg1"/>
                </a:solidFill>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pic>
        <p:nvPicPr>
          <p:cNvPr id="2" name="Picture 1" descr="A white and black cover with red text&#10;&#10;Description automatically generated">
            <a:extLst>
              <a:ext uri="{FF2B5EF4-FFF2-40B4-BE49-F238E27FC236}">
                <a16:creationId xmlns:a16="http://schemas.microsoft.com/office/drawing/2014/main" id="{D5E6DDCB-6271-849C-39E7-F1D7284B2B5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5365" y="0"/>
            <a:ext cx="1246635" cy="1996444"/>
          </a:xfrm>
          <a:prstGeom prst="rect">
            <a:avLst/>
          </a:prstGeom>
        </p:spPr>
      </p:pic>
    </p:spTree>
    <p:extLst>
      <p:ext uri="{BB962C8B-B14F-4D97-AF65-F5344CB8AC3E}">
        <p14:creationId xmlns:p14="http://schemas.microsoft.com/office/powerpoint/2010/main" val="20321031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D23E-E505-FB28-71D3-2B191778E60B}"/>
              </a:ext>
            </a:extLst>
          </p:cNvPr>
          <p:cNvSpPr>
            <a:spLocks noGrp="1"/>
          </p:cNvSpPr>
          <p:nvPr>
            <p:ph type="title"/>
          </p:nvPr>
        </p:nvSpPr>
        <p:spPr>
          <a:xfrm>
            <a:off x="397083" y="365125"/>
            <a:ext cx="10515600" cy="1325563"/>
          </a:xfrm>
        </p:spPr>
        <p:txBody>
          <a:bodyPr anchor="t">
            <a:normAutofit/>
          </a:bodyPr>
          <a:lstStyle>
            <a:lvl1pPr>
              <a:defRPr sz="3200">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en-IN" dirty="0"/>
          </a:p>
        </p:txBody>
      </p:sp>
      <p:sp>
        <p:nvSpPr>
          <p:cNvPr id="3" name="Content Placeholder 2">
            <a:extLst>
              <a:ext uri="{FF2B5EF4-FFF2-40B4-BE49-F238E27FC236}">
                <a16:creationId xmlns:a16="http://schemas.microsoft.com/office/drawing/2014/main" id="{BEBA5016-D046-E45C-EFB9-A5E387D19CB7}"/>
              </a:ext>
            </a:extLst>
          </p:cNvPr>
          <p:cNvSpPr>
            <a:spLocks noGrp="1"/>
          </p:cNvSpPr>
          <p:nvPr>
            <p:ph idx="1"/>
          </p:nvPr>
        </p:nvSpPr>
        <p:spPr>
          <a:xfrm>
            <a:off x="397083" y="1825625"/>
            <a:ext cx="10515600" cy="4351338"/>
          </a:xfrm>
        </p:spPr>
        <p:txBody>
          <a:bodyPr>
            <a:normAutofit/>
          </a:bodyPr>
          <a:lstStyle>
            <a:lvl1pPr marL="228600" indent="-228600">
              <a:buClr>
                <a:schemeClr val="bg1">
                  <a:lumMod val="85000"/>
                </a:schemeClr>
              </a:buClr>
              <a:buFont typeface="Wingdings" panose="05000000000000000000" pitchFamily="2" charset="2"/>
              <a:buChar char="§"/>
              <a:defRPr sz="1600">
                <a:solidFill>
                  <a:schemeClr val="bg1"/>
                </a:solidFill>
                <a:latin typeface="Verdana" panose="020B0604030504040204" pitchFamily="34" charset="0"/>
                <a:ea typeface="Verdana" panose="020B0604030504040204" pitchFamily="34" charset="0"/>
              </a:defRPr>
            </a:lvl1pPr>
            <a:lvl2pPr marL="685800" indent="-228600">
              <a:buClr>
                <a:schemeClr val="bg1">
                  <a:lumMod val="85000"/>
                </a:schemeClr>
              </a:buClr>
              <a:buFont typeface="Wingdings" panose="05000000000000000000" pitchFamily="2" charset="2"/>
              <a:buChar char="§"/>
              <a:defRPr sz="1600">
                <a:solidFill>
                  <a:schemeClr val="bg1"/>
                </a:solidFill>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p:txBody>
      </p:sp>
      <p:pic>
        <p:nvPicPr>
          <p:cNvPr id="4" name="Picture 3" descr="A white and black cover with red text&#10;&#10;Description automatically generated">
            <a:extLst>
              <a:ext uri="{FF2B5EF4-FFF2-40B4-BE49-F238E27FC236}">
                <a16:creationId xmlns:a16="http://schemas.microsoft.com/office/drawing/2014/main" id="{03EE8818-714E-1771-F125-63B0339E7D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5365" y="0"/>
            <a:ext cx="1246635" cy="1996444"/>
          </a:xfrm>
          <a:prstGeom prst="rect">
            <a:avLst/>
          </a:prstGeom>
        </p:spPr>
      </p:pic>
    </p:spTree>
    <p:extLst>
      <p:ext uri="{BB962C8B-B14F-4D97-AF65-F5344CB8AC3E}">
        <p14:creationId xmlns:p14="http://schemas.microsoft.com/office/powerpoint/2010/main" val="34157345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D23E-E505-FB28-71D3-2B191778E60B}"/>
              </a:ext>
            </a:extLst>
          </p:cNvPr>
          <p:cNvSpPr>
            <a:spLocks noGrp="1"/>
          </p:cNvSpPr>
          <p:nvPr>
            <p:ph type="title"/>
          </p:nvPr>
        </p:nvSpPr>
        <p:spPr>
          <a:xfrm>
            <a:off x="397083" y="365125"/>
            <a:ext cx="10515600" cy="1325563"/>
          </a:xfrm>
        </p:spPr>
        <p:txBody>
          <a:bodyPr anchor="t">
            <a:normAutofit/>
          </a:bodyPr>
          <a:lstStyle>
            <a:lvl1pPr>
              <a:defRPr sz="3200">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en-IN" dirty="0"/>
          </a:p>
        </p:txBody>
      </p:sp>
      <p:sp>
        <p:nvSpPr>
          <p:cNvPr id="3" name="Content Placeholder 2">
            <a:extLst>
              <a:ext uri="{FF2B5EF4-FFF2-40B4-BE49-F238E27FC236}">
                <a16:creationId xmlns:a16="http://schemas.microsoft.com/office/drawing/2014/main" id="{BEBA5016-D046-E45C-EFB9-A5E387D19CB7}"/>
              </a:ext>
            </a:extLst>
          </p:cNvPr>
          <p:cNvSpPr>
            <a:spLocks noGrp="1"/>
          </p:cNvSpPr>
          <p:nvPr>
            <p:ph idx="1"/>
          </p:nvPr>
        </p:nvSpPr>
        <p:spPr>
          <a:xfrm>
            <a:off x="397083" y="1825625"/>
            <a:ext cx="10515600" cy="4351338"/>
          </a:xfrm>
        </p:spPr>
        <p:txBody>
          <a:bodyPr>
            <a:normAutofit/>
          </a:bodyPr>
          <a:lstStyle>
            <a:lvl1pPr marL="228600" indent="-228600">
              <a:buClr>
                <a:srgbClr val="AF2BF9"/>
              </a:buClr>
              <a:buFont typeface="Wingdings" panose="05000000000000000000" pitchFamily="2" charset="2"/>
              <a:buChar char="§"/>
              <a:defRPr sz="1600">
                <a:solidFill>
                  <a:schemeClr val="bg1"/>
                </a:solidFill>
                <a:latin typeface="Verdana" panose="020B0604030504040204" pitchFamily="34" charset="0"/>
                <a:ea typeface="Verdana" panose="020B0604030504040204" pitchFamily="34" charset="0"/>
              </a:defRPr>
            </a:lvl1pPr>
            <a:lvl2pPr marL="685800" indent="-228600">
              <a:buClr>
                <a:srgbClr val="AF2BF9"/>
              </a:buClr>
              <a:buFont typeface="Wingdings" panose="05000000000000000000" pitchFamily="2" charset="2"/>
              <a:buChar char="§"/>
              <a:defRPr sz="1600">
                <a:solidFill>
                  <a:schemeClr val="bg1"/>
                </a:solidFill>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p:txBody>
      </p:sp>
      <p:pic>
        <p:nvPicPr>
          <p:cNvPr id="4" name="Picture 3" descr="A white and black cover with red text&#10;&#10;Description automatically generated">
            <a:extLst>
              <a:ext uri="{FF2B5EF4-FFF2-40B4-BE49-F238E27FC236}">
                <a16:creationId xmlns:a16="http://schemas.microsoft.com/office/drawing/2014/main" id="{D1F3BE39-8E37-4A85-4C4B-CE6C11D92E9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5365" y="0"/>
            <a:ext cx="1246635" cy="1996444"/>
          </a:xfrm>
          <a:prstGeom prst="rect">
            <a:avLst/>
          </a:prstGeom>
        </p:spPr>
      </p:pic>
    </p:spTree>
    <p:extLst>
      <p:ext uri="{BB962C8B-B14F-4D97-AF65-F5344CB8AC3E}">
        <p14:creationId xmlns:p14="http://schemas.microsoft.com/office/powerpoint/2010/main" val="6619895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D23E-E505-FB28-71D3-2B191778E60B}"/>
              </a:ext>
            </a:extLst>
          </p:cNvPr>
          <p:cNvSpPr>
            <a:spLocks noGrp="1"/>
          </p:cNvSpPr>
          <p:nvPr>
            <p:ph type="title"/>
          </p:nvPr>
        </p:nvSpPr>
        <p:spPr>
          <a:xfrm>
            <a:off x="397083" y="365125"/>
            <a:ext cx="10515600" cy="1325563"/>
          </a:xfrm>
        </p:spPr>
        <p:txBody>
          <a:bodyPr anchor="t">
            <a:normAutofit/>
          </a:bodyPr>
          <a:lstStyle>
            <a:lvl1pPr>
              <a:defRPr sz="3200">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en-IN" dirty="0"/>
          </a:p>
        </p:txBody>
      </p:sp>
      <p:sp>
        <p:nvSpPr>
          <p:cNvPr id="3" name="Content Placeholder 2">
            <a:extLst>
              <a:ext uri="{FF2B5EF4-FFF2-40B4-BE49-F238E27FC236}">
                <a16:creationId xmlns:a16="http://schemas.microsoft.com/office/drawing/2014/main" id="{BEBA5016-D046-E45C-EFB9-A5E387D19CB7}"/>
              </a:ext>
            </a:extLst>
          </p:cNvPr>
          <p:cNvSpPr>
            <a:spLocks noGrp="1"/>
          </p:cNvSpPr>
          <p:nvPr>
            <p:ph idx="1"/>
          </p:nvPr>
        </p:nvSpPr>
        <p:spPr>
          <a:xfrm>
            <a:off x="397083" y="1825625"/>
            <a:ext cx="10515600" cy="4351338"/>
          </a:xfrm>
        </p:spPr>
        <p:txBody>
          <a:bodyPr>
            <a:normAutofit/>
          </a:bodyPr>
          <a:lstStyle>
            <a:lvl1pPr marL="228600" indent="-228600">
              <a:buClr>
                <a:srgbClr val="006666"/>
              </a:buClr>
              <a:buFont typeface="Wingdings" panose="05000000000000000000" pitchFamily="2" charset="2"/>
              <a:buChar char="§"/>
              <a:defRPr sz="1600">
                <a:solidFill>
                  <a:schemeClr val="bg1"/>
                </a:solidFill>
                <a:latin typeface="Verdana" panose="020B0604030504040204" pitchFamily="34" charset="0"/>
                <a:ea typeface="Verdana" panose="020B0604030504040204" pitchFamily="34" charset="0"/>
              </a:defRPr>
            </a:lvl1pPr>
            <a:lvl2pPr marL="685800" indent="-228600">
              <a:buClr>
                <a:srgbClr val="006666"/>
              </a:buClr>
              <a:buFont typeface="Wingdings" panose="05000000000000000000" pitchFamily="2" charset="2"/>
              <a:buChar char="§"/>
              <a:defRPr sz="1600">
                <a:solidFill>
                  <a:schemeClr val="bg1"/>
                </a:solidFill>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p:txBody>
      </p:sp>
      <p:pic>
        <p:nvPicPr>
          <p:cNvPr id="5" name="Picture 4" descr="A white and black cover with red text&#10;&#10;Description automatically generated">
            <a:extLst>
              <a:ext uri="{FF2B5EF4-FFF2-40B4-BE49-F238E27FC236}">
                <a16:creationId xmlns:a16="http://schemas.microsoft.com/office/drawing/2014/main" id="{CD9D1F1F-E1D6-C915-D41A-29DE65F593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5365" y="0"/>
            <a:ext cx="1246635" cy="1996444"/>
          </a:xfrm>
          <a:prstGeom prst="rect">
            <a:avLst/>
          </a:prstGeom>
        </p:spPr>
      </p:pic>
    </p:spTree>
    <p:extLst>
      <p:ext uri="{BB962C8B-B14F-4D97-AF65-F5344CB8AC3E}">
        <p14:creationId xmlns:p14="http://schemas.microsoft.com/office/powerpoint/2010/main" val="34583461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D23E-E505-FB28-71D3-2B191778E60B}"/>
              </a:ext>
            </a:extLst>
          </p:cNvPr>
          <p:cNvSpPr>
            <a:spLocks noGrp="1"/>
          </p:cNvSpPr>
          <p:nvPr>
            <p:ph type="title"/>
          </p:nvPr>
        </p:nvSpPr>
        <p:spPr>
          <a:xfrm>
            <a:off x="397083" y="365125"/>
            <a:ext cx="10515600" cy="1325563"/>
          </a:xfrm>
        </p:spPr>
        <p:txBody>
          <a:bodyPr anchor="t">
            <a:normAutofit/>
          </a:bodyPr>
          <a:lstStyle>
            <a:lvl1pPr>
              <a:defRPr sz="3200">
                <a:solidFill>
                  <a:srgbClr val="6A05A3"/>
                </a:solidFill>
                <a:latin typeface="Verdana" panose="020B0604030504040204" pitchFamily="34" charset="0"/>
                <a:ea typeface="Verdana" panose="020B0604030504040204" pitchFamily="34" charset="0"/>
              </a:defRPr>
            </a:lvl1pPr>
          </a:lstStyle>
          <a:p>
            <a:r>
              <a:rPr lang="en-US" dirty="0"/>
              <a:t>Click to edit Master title style</a:t>
            </a:r>
            <a:endParaRPr lang="en-IN" dirty="0"/>
          </a:p>
        </p:txBody>
      </p:sp>
      <p:sp>
        <p:nvSpPr>
          <p:cNvPr id="3" name="Content Placeholder 2">
            <a:extLst>
              <a:ext uri="{FF2B5EF4-FFF2-40B4-BE49-F238E27FC236}">
                <a16:creationId xmlns:a16="http://schemas.microsoft.com/office/drawing/2014/main" id="{BEBA5016-D046-E45C-EFB9-A5E387D19CB7}"/>
              </a:ext>
            </a:extLst>
          </p:cNvPr>
          <p:cNvSpPr>
            <a:spLocks noGrp="1"/>
          </p:cNvSpPr>
          <p:nvPr>
            <p:ph idx="1"/>
          </p:nvPr>
        </p:nvSpPr>
        <p:spPr>
          <a:xfrm>
            <a:off x="397083" y="1825625"/>
            <a:ext cx="10515600" cy="4351338"/>
          </a:xfrm>
        </p:spPr>
        <p:txBody>
          <a:bodyPr>
            <a:normAutofit/>
          </a:bodyPr>
          <a:lstStyle>
            <a:lvl1pPr marL="228600" indent="-228600">
              <a:buClr>
                <a:srgbClr val="6A05A3"/>
              </a:buClr>
              <a:buFont typeface="Wingdings" panose="05000000000000000000" pitchFamily="2" charset="2"/>
              <a:buChar char="§"/>
              <a:defRPr sz="1600">
                <a:solidFill>
                  <a:schemeClr val="tx1"/>
                </a:solidFill>
                <a:latin typeface="Verdana" panose="020B0604030504040204" pitchFamily="34" charset="0"/>
                <a:ea typeface="Verdana" panose="020B0604030504040204" pitchFamily="34" charset="0"/>
              </a:defRPr>
            </a:lvl1pPr>
            <a:lvl2pPr marL="685800" indent="-228600">
              <a:buClr>
                <a:srgbClr val="6A05A3"/>
              </a:buClr>
              <a:buFont typeface="Wingdings" panose="05000000000000000000" pitchFamily="2" charset="2"/>
              <a:buChar char="§"/>
              <a:defRPr sz="1600">
                <a:solidFill>
                  <a:schemeClr val="tx1"/>
                </a:solidFill>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p:txBody>
      </p:sp>
      <p:pic>
        <p:nvPicPr>
          <p:cNvPr id="4" name="Picture 3" descr="A white and black cover with red text&#10;&#10;Description automatically generated">
            <a:extLst>
              <a:ext uri="{FF2B5EF4-FFF2-40B4-BE49-F238E27FC236}">
                <a16:creationId xmlns:a16="http://schemas.microsoft.com/office/drawing/2014/main" id="{9771DB13-B6F9-C16C-DDA1-BD78C547D5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5365" y="0"/>
            <a:ext cx="1246635" cy="1996444"/>
          </a:xfrm>
          <a:prstGeom prst="rect">
            <a:avLst/>
          </a:prstGeom>
        </p:spPr>
      </p:pic>
    </p:spTree>
    <p:extLst>
      <p:ext uri="{BB962C8B-B14F-4D97-AF65-F5344CB8AC3E}">
        <p14:creationId xmlns:p14="http://schemas.microsoft.com/office/powerpoint/2010/main" val="21774868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EF6B582-665F-E5CE-833C-54983E1D4446}"/>
              </a:ext>
            </a:extLst>
          </p:cNvPr>
          <p:cNvSpPr>
            <a:spLocks noGrp="1"/>
          </p:cNvSpPr>
          <p:nvPr>
            <p:ph type="subTitle" idx="1"/>
          </p:nvPr>
        </p:nvSpPr>
        <p:spPr>
          <a:xfrm>
            <a:off x="2645174" y="5421648"/>
            <a:ext cx="9144000" cy="464515"/>
          </a:xfrm>
        </p:spPr>
        <p:txBody>
          <a:bodyPr>
            <a:normAutofit/>
          </a:bodyPr>
          <a:lstStyle>
            <a:lvl1pPr marL="0" indent="0" algn="r">
              <a:buNone/>
              <a:defRPr sz="1800">
                <a:solidFill>
                  <a:schemeClr val="bg1"/>
                </a:solidFill>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pic>
        <p:nvPicPr>
          <p:cNvPr id="2" name="Picture 1" descr="A white and black cover with red text&#10;&#10;Description automatically generated">
            <a:extLst>
              <a:ext uri="{FF2B5EF4-FFF2-40B4-BE49-F238E27FC236}">
                <a16:creationId xmlns:a16="http://schemas.microsoft.com/office/drawing/2014/main" id="{42326A08-F17C-5BA5-5036-C4B885E5146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5365" y="0"/>
            <a:ext cx="1246635" cy="1996444"/>
          </a:xfrm>
          <a:prstGeom prst="rect">
            <a:avLst/>
          </a:prstGeom>
        </p:spPr>
      </p:pic>
    </p:spTree>
    <p:extLst>
      <p:ext uri="{BB962C8B-B14F-4D97-AF65-F5344CB8AC3E}">
        <p14:creationId xmlns:p14="http://schemas.microsoft.com/office/powerpoint/2010/main" val="39037438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D23E-E505-FB28-71D3-2B191778E60B}"/>
              </a:ext>
            </a:extLst>
          </p:cNvPr>
          <p:cNvSpPr>
            <a:spLocks noGrp="1"/>
          </p:cNvSpPr>
          <p:nvPr>
            <p:ph type="title"/>
          </p:nvPr>
        </p:nvSpPr>
        <p:spPr>
          <a:xfrm>
            <a:off x="397083" y="365125"/>
            <a:ext cx="10515600" cy="1325563"/>
          </a:xfrm>
        </p:spPr>
        <p:txBody>
          <a:bodyPr anchor="t">
            <a:normAutofit/>
          </a:bodyPr>
          <a:lstStyle>
            <a:lvl1pPr>
              <a:defRPr sz="3200">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en-IN" dirty="0"/>
          </a:p>
        </p:txBody>
      </p:sp>
      <p:sp>
        <p:nvSpPr>
          <p:cNvPr id="3" name="Content Placeholder 2">
            <a:extLst>
              <a:ext uri="{FF2B5EF4-FFF2-40B4-BE49-F238E27FC236}">
                <a16:creationId xmlns:a16="http://schemas.microsoft.com/office/drawing/2014/main" id="{BEBA5016-D046-E45C-EFB9-A5E387D19CB7}"/>
              </a:ext>
            </a:extLst>
          </p:cNvPr>
          <p:cNvSpPr>
            <a:spLocks noGrp="1"/>
          </p:cNvSpPr>
          <p:nvPr>
            <p:ph idx="1"/>
          </p:nvPr>
        </p:nvSpPr>
        <p:spPr>
          <a:xfrm>
            <a:off x="397083" y="1825625"/>
            <a:ext cx="10515600" cy="4351338"/>
          </a:xfrm>
        </p:spPr>
        <p:txBody>
          <a:bodyPr>
            <a:normAutofit/>
          </a:bodyPr>
          <a:lstStyle>
            <a:lvl1pPr marL="228600" indent="-228600">
              <a:buClr>
                <a:schemeClr val="bg1">
                  <a:lumMod val="85000"/>
                </a:schemeClr>
              </a:buClr>
              <a:buFont typeface="Wingdings" panose="05000000000000000000" pitchFamily="2" charset="2"/>
              <a:buChar char="§"/>
              <a:defRPr sz="1600">
                <a:solidFill>
                  <a:schemeClr val="bg1"/>
                </a:solidFill>
                <a:latin typeface="Verdana" panose="020B0604030504040204" pitchFamily="34" charset="0"/>
                <a:ea typeface="Verdana" panose="020B0604030504040204" pitchFamily="34" charset="0"/>
              </a:defRPr>
            </a:lvl1pPr>
            <a:lvl2pPr marL="685800" indent="-228600">
              <a:buClr>
                <a:schemeClr val="bg1">
                  <a:lumMod val="85000"/>
                </a:schemeClr>
              </a:buClr>
              <a:buFont typeface="Wingdings" panose="05000000000000000000" pitchFamily="2" charset="2"/>
              <a:buChar char="§"/>
              <a:defRPr sz="1600">
                <a:solidFill>
                  <a:schemeClr val="bg1"/>
                </a:solidFill>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p:txBody>
      </p:sp>
      <p:pic>
        <p:nvPicPr>
          <p:cNvPr id="4" name="Picture 3" descr="A white and black cover with red text&#10;&#10;Description automatically generated">
            <a:extLst>
              <a:ext uri="{FF2B5EF4-FFF2-40B4-BE49-F238E27FC236}">
                <a16:creationId xmlns:a16="http://schemas.microsoft.com/office/drawing/2014/main" id="{1B51D0F0-74E9-CEEB-5A14-59E1C26783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5365" y="0"/>
            <a:ext cx="1246635" cy="1996444"/>
          </a:xfrm>
          <a:prstGeom prst="rect">
            <a:avLst/>
          </a:prstGeom>
        </p:spPr>
      </p:pic>
    </p:spTree>
    <p:extLst>
      <p:ext uri="{BB962C8B-B14F-4D97-AF65-F5344CB8AC3E}">
        <p14:creationId xmlns:p14="http://schemas.microsoft.com/office/powerpoint/2010/main" val="7370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D23E-E505-FB28-71D3-2B191778E60B}"/>
              </a:ext>
            </a:extLst>
          </p:cNvPr>
          <p:cNvSpPr>
            <a:spLocks noGrp="1"/>
          </p:cNvSpPr>
          <p:nvPr>
            <p:ph type="title"/>
          </p:nvPr>
        </p:nvSpPr>
        <p:spPr>
          <a:xfrm>
            <a:off x="397083" y="365125"/>
            <a:ext cx="10515600" cy="1325563"/>
          </a:xfrm>
        </p:spPr>
        <p:txBody>
          <a:bodyPr anchor="t">
            <a:normAutofit/>
          </a:bodyPr>
          <a:lstStyle>
            <a:lvl1pPr>
              <a:defRPr sz="3200">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en-IN" dirty="0"/>
          </a:p>
        </p:txBody>
      </p:sp>
      <p:sp>
        <p:nvSpPr>
          <p:cNvPr id="3" name="Content Placeholder 2">
            <a:extLst>
              <a:ext uri="{FF2B5EF4-FFF2-40B4-BE49-F238E27FC236}">
                <a16:creationId xmlns:a16="http://schemas.microsoft.com/office/drawing/2014/main" id="{BEBA5016-D046-E45C-EFB9-A5E387D19CB7}"/>
              </a:ext>
            </a:extLst>
          </p:cNvPr>
          <p:cNvSpPr>
            <a:spLocks noGrp="1"/>
          </p:cNvSpPr>
          <p:nvPr>
            <p:ph idx="1"/>
          </p:nvPr>
        </p:nvSpPr>
        <p:spPr>
          <a:xfrm>
            <a:off x="397083" y="1825625"/>
            <a:ext cx="10515600" cy="4351338"/>
          </a:xfrm>
        </p:spPr>
        <p:txBody>
          <a:bodyPr>
            <a:normAutofit/>
          </a:bodyPr>
          <a:lstStyle>
            <a:lvl1pPr marL="228600" indent="-228600">
              <a:buClr>
                <a:srgbClr val="00B050"/>
              </a:buClr>
              <a:buFont typeface="Wingdings" panose="05000000000000000000" pitchFamily="2" charset="2"/>
              <a:buChar char="§"/>
              <a:defRPr sz="1600">
                <a:solidFill>
                  <a:schemeClr val="bg1"/>
                </a:solidFill>
                <a:latin typeface="Verdana" panose="020B0604030504040204" pitchFamily="34" charset="0"/>
                <a:ea typeface="Verdana" panose="020B0604030504040204" pitchFamily="34" charset="0"/>
              </a:defRPr>
            </a:lvl1pPr>
            <a:lvl2pPr marL="685800" indent="-228600">
              <a:buClr>
                <a:srgbClr val="00B050"/>
              </a:buClr>
              <a:buFont typeface="Wingdings" panose="05000000000000000000" pitchFamily="2" charset="2"/>
              <a:buChar char="§"/>
              <a:defRPr sz="1600">
                <a:solidFill>
                  <a:schemeClr val="bg1"/>
                </a:solidFill>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p:txBody>
      </p:sp>
      <p:pic>
        <p:nvPicPr>
          <p:cNvPr id="4" name="Picture 3" descr="A white and black cover with red text&#10;&#10;Description automatically generated">
            <a:extLst>
              <a:ext uri="{FF2B5EF4-FFF2-40B4-BE49-F238E27FC236}">
                <a16:creationId xmlns:a16="http://schemas.microsoft.com/office/drawing/2014/main" id="{3A0280DC-9991-E278-5B96-4B03143683F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5365" y="0"/>
            <a:ext cx="1246635" cy="1996444"/>
          </a:xfrm>
          <a:prstGeom prst="rect">
            <a:avLst/>
          </a:prstGeom>
        </p:spPr>
      </p:pic>
    </p:spTree>
    <p:extLst>
      <p:ext uri="{BB962C8B-B14F-4D97-AF65-F5344CB8AC3E}">
        <p14:creationId xmlns:p14="http://schemas.microsoft.com/office/powerpoint/2010/main" val="32112433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7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D23E-E505-FB28-71D3-2B191778E60B}"/>
              </a:ext>
            </a:extLst>
          </p:cNvPr>
          <p:cNvSpPr>
            <a:spLocks noGrp="1"/>
          </p:cNvSpPr>
          <p:nvPr>
            <p:ph type="title"/>
          </p:nvPr>
        </p:nvSpPr>
        <p:spPr>
          <a:xfrm>
            <a:off x="397083" y="365125"/>
            <a:ext cx="10515600" cy="1325563"/>
          </a:xfrm>
        </p:spPr>
        <p:txBody>
          <a:bodyPr anchor="t">
            <a:normAutofit/>
          </a:bodyPr>
          <a:lstStyle>
            <a:lvl1pPr>
              <a:defRPr sz="3200">
                <a:solidFill>
                  <a:srgbClr val="3F8B05"/>
                </a:solidFill>
                <a:latin typeface="Verdana" panose="020B0604030504040204" pitchFamily="34" charset="0"/>
                <a:ea typeface="Verdana" panose="020B0604030504040204" pitchFamily="34" charset="0"/>
              </a:defRPr>
            </a:lvl1pPr>
          </a:lstStyle>
          <a:p>
            <a:r>
              <a:rPr lang="en-US" dirty="0"/>
              <a:t>Click to edit Master title style</a:t>
            </a:r>
            <a:endParaRPr lang="en-IN" dirty="0"/>
          </a:p>
        </p:txBody>
      </p:sp>
      <p:sp>
        <p:nvSpPr>
          <p:cNvPr id="3" name="Content Placeholder 2">
            <a:extLst>
              <a:ext uri="{FF2B5EF4-FFF2-40B4-BE49-F238E27FC236}">
                <a16:creationId xmlns:a16="http://schemas.microsoft.com/office/drawing/2014/main" id="{BEBA5016-D046-E45C-EFB9-A5E387D19CB7}"/>
              </a:ext>
            </a:extLst>
          </p:cNvPr>
          <p:cNvSpPr>
            <a:spLocks noGrp="1"/>
          </p:cNvSpPr>
          <p:nvPr>
            <p:ph idx="1"/>
          </p:nvPr>
        </p:nvSpPr>
        <p:spPr>
          <a:xfrm>
            <a:off x="397083" y="1825625"/>
            <a:ext cx="10515600" cy="4351338"/>
          </a:xfrm>
        </p:spPr>
        <p:txBody>
          <a:bodyPr>
            <a:normAutofit/>
          </a:bodyPr>
          <a:lstStyle>
            <a:lvl1pPr marL="228600" indent="-228600">
              <a:buClr>
                <a:srgbClr val="3F8B05"/>
              </a:buClr>
              <a:buFont typeface="Wingdings" panose="05000000000000000000" pitchFamily="2" charset="2"/>
              <a:buChar char="§"/>
              <a:defRPr sz="1600">
                <a:solidFill>
                  <a:schemeClr val="tx1"/>
                </a:solidFill>
                <a:latin typeface="Verdana" panose="020B0604030504040204" pitchFamily="34" charset="0"/>
                <a:ea typeface="Verdana" panose="020B0604030504040204" pitchFamily="34" charset="0"/>
              </a:defRPr>
            </a:lvl1pPr>
            <a:lvl2pPr marL="685800" indent="-228600">
              <a:buClr>
                <a:srgbClr val="3F8B05"/>
              </a:buClr>
              <a:buFont typeface="Wingdings" panose="05000000000000000000" pitchFamily="2" charset="2"/>
              <a:buChar char="§"/>
              <a:defRPr sz="1600">
                <a:solidFill>
                  <a:schemeClr val="tx1"/>
                </a:solidFill>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p:txBody>
      </p:sp>
      <p:pic>
        <p:nvPicPr>
          <p:cNvPr id="4" name="Picture 3" descr="A white and black cover with red text&#10;&#10;Description automatically generated">
            <a:extLst>
              <a:ext uri="{FF2B5EF4-FFF2-40B4-BE49-F238E27FC236}">
                <a16:creationId xmlns:a16="http://schemas.microsoft.com/office/drawing/2014/main" id="{99A4BCAD-326A-CCD9-2892-B66890DA2A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5365" y="0"/>
            <a:ext cx="1246635" cy="1996444"/>
          </a:xfrm>
          <a:prstGeom prst="rect">
            <a:avLst/>
          </a:prstGeom>
        </p:spPr>
      </p:pic>
    </p:spTree>
    <p:extLst>
      <p:ext uri="{BB962C8B-B14F-4D97-AF65-F5344CB8AC3E}">
        <p14:creationId xmlns:p14="http://schemas.microsoft.com/office/powerpoint/2010/main" val="10157484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EF6B582-665F-E5CE-833C-54983E1D4446}"/>
              </a:ext>
            </a:extLst>
          </p:cNvPr>
          <p:cNvSpPr>
            <a:spLocks noGrp="1"/>
          </p:cNvSpPr>
          <p:nvPr>
            <p:ph type="subTitle" idx="1"/>
          </p:nvPr>
        </p:nvSpPr>
        <p:spPr>
          <a:xfrm>
            <a:off x="2645174" y="5421648"/>
            <a:ext cx="9144000" cy="464515"/>
          </a:xfrm>
        </p:spPr>
        <p:txBody>
          <a:bodyPr>
            <a:normAutofit/>
          </a:bodyPr>
          <a:lstStyle>
            <a:lvl1pPr marL="0" indent="0" algn="r">
              <a:buNone/>
              <a:defRPr sz="1800">
                <a:solidFill>
                  <a:schemeClr val="bg1"/>
                </a:solidFill>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pic>
        <p:nvPicPr>
          <p:cNvPr id="2" name="Picture 1" descr="A white and black cover with red text&#10;&#10;Description automatically generated">
            <a:extLst>
              <a:ext uri="{FF2B5EF4-FFF2-40B4-BE49-F238E27FC236}">
                <a16:creationId xmlns:a16="http://schemas.microsoft.com/office/drawing/2014/main" id="{17C301BC-225A-E050-808C-376074A068D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5365" y="0"/>
            <a:ext cx="1246635" cy="1996444"/>
          </a:xfrm>
          <a:prstGeom prst="rect">
            <a:avLst/>
          </a:prstGeom>
        </p:spPr>
      </p:pic>
    </p:spTree>
    <p:extLst>
      <p:ext uri="{BB962C8B-B14F-4D97-AF65-F5344CB8AC3E}">
        <p14:creationId xmlns:p14="http://schemas.microsoft.com/office/powerpoint/2010/main" val="976830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D23E-E505-FB28-71D3-2B191778E60B}"/>
              </a:ext>
            </a:extLst>
          </p:cNvPr>
          <p:cNvSpPr>
            <a:spLocks noGrp="1"/>
          </p:cNvSpPr>
          <p:nvPr>
            <p:ph type="title"/>
          </p:nvPr>
        </p:nvSpPr>
        <p:spPr>
          <a:xfrm>
            <a:off x="397083" y="365125"/>
            <a:ext cx="10515600" cy="1325563"/>
          </a:xfrm>
        </p:spPr>
        <p:txBody>
          <a:bodyPr anchor="t">
            <a:normAutofit/>
          </a:bodyPr>
          <a:lstStyle>
            <a:lvl1pPr>
              <a:defRPr sz="3200">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en-IN" dirty="0"/>
          </a:p>
        </p:txBody>
      </p:sp>
      <p:sp>
        <p:nvSpPr>
          <p:cNvPr id="3" name="Content Placeholder 2">
            <a:extLst>
              <a:ext uri="{FF2B5EF4-FFF2-40B4-BE49-F238E27FC236}">
                <a16:creationId xmlns:a16="http://schemas.microsoft.com/office/drawing/2014/main" id="{BEBA5016-D046-E45C-EFB9-A5E387D19CB7}"/>
              </a:ext>
            </a:extLst>
          </p:cNvPr>
          <p:cNvSpPr>
            <a:spLocks noGrp="1"/>
          </p:cNvSpPr>
          <p:nvPr>
            <p:ph idx="1"/>
          </p:nvPr>
        </p:nvSpPr>
        <p:spPr>
          <a:xfrm>
            <a:off x="397083" y="1825625"/>
            <a:ext cx="10515600" cy="4351338"/>
          </a:xfrm>
        </p:spPr>
        <p:txBody>
          <a:bodyPr>
            <a:normAutofit/>
          </a:bodyPr>
          <a:lstStyle>
            <a:lvl1pPr marL="228600" indent="-228600">
              <a:buClr>
                <a:schemeClr val="bg1">
                  <a:lumMod val="85000"/>
                </a:schemeClr>
              </a:buClr>
              <a:buFont typeface="Wingdings" panose="05000000000000000000" pitchFamily="2" charset="2"/>
              <a:buChar char="§"/>
              <a:defRPr sz="1600">
                <a:solidFill>
                  <a:schemeClr val="bg1"/>
                </a:solidFill>
                <a:latin typeface="Verdana" panose="020B0604030504040204" pitchFamily="34" charset="0"/>
                <a:ea typeface="Verdana" panose="020B0604030504040204" pitchFamily="34" charset="0"/>
              </a:defRPr>
            </a:lvl1pPr>
            <a:lvl2pPr marL="685800" indent="-228600">
              <a:buClr>
                <a:schemeClr val="bg1">
                  <a:lumMod val="85000"/>
                </a:schemeClr>
              </a:buClr>
              <a:buFont typeface="Wingdings" panose="05000000000000000000" pitchFamily="2" charset="2"/>
              <a:buChar char="§"/>
              <a:defRPr sz="1600">
                <a:solidFill>
                  <a:schemeClr val="bg1"/>
                </a:solidFill>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p:txBody>
      </p:sp>
      <p:pic>
        <p:nvPicPr>
          <p:cNvPr id="4" name="Picture 3" descr="A white and black cover with red text&#10;&#10;Description automatically generated">
            <a:extLst>
              <a:ext uri="{FF2B5EF4-FFF2-40B4-BE49-F238E27FC236}">
                <a16:creationId xmlns:a16="http://schemas.microsoft.com/office/drawing/2014/main" id="{037D6956-08E1-B3EA-221C-607638611FD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5365" y="0"/>
            <a:ext cx="1246635" cy="1996444"/>
          </a:xfrm>
          <a:prstGeom prst="rect">
            <a:avLst/>
          </a:prstGeom>
        </p:spPr>
      </p:pic>
    </p:spTree>
    <p:extLst>
      <p:ext uri="{BB962C8B-B14F-4D97-AF65-F5344CB8AC3E}">
        <p14:creationId xmlns:p14="http://schemas.microsoft.com/office/powerpoint/2010/main" val="31888815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9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D23E-E505-FB28-71D3-2B191778E60B}"/>
              </a:ext>
            </a:extLst>
          </p:cNvPr>
          <p:cNvSpPr>
            <a:spLocks noGrp="1"/>
          </p:cNvSpPr>
          <p:nvPr>
            <p:ph type="title"/>
          </p:nvPr>
        </p:nvSpPr>
        <p:spPr>
          <a:xfrm>
            <a:off x="397083" y="365125"/>
            <a:ext cx="10515600" cy="1325563"/>
          </a:xfrm>
        </p:spPr>
        <p:txBody>
          <a:bodyPr anchor="t">
            <a:normAutofit/>
          </a:bodyPr>
          <a:lstStyle>
            <a:lvl1pPr>
              <a:defRPr sz="3200">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en-IN" dirty="0"/>
          </a:p>
        </p:txBody>
      </p:sp>
      <p:sp>
        <p:nvSpPr>
          <p:cNvPr id="3" name="Content Placeholder 2">
            <a:extLst>
              <a:ext uri="{FF2B5EF4-FFF2-40B4-BE49-F238E27FC236}">
                <a16:creationId xmlns:a16="http://schemas.microsoft.com/office/drawing/2014/main" id="{BEBA5016-D046-E45C-EFB9-A5E387D19CB7}"/>
              </a:ext>
            </a:extLst>
          </p:cNvPr>
          <p:cNvSpPr>
            <a:spLocks noGrp="1"/>
          </p:cNvSpPr>
          <p:nvPr>
            <p:ph idx="1"/>
          </p:nvPr>
        </p:nvSpPr>
        <p:spPr>
          <a:xfrm>
            <a:off x="397083" y="1825625"/>
            <a:ext cx="10515600" cy="4351338"/>
          </a:xfrm>
        </p:spPr>
        <p:txBody>
          <a:bodyPr>
            <a:normAutofit/>
          </a:bodyPr>
          <a:lstStyle>
            <a:lvl1pPr marL="228600" indent="-228600">
              <a:buClr>
                <a:srgbClr val="F905A8"/>
              </a:buClr>
              <a:buFont typeface="Wingdings" panose="05000000000000000000" pitchFamily="2" charset="2"/>
              <a:buChar char="§"/>
              <a:defRPr sz="1600">
                <a:solidFill>
                  <a:schemeClr val="bg1"/>
                </a:solidFill>
                <a:latin typeface="Verdana" panose="020B0604030504040204" pitchFamily="34" charset="0"/>
                <a:ea typeface="Verdana" panose="020B0604030504040204" pitchFamily="34" charset="0"/>
              </a:defRPr>
            </a:lvl1pPr>
            <a:lvl2pPr marL="685800" indent="-228600">
              <a:buClr>
                <a:srgbClr val="F905A8"/>
              </a:buClr>
              <a:buFont typeface="Wingdings" panose="05000000000000000000" pitchFamily="2" charset="2"/>
              <a:buChar char="§"/>
              <a:defRPr sz="1600">
                <a:solidFill>
                  <a:schemeClr val="bg1"/>
                </a:solidFill>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p:txBody>
      </p:sp>
      <p:pic>
        <p:nvPicPr>
          <p:cNvPr id="4" name="Picture 3" descr="A white and black cover with red text&#10;&#10;Description automatically generated">
            <a:extLst>
              <a:ext uri="{FF2B5EF4-FFF2-40B4-BE49-F238E27FC236}">
                <a16:creationId xmlns:a16="http://schemas.microsoft.com/office/drawing/2014/main" id="{A3A220BC-2B0A-3487-211D-A4E851B30B9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5365" y="0"/>
            <a:ext cx="1246635" cy="1996444"/>
          </a:xfrm>
          <a:prstGeom prst="rect">
            <a:avLst/>
          </a:prstGeom>
        </p:spPr>
      </p:pic>
    </p:spTree>
    <p:extLst>
      <p:ext uri="{BB962C8B-B14F-4D97-AF65-F5344CB8AC3E}">
        <p14:creationId xmlns:p14="http://schemas.microsoft.com/office/powerpoint/2010/main" val="28952584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0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D23E-E505-FB28-71D3-2B191778E60B}"/>
              </a:ext>
            </a:extLst>
          </p:cNvPr>
          <p:cNvSpPr>
            <a:spLocks noGrp="1"/>
          </p:cNvSpPr>
          <p:nvPr>
            <p:ph type="title"/>
          </p:nvPr>
        </p:nvSpPr>
        <p:spPr>
          <a:xfrm>
            <a:off x="397083" y="365125"/>
            <a:ext cx="10515600" cy="1325563"/>
          </a:xfrm>
        </p:spPr>
        <p:txBody>
          <a:bodyPr anchor="t">
            <a:normAutofit/>
          </a:bodyPr>
          <a:lstStyle>
            <a:lvl1pPr>
              <a:defRPr sz="3200">
                <a:solidFill>
                  <a:srgbClr val="B50479"/>
                </a:solidFill>
                <a:latin typeface="Verdana" panose="020B0604030504040204" pitchFamily="34" charset="0"/>
                <a:ea typeface="Verdana" panose="020B0604030504040204" pitchFamily="34" charset="0"/>
              </a:defRPr>
            </a:lvl1pPr>
          </a:lstStyle>
          <a:p>
            <a:r>
              <a:rPr lang="en-US" dirty="0"/>
              <a:t>Click to edit Master title style</a:t>
            </a:r>
            <a:endParaRPr lang="en-IN" dirty="0"/>
          </a:p>
        </p:txBody>
      </p:sp>
      <p:sp>
        <p:nvSpPr>
          <p:cNvPr id="3" name="Content Placeholder 2">
            <a:extLst>
              <a:ext uri="{FF2B5EF4-FFF2-40B4-BE49-F238E27FC236}">
                <a16:creationId xmlns:a16="http://schemas.microsoft.com/office/drawing/2014/main" id="{BEBA5016-D046-E45C-EFB9-A5E387D19CB7}"/>
              </a:ext>
            </a:extLst>
          </p:cNvPr>
          <p:cNvSpPr>
            <a:spLocks noGrp="1"/>
          </p:cNvSpPr>
          <p:nvPr>
            <p:ph idx="1"/>
          </p:nvPr>
        </p:nvSpPr>
        <p:spPr>
          <a:xfrm>
            <a:off x="397083" y="1825625"/>
            <a:ext cx="10515600" cy="4351338"/>
          </a:xfrm>
        </p:spPr>
        <p:txBody>
          <a:bodyPr>
            <a:normAutofit/>
          </a:bodyPr>
          <a:lstStyle>
            <a:lvl1pPr marL="228600" indent="-228600">
              <a:buClr>
                <a:srgbClr val="B50479"/>
              </a:buClr>
              <a:buFont typeface="Wingdings" panose="05000000000000000000" pitchFamily="2" charset="2"/>
              <a:buChar char="§"/>
              <a:defRPr sz="1600">
                <a:solidFill>
                  <a:schemeClr val="tx1"/>
                </a:solidFill>
                <a:latin typeface="Verdana" panose="020B0604030504040204" pitchFamily="34" charset="0"/>
                <a:ea typeface="Verdana" panose="020B0604030504040204" pitchFamily="34" charset="0"/>
              </a:defRPr>
            </a:lvl1pPr>
            <a:lvl2pPr marL="685800" indent="-228600">
              <a:buClr>
                <a:srgbClr val="B50479"/>
              </a:buClr>
              <a:buFont typeface="Wingdings" panose="05000000000000000000" pitchFamily="2" charset="2"/>
              <a:buChar char="§"/>
              <a:defRPr sz="1600">
                <a:solidFill>
                  <a:schemeClr val="tx1"/>
                </a:solidFill>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p:txBody>
      </p:sp>
      <p:pic>
        <p:nvPicPr>
          <p:cNvPr id="4" name="Picture 3" descr="A white and black cover with red text&#10;&#10;Description automatically generated">
            <a:extLst>
              <a:ext uri="{FF2B5EF4-FFF2-40B4-BE49-F238E27FC236}">
                <a16:creationId xmlns:a16="http://schemas.microsoft.com/office/drawing/2014/main" id="{88698589-FEA3-7712-8933-FDFC91BC3DF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5365" y="0"/>
            <a:ext cx="1246635" cy="1996444"/>
          </a:xfrm>
          <a:prstGeom prst="rect">
            <a:avLst/>
          </a:prstGeom>
        </p:spPr>
      </p:pic>
    </p:spTree>
    <p:extLst>
      <p:ext uri="{BB962C8B-B14F-4D97-AF65-F5344CB8AC3E}">
        <p14:creationId xmlns:p14="http://schemas.microsoft.com/office/powerpoint/2010/main" val="15911544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450D2-3401-63A3-FE6C-AB67D1F371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2C01C51B-8BB6-F937-FA93-FA05E4633DE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9437AC-1060-C128-88A3-24AF5BBB12D6}"/>
              </a:ext>
            </a:extLst>
          </p:cNvPr>
          <p:cNvSpPr>
            <a:spLocks noGrp="1"/>
          </p:cNvSpPr>
          <p:nvPr>
            <p:ph type="dt" sz="half" idx="10"/>
          </p:nvPr>
        </p:nvSpPr>
        <p:spPr/>
        <p:txBody>
          <a:bodyPr/>
          <a:lstStyle/>
          <a:p>
            <a:fld id="{23BA18CB-3815-41BC-9921-9187D8E2D882}" type="datetimeFigureOut">
              <a:rPr lang="en-IN" smtClean="0"/>
              <a:t>11/02/25</a:t>
            </a:fld>
            <a:endParaRPr lang="en-IN"/>
          </a:p>
        </p:txBody>
      </p:sp>
      <p:sp>
        <p:nvSpPr>
          <p:cNvPr id="5" name="Footer Placeholder 4">
            <a:extLst>
              <a:ext uri="{FF2B5EF4-FFF2-40B4-BE49-F238E27FC236}">
                <a16:creationId xmlns:a16="http://schemas.microsoft.com/office/drawing/2014/main" id="{EB7B0E22-BE3E-50CD-8221-05A4779C6E5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2D58428-D990-7D12-7FED-C456EAFA1F17}"/>
              </a:ext>
            </a:extLst>
          </p:cNvPr>
          <p:cNvSpPr>
            <a:spLocks noGrp="1"/>
          </p:cNvSpPr>
          <p:nvPr>
            <p:ph type="sldNum" sz="quarter" idx="12"/>
          </p:nvPr>
        </p:nvSpPr>
        <p:spPr/>
        <p:txBody>
          <a:bodyPr/>
          <a:lstStyle/>
          <a:p>
            <a:fld id="{B7220926-7A1B-418D-B793-C927D56149B4}" type="slidenum">
              <a:rPr lang="en-IN" smtClean="0"/>
              <a:t>‹#›</a:t>
            </a:fld>
            <a:endParaRPr lang="en-IN"/>
          </a:p>
        </p:txBody>
      </p:sp>
    </p:spTree>
    <p:extLst>
      <p:ext uri="{BB962C8B-B14F-4D97-AF65-F5344CB8AC3E}">
        <p14:creationId xmlns:p14="http://schemas.microsoft.com/office/powerpoint/2010/main" val="171897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D23E-E505-FB28-71D3-2B191778E60B}"/>
              </a:ext>
            </a:extLst>
          </p:cNvPr>
          <p:cNvSpPr>
            <a:spLocks noGrp="1"/>
          </p:cNvSpPr>
          <p:nvPr>
            <p:ph type="title"/>
          </p:nvPr>
        </p:nvSpPr>
        <p:spPr>
          <a:xfrm>
            <a:off x="397083" y="365125"/>
            <a:ext cx="10515600" cy="1325563"/>
          </a:xfrm>
        </p:spPr>
        <p:txBody>
          <a:bodyPr anchor="t">
            <a:normAutofit/>
          </a:bodyPr>
          <a:lstStyle>
            <a:lvl1pPr>
              <a:defRPr sz="3200">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en-IN" dirty="0"/>
          </a:p>
        </p:txBody>
      </p:sp>
      <p:sp>
        <p:nvSpPr>
          <p:cNvPr id="3" name="Content Placeholder 2">
            <a:extLst>
              <a:ext uri="{FF2B5EF4-FFF2-40B4-BE49-F238E27FC236}">
                <a16:creationId xmlns:a16="http://schemas.microsoft.com/office/drawing/2014/main" id="{BEBA5016-D046-E45C-EFB9-A5E387D19CB7}"/>
              </a:ext>
            </a:extLst>
          </p:cNvPr>
          <p:cNvSpPr>
            <a:spLocks noGrp="1"/>
          </p:cNvSpPr>
          <p:nvPr>
            <p:ph idx="1"/>
          </p:nvPr>
        </p:nvSpPr>
        <p:spPr>
          <a:xfrm>
            <a:off x="397083" y="1825625"/>
            <a:ext cx="10515600" cy="4351338"/>
          </a:xfrm>
        </p:spPr>
        <p:txBody>
          <a:bodyPr>
            <a:normAutofit/>
          </a:bodyPr>
          <a:lstStyle>
            <a:lvl1pPr marL="228600" indent="-228600">
              <a:buClr>
                <a:srgbClr val="339FB5"/>
              </a:buClr>
              <a:buFont typeface="Wingdings" panose="05000000000000000000" pitchFamily="2" charset="2"/>
              <a:buChar char="§"/>
              <a:defRPr sz="1600">
                <a:solidFill>
                  <a:schemeClr val="bg1"/>
                </a:solidFill>
                <a:latin typeface="Verdana" panose="020B0604030504040204" pitchFamily="34" charset="0"/>
                <a:ea typeface="Verdana" panose="020B0604030504040204" pitchFamily="34" charset="0"/>
              </a:defRPr>
            </a:lvl1pPr>
            <a:lvl2pPr marL="685800" indent="-228600">
              <a:buClr>
                <a:srgbClr val="339FB5"/>
              </a:buClr>
              <a:buFont typeface="Wingdings" panose="05000000000000000000" pitchFamily="2" charset="2"/>
              <a:buChar char="§"/>
              <a:defRPr sz="1600">
                <a:solidFill>
                  <a:schemeClr val="bg1"/>
                </a:solidFill>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p:txBody>
      </p:sp>
      <p:pic>
        <p:nvPicPr>
          <p:cNvPr id="4" name="Picture 3" descr="A white and black cover with red text&#10;&#10;Description automatically generated">
            <a:extLst>
              <a:ext uri="{FF2B5EF4-FFF2-40B4-BE49-F238E27FC236}">
                <a16:creationId xmlns:a16="http://schemas.microsoft.com/office/drawing/2014/main" id="{BFD6068D-9FA1-2911-B2AD-E2D14E7F0C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5365" y="0"/>
            <a:ext cx="1246635" cy="1996444"/>
          </a:xfrm>
          <a:prstGeom prst="rect">
            <a:avLst/>
          </a:prstGeom>
        </p:spPr>
      </p:pic>
    </p:spTree>
    <p:extLst>
      <p:ext uri="{BB962C8B-B14F-4D97-AF65-F5344CB8AC3E}">
        <p14:creationId xmlns:p14="http://schemas.microsoft.com/office/powerpoint/2010/main" val="25053692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60B24-7070-FA2A-C9A2-A5E5D0265C4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BD6D4B7-EEE1-AC5C-68B7-ACB4D3E12D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F39C22BC-7A49-1710-7341-9366A336A0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FB9126C8-464B-EFCF-98A1-A630A2589BA7}"/>
              </a:ext>
            </a:extLst>
          </p:cNvPr>
          <p:cNvSpPr>
            <a:spLocks noGrp="1"/>
          </p:cNvSpPr>
          <p:nvPr>
            <p:ph type="dt" sz="half" idx="10"/>
          </p:nvPr>
        </p:nvSpPr>
        <p:spPr/>
        <p:txBody>
          <a:bodyPr/>
          <a:lstStyle/>
          <a:p>
            <a:fld id="{23BA18CB-3815-41BC-9921-9187D8E2D882}" type="datetimeFigureOut">
              <a:rPr lang="en-IN" smtClean="0"/>
              <a:t>11/02/25</a:t>
            </a:fld>
            <a:endParaRPr lang="en-IN"/>
          </a:p>
        </p:txBody>
      </p:sp>
      <p:sp>
        <p:nvSpPr>
          <p:cNvPr id="6" name="Footer Placeholder 5">
            <a:extLst>
              <a:ext uri="{FF2B5EF4-FFF2-40B4-BE49-F238E27FC236}">
                <a16:creationId xmlns:a16="http://schemas.microsoft.com/office/drawing/2014/main" id="{CF33C25B-4943-7232-9727-DF57461DDAD3}"/>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80B7E8F-609B-75BD-7899-CB29D06A489F}"/>
              </a:ext>
            </a:extLst>
          </p:cNvPr>
          <p:cNvSpPr>
            <a:spLocks noGrp="1"/>
          </p:cNvSpPr>
          <p:nvPr>
            <p:ph type="sldNum" sz="quarter" idx="12"/>
          </p:nvPr>
        </p:nvSpPr>
        <p:spPr/>
        <p:txBody>
          <a:bodyPr/>
          <a:lstStyle/>
          <a:p>
            <a:fld id="{B7220926-7A1B-418D-B793-C927D56149B4}" type="slidenum">
              <a:rPr lang="en-IN" smtClean="0"/>
              <a:t>‹#›</a:t>
            </a:fld>
            <a:endParaRPr lang="en-IN"/>
          </a:p>
        </p:txBody>
      </p:sp>
    </p:spTree>
    <p:extLst>
      <p:ext uri="{BB962C8B-B14F-4D97-AF65-F5344CB8AC3E}">
        <p14:creationId xmlns:p14="http://schemas.microsoft.com/office/powerpoint/2010/main" val="19992264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D2164-F172-1629-0FCA-4764EF174A2C}"/>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CDED263A-39E6-310B-CF54-72071275A8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655F76-F80E-DAA6-D82F-F98224071F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1F403245-3FBB-F6C7-3FCD-84FEC87646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DDAA5E-7E13-D46B-2995-FAD3663719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A5571BFF-5A28-10DA-61D6-7520E0F1DF3B}"/>
              </a:ext>
            </a:extLst>
          </p:cNvPr>
          <p:cNvSpPr>
            <a:spLocks noGrp="1"/>
          </p:cNvSpPr>
          <p:nvPr>
            <p:ph type="dt" sz="half" idx="10"/>
          </p:nvPr>
        </p:nvSpPr>
        <p:spPr/>
        <p:txBody>
          <a:bodyPr/>
          <a:lstStyle/>
          <a:p>
            <a:fld id="{23BA18CB-3815-41BC-9921-9187D8E2D882}" type="datetimeFigureOut">
              <a:rPr lang="en-IN" smtClean="0"/>
              <a:t>11/02/25</a:t>
            </a:fld>
            <a:endParaRPr lang="en-IN"/>
          </a:p>
        </p:txBody>
      </p:sp>
      <p:sp>
        <p:nvSpPr>
          <p:cNvPr id="8" name="Footer Placeholder 7">
            <a:extLst>
              <a:ext uri="{FF2B5EF4-FFF2-40B4-BE49-F238E27FC236}">
                <a16:creationId xmlns:a16="http://schemas.microsoft.com/office/drawing/2014/main" id="{BDB38CA7-950D-EB4D-0F67-829F01847FCD}"/>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E1D70F32-BDE2-9C0E-B2B3-0621EE3DC9B7}"/>
              </a:ext>
            </a:extLst>
          </p:cNvPr>
          <p:cNvSpPr>
            <a:spLocks noGrp="1"/>
          </p:cNvSpPr>
          <p:nvPr>
            <p:ph type="sldNum" sz="quarter" idx="12"/>
          </p:nvPr>
        </p:nvSpPr>
        <p:spPr/>
        <p:txBody>
          <a:bodyPr/>
          <a:lstStyle/>
          <a:p>
            <a:fld id="{B7220926-7A1B-418D-B793-C927D56149B4}" type="slidenum">
              <a:rPr lang="en-IN" smtClean="0"/>
              <a:t>‹#›</a:t>
            </a:fld>
            <a:endParaRPr lang="en-IN"/>
          </a:p>
        </p:txBody>
      </p:sp>
    </p:spTree>
    <p:extLst>
      <p:ext uri="{BB962C8B-B14F-4D97-AF65-F5344CB8AC3E}">
        <p14:creationId xmlns:p14="http://schemas.microsoft.com/office/powerpoint/2010/main" val="13394892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08A00-5A7D-079D-4E4E-BFC7F9703C3E}"/>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87285C9E-AD45-CB67-AC9D-17639029E0C5}"/>
              </a:ext>
            </a:extLst>
          </p:cNvPr>
          <p:cNvSpPr>
            <a:spLocks noGrp="1"/>
          </p:cNvSpPr>
          <p:nvPr>
            <p:ph type="dt" sz="half" idx="10"/>
          </p:nvPr>
        </p:nvSpPr>
        <p:spPr/>
        <p:txBody>
          <a:bodyPr/>
          <a:lstStyle/>
          <a:p>
            <a:fld id="{23BA18CB-3815-41BC-9921-9187D8E2D882}" type="datetimeFigureOut">
              <a:rPr lang="en-IN" smtClean="0"/>
              <a:t>11/02/25</a:t>
            </a:fld>
            <a:endParaRPr lang="en-IN"/>
          </a:p>
        </p:txBody>
      </p:sp>
      <p:sp>
        <p:nvSpPr>
          <p:cNvPr id="4" name="Footer Placeholder 3">
            <a:extLst>
              <a:ext uri="{FF2B5EF4-FFF2-40B4-BE49-F238E27FC236}">
                <a16:creationId xmlns:a16="http://schemas.microsoft.com/office/drawing/2014/main" id="{E2F1D08D-5092-436A-276F-8CAE524E73D7}"/>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C62368D4-14B3-979B-CB40-F4226DCA5298}"/>
              </a:ext>
            </a:extLst>
          </p:cNvPr>
          <p:cNvSpPr>
            <a:spLocks noGrp="1"/>
          </p:cNvSpPr>
          <p:nvPr>
            <p:ph type="sldNum" sz="quarter" idx="12"/>
          </p:nvPr>
        </p:nvSpPr>
        <p:spPr/>
        <p:txBody>
          <a:bodyPr/>
          <a:lstStyle/>
          <a:p>
            <a:fld id="{B7220926-7A1B-418D-B793-C927D56149B4}" type="slidenum">
              <a:rPr lang="en-IN" smtClean="0"/>
              <a:t>‹#›</a:t>
            </a:fld>
            <a:endParaRPr lang="en-IN"/>
          </a:p>
        </p:txBody>
      </p:sp>
    </p:spTree>
    <p:extLst>
      <p:ext uri="{BB962C8B-B14F-4D97-AF65-F5344CB8AC3E}">
        <p14:creationId xmlns:p14="http://schemas.microsoft.com/office/powerpoint/2010/main" val="17992929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8E12A1-9BA1-D888-EFD2-705E01B5A149}"/>
              </a:ext>
            </a:extLst>
          </p:cNvPr>
          <p:cNvSpPr>
            <a:spLocks noGrp="1"/>
          </p:cNvSpPr>
          <p:nvPr>
            <p:ph type="dt" sz="half" idx="10"/>
          </p:nvPr>
        </p:nvSpPr>
        <p:spPr/>
        <p:txBody>
          <a:bodyPr/>
          <a:lstStyle/>
          <a:p>
            <a:fld id="{23BA18CB-3815-41BC-9921-9187D8E2D882}" type="datetimeFigureOut">
              <a:rPr lang="en-IN" smtClean="0"/>
              <a:t>11/02/25</a:t>
            </a:fld>
            <a:endParaRPr lang="en-IN"/>
          </a:p>
        </p:txBody>
      </p:sp>
      <p:sp>
        <p:nvSpPr>
          <p:cNvPr id="3" name="Footer Placeholder 2">
            <a:extLst>
              <a:ext uri="{FF2B5EF4-FFF2-40B4-BE49-F238E27FC236}">
                <a16:creationId xmlns:a16="http://schemas.microsoft.com/office/drawing/2014/main" id="{83DF0A29-62D8-F02E-A0A5-B812BCA2BB78}"/>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A24B66D6-FA16-96BA-5641-3E5DB8D79613}"/>
              </a:ext>
            </a:extLst>
          </p:cNvPr>
          <p:cNvSpPr>
            <a:spLocks noGrp="1"/>
          </p:cNvSpPr>
          <p:nvPr>
            <p:ph type="sldNum" sz="quarter" idx="12"/>
          </p:nvPr>
        </p:nvSpPr>
        <p:spPr/>
        <p:txBody>
          <a:bodyPr/>
          <a:lstStyle/>
          <a:p>
            <a:fld id="{B7220926-7A1B-418D-B793-C927D56149B4}" type="slidenum">
              <a:rPr lang="en-IN" smtClean="0"/>
              <a:t>‹#›</a:t>
            </a:fld>
            <a:endParaRPr lang="en-IN"/>
          </a:p>
        </p:txBody>
      </p:sp>
    </p:spTree>
    <p:extLst>
      <p:ext uri="{BB962C8B-B14F-4D97-AF65-F5344CB8AC3E}">
        <p14:creationId xmlns:p14="http://schemas.microsoft.com/office/powerpoint/2010/main" val="7181043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B5F6D-79D3-A253-7BFC-294F6AC86D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8AD73467-26DB-8A6C-5A25-817719F6E6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79BAF7BE-6FA7-CC45-7431-2AB867E04A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F08E2D-2A69-3DB4-FB8D-22582B479E8C}"/>
              </a:ext>
            </a:extLst>
          </p:cNvPr>
          <p:cNvSpPr>
            <a:spLocks noGrp="1"/>
          </p:cNvSpPr>
          <p:nvPr>
            <p:ph type="dt" sz="half" idx="10"/>
          </p:nvPr>
        </p:nvSpPr>
        <p:spPr/>
        <p:txBody>
          <a:bodyPr/>
          <a:lstStyle/>
          <a:p>
            <a:fld id="{23BA18CB-3815-41BC-9921-9187D8E2D882}" type="datetimeFigureOut">
              <a:rPr lang="en-IN" smtClean="0"/>
              <a:t>11/02/25</a:t>
            </a:fld>
            <a:endParaRPr lang="en-IN"/>
          </a:p>
        </p:txBody>
      </p:sp>
      <p:sp>
        <p:nvSpPr>
          <p:cNvPr id="6" name="Footer Placeholder 5">
            <a:extLst>
              <a:ext uri="{FF2B5EF4-FFF2-40B4-BE49-F238E27FC236}">
                <a16:creationId xmlns:a16="http://schemas.microsoft.com/office/drawing/2014/main" id="{2287BC76-C7FD-AC4E-1F20-D339B6E49534}"/>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44B346BA-3955-C66C-D932-82A56CA06ED4}"/>
              </a:ext>
            </a:extLst>
          </p:cNvPr>
          <p:cNvSpPr>
            <a:spLocks noGrp="1"/>
          </p:cNvSpPr>
          <p:nvPr>
            <p:ph type="sldNum" sz="quarter" idx="12"/>
          </p:nvPr>
        </p:nvSpPr>
        <p:spPr/>
        <p:txBody>
          <a:bodyPr/>
          <a:lstStyle/>
          <a:p>
            <a:fld id="{B7220926-7A1B-418D-B793-C927D56149B4}" type="slidenum">
              <a:rPr lang="en-IN" smtClean="0"/>
              <a:t>‹#›</a:t>
            </a:fld>
            <a:endParaRPr lang="en-IN"/>
          </a:p>
        </p:txBody>
      </p:sp>
    </p:spTree>
    <p:extLst>
      <p:ext uri="{BB962C8B-B14F-4D97-AF65-F5344CB8AC3E}">
        <p14:creationId xmlns:p14="http://schemas.microsoft.com/office/powerpoint/2010/main" val="35585004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172C2-A62D-AE0C-ECDF-8C7086323A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ABD4CC9E-D4ED-40C7-7E48-111D195D3E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96721619-0055-2F29-23B2-98FE261F7E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93122F-44CB-AF68-5F18-46343B2D8CDF}"/>
              </a:ext>
            </a:extLst>
          </p:cNvPr>
          <p:cNvSpPr>
            <a:spLocks noGrp="1"/>
          </p:cNvSpPr>
          <p:nvPr>
            <p:ph type="dt" sz="half" idx="10"/>
          </p:nvPr>
        </p:nvSpPr>
        <p:spPr/>
        <p:txBody>
          <a:bodyPr/>
          <a:lstStyle/>
          <a:p>
            <a:fld id="{23BA18CB-3815-41BC-9921-9187D8E2D882}" type="datetimeFigureOut">
              <a:rPr lang="en-IN" smtClean="0"/>
              <a:t>11/02/25</a:t>
            </a:fld>
            <a:endParaRPr lang="en-IN"/>
          </a:p>
        </p:txBody>
      </p:sp>
      <p:sp>
        <p:nvSpPr>
          <p:cNvPr id="6" name="Footer Placeholder 5">
            <a:extLst>
              <a:ext uri="{FF2B5EF4-FFF2-40B4-BE49-F238E27FC236}">
                <a16:creationId xmlns:a16="http://schemas.microsoft.com/office/drawing/2014/main" id="{86C0E651-4A76-030E-734C-BCE1417E15EA}"/>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EA08380-F14D-4DE3-D5D4-A437BD03382C}"/>
              </a:ext>
            </a:extLst>
          </p:cNvPr>
          <p:cNvSpPr>
            <a:spLocks noGrp="1"/>
          </p:cNvSpPr>
          <p:nvPr>
            <p:ph type="sldNum" sz="quarter" idx="12"/>
          </p:nvPr>
        </p:nvSpPr>
        <p:spPr/>
        <p:txBody>
          <a:bodyPr/>
          <a:lstStyle/>
          <a:p>
            <a:fld id="{B7220926-7A1B-418D-B793-C927D56149B4}" type="slidenum">
              <a:rPr lang="en-IN" smtClean="0"/>
              <a:t>‹#›</a:t>
            </a:fld>
            <a:endParaRPr lang="en-IN"/>
          </a:p>
        </p:txBody>
      </p:sp>
    </p:spTree>
    <p:extLst>
      <p:ext uri="{BB962C8B-B14F-4D97-AF65-F5344CB8AC3E}">
        <p14:creationId xmlns:p14="http://schemas.microsoft.com/office/powerpoint/2010/main" val="39864181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3BB45-A714-6AC4-FE80-4A21C09FA9DA}"/>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3E9683CF-298A-8741-3CC0-E48D79A469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A5A864A-1F55-1B12-1B29-FBC7A67A74A3}"/>
              </a:ext>
            </a:extLst>
          </p:cNvPr>
          <p:cNvSpPr>
            <a:spLocks noGrp="1"/>
          </p:cNvSpPr>
          <p:nvPr>
            <p:ph type="dt" sz="half" idx="10"/>
          </p:nvPr>
        </p:nvSpPr>
        <p:spPr/>
        <p:txBody>
          <a:bodyPr/>
          <a:lstStyle/>
          <a:p>
            <a:fld id="{23BA18CB-3815-41BC-9921-9187D8E2D882}" type="datetimeFigureOut">
              <a:rPr lang="en-IN" smtClean="0"/>
              <a:t>11/02/25</a:t>
            </a:fld>
            <a:endParaRPr lang="en-IN"/>
          </a:p>
        </p:txBody>
      </p:sp>
      <p:sp>
        <p:nvSpPr>
          <p:cNvPr id="5" name="Footer Placeholder 4">
            <a:extLst>
              <a:ext uri="{FF2B5EF4-FFF2-40B4-BE49-F238E27FC236}">
                <a16:creationId xmlns:a16="http://schemas.microsoft.com/office/drawing/2014/main" id="{27EF6DF0-B1D0-6EF1-9D32-A9E5C82F2F5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AA92F89-28B9-7F2C-12C4-847EA0D3143A}"/>
              </a:ext>
            </a:extLst>
          </p:cNvPr>
          <p:cNvSpPr>
            <a:spLocks noGrp="1"/>
          </p:cNvSpPr>
          <p:nvPr>
            <p:ph type="sldNum" sz="quarter" idx="12"/>
          </p:nvPr>
        </p:nvSpPr>
        <p:spPr/>
        <p:txBody>
          <a:bodyPr/>
          <a:lstStyle/>
          <a:p>
            <a:fld id="{B7220926-7A1B-418D-B793-C927D56149B4}" type="slidenum">
              <a:rPr lang="en-IN" smtClean="0"/>
              <a:t>‹#›</a:t>
            </a:fld>
            <a:endParaRPr lang="en-IN"/>
          </a:p>
        </p:txBody>
      </p:sp>
    </p:spTree>
    <p:extLst>
      <p:ext uri="{BB962C8B-B14F-4D97-AF65-F5344CB8AC3E}">
        <p14:creationId xmlns:p14="http://schemas.microsoft.com/office/powerpoint/2010/main" val="23784753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BD650F-0FF4-29C1-72F1-F029D113665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1643A4DB-E5EE-D73A-B907-F16012DF8D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DA24D1D-65C1-530D-FD1E-C70E001B548C}"/>
              </a:ext>
            </a:extLst>
          </p:cNvPr>
          <p:cNvSpPr>
            <a:spLocks noGrp="1"/>
          </p:cNvSpPr>
          <p:nvPr>
            <p:ph type="dt" sz="half" idx="10"/>
          </p:nvPr>
        </p:nvSpPr>
        <p:spPr/>
        <p:txBody>
          <a:bodyPr/>
          <a:lstStyle/>
          <a:p>
            <a:fld id="{23BA18CB-3815-41BC-9921-9187D8E2D882}" type="datetimeFigureOut">
              <a:rPr lang="en-IN" smtClean="0"/>
              <a:t>11/02/25</a:t>
            </a:fld>
            <a:endParaRPr lang="en-IN"/>
          </a:p>
        </p:txBody>
      </p:sp>
      <p:sp>
        <p:nvSpPr>
          <p:cNvPr id="5" name="Footer Placeholder 4">
            <a:extLst>
              <a:ext uri="{FF2B5EF4-FFF2-40B4-BE49-F238E27FC236}">
                <a16:creationId xmlns:a16="http://schemas.microsoft.com/office/drawing/2014/main" id="{322E2C42-C386-E3CB-4380-F5FEA406F24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CFD6F70-6A1E-D3F1-5C80-534CD2825580}"/>
              </a:ext>
            </a:extLst>
          </p:cNvPr>
          <p:cNvSpPr>
            <a:spLocks noGrp="1"/>
          </p:cNvSpPr>
          <p:nvPr>
            <p:ph type="sldNum" sz="quarter" idx="12"/>
          </p:nvPr>
        </p:nvSpPr>
        <p:spPr/>
        <p:txBody>
          <a:bodyPr/>
          <a:lstStyle/>
          <a:p>
            <a:fld id="{B7220926-7A1B-418D-B793-C927D56149B4}" type="slidenum">
              <a:rPr lang="en-IN" smtClean="0"/>
              <a:t>‹#›</a:t>
            </a:fld>
            <a:endParaRPr lang="en-IN"/>
          </a:p>
        </p:txBody>
      </p:sp>
    </p:spTree>
    <p:extLst>
      <p:ext uri="{BB962C8B-B14F-4D97-AF65-F5344CB8AC3E}">
        <p14:creationId xmlns:p14="http://schemas.microsoft.com/office/powerpoint/2010/main" val="1168440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D23E-E505-FB28-71D3-2B191778E60B}"/>
              </a:ext>
            </a:extLst>
          </p:cNvPr>
          <p:cNvSpPr>
            <a:spLocks noGrp="1"/>
          </p:cNvSpPr>
          <p:nvPr>
            <p:ph type="title"/>
          </p:nvPr>
        </p:nvSpPr>
        <p:spPr>
          <a:xfrm>
            <a:off x="397083" y="365125"/>
            <a:ext cx="10515600" cy="1325563"/>
          </a:xfrm>
        </p:spPr>
        <p:txBody>
          <a:bodyPr anchor="t">
            <a:normAutofit/>
          </a:bodyPr>
          <a:lstStyle>
            <a:lvl1pPr>
              <a:defRPr sz="3200">
                <a:solidFill>
                  <a:srgbClr val="33BEBB"/>
                </a:solidFill>
                <a:latin typeface="Verdana" panose="020B0604030504040204" pitchFamily="34" charset="0"/>
                <a:ea typeface="Verdana" panose="020B0604030504040204" pitchFamily="34" charset="0"/>
              </a:defRPr>
            </a:lvl1pPr>
          </a:lstStyle>
          <a:p>
            <a:r>
              <a:rPr lang="en-US" dirty="0"/>
              <a:t>Click to edit Master title style</a:t>
            </a:r>
            <a:endParaRPr lang="en-IN" dirty="0"/>
          </a:p>
        </p:txBody>
      </p:sp>
      <p:sp>
        <p:nvSpPr>
          <p:cNvPr id="3" name="Content Placeholder 2">
            <a:extLst>
              <a:ext uri="{FF2B5EF4-FFF2-40B4-BE49-F238E27FC236}">
                <a16:creationId xmlns:a16="http://schemas.microsoft.com/office/drawing/2014/main" id="{BEBA5016-D046-E45C-EFB9-A5E387D19CB7}"/>
              </a:ext>
            </a:extLst>
          </p:cNvPr>
          <p:cNvSpPr>
            <a:spLocks noGrp="1"/>
          </p:cNvSpPr>
          <p:nvPr>
            <p:ph idx="1"/>
          </p:nvPr>
        </p:nvSpPr>
        <p:spPr>
          <a:xfrm>
            <a:off x="399214" y="1838504"/>
            <a:ext cx="10515600" cy="4351338"/>
          </a:xfrm>
        </p:spPr>
        <p:txBody>
          <a:bodyPr>
            <a:normAutofit/>
          </a:bodyPr>
          <a:lstStyle>
            <a:lvl1pPr marL="228600" indent="-228600">
              <a:buClr>
                <a:srgbClr val="33BEBB"/>
              </a:buClr>
              <a:buFont typeface="Wingdings" panose="05000000000000000000" pitchFamily="2" charset="2"/>
              <a:buChar char="§"/>
              <a:defRPr sz="1600">
                <a:solidFill>
                  <a:schemeClr val="tx1"/>
                </a:solidFill>
                <a:latin typeface="Verdana" panose="020B0604030504040204" pitchFamily="34" charset="0"/>
                <a:ea typeface="Verdana" panose="020B0604030504040204" pitchFamily="34" charset="0"/>
              </a:defRPr>
            </a:lvl1pPr>
            <a:lvl2pPr marL="685800" indent="-228600">
              <a:buClr>
                <a:srgbClr val="33BEBB"/>
              </a:buClr>
              <a:buFont typeface="Wingdings" panose="05000000000000000000" pitchFamily="2" charset="2"/>
              <a:buChar char="§"/>
              <a:defRPr sz="1600">
                <a:solidFill>
                  <a:schemeClr val="tx1"/>
                </a:solidFill>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p:txBody>
      </p:sp>
      <p:pic>
        <p:nvPicPr>
          <p:cNvPr id="4" name="Picture 3" descr="A white and black cover with red text&#10;&#10;Description automatically generated">
            <a:extLst>
              <a:ext uri="{FF2B5EF4-FFF2-40B4-BE49-F238E27FC236}">
                <a16:creationId xmlns:a16="http://schemas.microsoft.com/office/drawing/2014/main" id="{3FAAA6C2-40DD-1432-7457-1BEBC57321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5365" y="0"/>
            <a:ext cx="1246635" cy="1996444"/>
          </a:xfrm>
          <a:prstGeom prst="rect">
            <a:avLst/>
          </a:prstGeom>
        </p:spPr>
      </p:pic>
    </p:spTree>
    <p:extLst>
      <p:ext uri="{BB962C8B-B14F-4D97-AF65-F5344CB8AC3E}">
        <p14:creationId xmlns:p14="http://schemas.microsoft.com/office/powerpoint/2010/main" val="182269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EF6B582-665F-E5CE-833C-54983E1D4446}"/>
              </a:ext>
            </a:extLst>
          </p:cNvPr>
          <p:cNvSpPr>
            <a:spLocks noGrp="1"/>
          </p:cNvSpPr>
          <p:nvPr>
            <p:ph type="subTitle" idx="1"/>
          </p:nvPr>
        </p:nvSpPr>
        <p:spPr>
          <a:xfrm>
            <a:off x="2645174" y="5421648"/>
            <a:ext cx="9144000" cy="464515"/>
          </a:xfrm>
        </p:spPr>
        <p:txBody>
          <a:bodyPr>
            <a:normAutofit/>
          </a:bodyPr>
          <a:lstStyle>
            <a:lvl1pPr marL="0" indent="0" algn="r">
              <a:buNone/>
              <a:defRPr sz="1800">
                <a:solidFill>
                  <a:schemeClr val="bg1"/>
                </a:solidFill>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pic>
        <p:nvPicPr>
          <p:cNvPr id="2" name="Picture 1" descr="A white and black cover with red text&#10;&#10;Description automatically generated">
            <a:extLst>
              <a:ext uri="{FF2B5EF4-FFF2-40B4-BE49-F238E27FC236}">
                <a16:creationId xmlns:a16="http://schemas.microsoft.com/office/drawing/2014/main" id="{F70B373E-9F88-13D8-08AA-3A96F15CF1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5365" y="0"/>
            <a:ext cx="1246635" cy="1996444"/>
          </a:xfrm>
          <a:prstGeom prst="rect">
            <a:avLst/>
          </a:prstGeom>
        </p:spPr>
      </p:pic>
    </p:spTree>
    <p:extLst>
      <p:ext uri="{BB962C8B-B14F-4D97-AF65-F5344CB8AC3E}">
        <p14:creationId xmlns:p14="http://schemas.microsoft.com/office/powerpoint/2010/main" val="21641051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D23E-E505-FB28-71D3-2B191778E60B}"/>
              </a:ext>
            </a:extLst>
          </p:cNvPr>
          <p:cNvSpPr>
            <a:spLocks noGrp="1"/>
          </p:cNvSpPr>
          <p:nvPr>
            <p:ph type="title"/>
          </p:nvPr>
        </p:nvSpPr>
        <p:spPr>
          <a:xfrm>
            <a:off x="397083" y="365125"/>
            <a:ext cx="10515600" cy="1325563"/>
          </a:xfrm>
        </p:spPr>
        <p:txBody>
          <a:bodyPr anchor="t">
            <a:normAutofit/>
          </a:bodyPr>
          <a:lstStyle>
            <a:lvl1pPr>
              <a:defRPr sz="3200">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en-IN" dirty="0"/>
          </a:p>
        </p:txBody>
      </p:sp>
      <p:sp>
        <p:nvSpPr>
          <p:cNvPr id="3" name="Content Placeholder 2">
            <a:extLst>
              <a:ext uri="{FF2B5EF4-FFF2-40B4-BE49-F238E27FC236}">
                <a16:creationId xmlns:a16="http://schemas.microsoft.com/office/drawing/2014/main" id="{BEBA5016-D046-E45C-EFB9-A5E387D19CB7}"/>
              </a:ext>
            </a:extLst>
          </p:cNvPr>
          <p:cNvSpPr>
            <a:spLocks noGrp="1"/>
          </p:cNvSpPr>
          <p:nvPr>
            <p:ph idx="1"/>
          </p:nvPr>
        </p:nvSpPr>
        <p:spPr>
          <a:xfrm>
            <a:off x="397083" y="1825625"/>
            <a:ext cx="10515600" cy="4351338"/>
          </a:xfrm>
        </p:spPr>
        <p:txBody>
          <a:bodyPr>
            <a:normAutofit/>
          </a:bodyPr>
          <a:lstStyle>
            <a:lvl1pPr marL="228600" indent="-228600">
              <a:buClr>
                <a:schemeClr val="bg1">
                  <a:lumMod val="85000"/>
                </a:schemeClr>
              </a:buClr>
              <a:buFont typeface="Wingdings" panose="05000000000000000000" pitchFamily="2" charset="2"/>
              <a:buChar char="§"/>
              <a:defRPr sz="1600">
                <a:solidFill>
                  <a:schemeClr val="bg1"/>
                </a:solidFill>
                <a:latin typeface="Verdana" panose="020B0604030504040204" pitchFamily="34" charset="0"/>
                <a:ea typeface="Verdana" panose="020B0604030504040204" pitchFamily="34" charset="0"/>
              </a:defRPr>
            </a:lvl1pPr>
            <a:lvl2pPr marL="685800" indent="-228600">
              <a:buClr>
                <a:schemeClr val="bg1">
                  <a:lumMod val="85000"/>
                </a:schemeClr>
              </a:buClr>
              <a:buFont typeface="Wingdings" panose="05000000000000000000" pitchFamily="2" charset="2"/>
              <a:buChar char="§"/>
              <a:defRPr sz="1600">
                <a:solidFill>
                  <a:schemeClr val="bg1"/>
                </a:solidFill>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p:txBody>
      </p:sp>
      <p:pic>
        <p:nvPicPr>
          <p:cNvPr id="4" name="Picture 3" descr="A white and black cover with red text&#10;&#10;Description automatically generated">
            <a:extLst>
              <a:ext uri="{FF2B5EF4-FFF2-40B4-BE49-F238E27FC236}">
                <a16:creationId xmlns:a16="http://schemas.microsoft.com/office/drawing/2014/main" id="{98D39792-C09A-AF4B-7024-DD9293B00A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5365" y="0"/>
            <a:ext cx="1246635" cy="1996444"/>
          </a:xfrm>
          <a:prstGeom prst="rect">
            <a:avLst/>
          </a:prstGeom>
        </p:spPr>
      </p:pic>
    </p:spTree>
    <p:extLst>
      <p:ext uri="{BB962C8B-B14F-4D97-AF65-F5344CB8AC3E}">
        <p14:creationId xmlns:p14="http://schemas.microsoft.com/office/powerpoint/2010/main" val="27791565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D23E-E505-FB28-71D3-2B191778E60B}"/>
              </a:ext>
            </a:extLst>
          </p:cNvPr>
          <p:cNvSpPr>
            <a:spLocks noGrp="1"/>
          </p:cNvSpPr>
          <p:nvPr>
            <p:ph type="title"/>
          </p:nvPr>
        </p:nvSpPr>
        <p:spPr>
          <a:xfrm>
            <a:off x="397083" y="365125"/>
            <a:ext cx="10515600" cy="1325563"/>
          </a:xfrm>
        </p:spPr>
        <p:txBody>
          <a:bodyPr anchor="t">
            <a:normAutofit/>
          </a:bodyPr>
          <a:lstStyle>
            <a:lvl1pPr>
              <a:defRPr sz="3200">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en-IN" dirty="0"/>
          </a:p>
        </p:txBody>
      </p:sp>
      <p:sp>
        <p:nvSpPr>
          <p:cNvPr id="3" name="Content Placeholder 2">
            <a:extLst>
              <a:ext uri="{FF2B5EF4-FFF2-40B4-BE49-F238E27FC236}">
                <a16:creationId xmlns:a16="http://schemas.microsoft.com/office/drawing/2014/main" id="{BEBA5016-D046-E45C-EFB9-A5E387D19CB7}"/>
              </a:ext>
            </a:extLst>
          </p:cNvPr>
          <p:cNvSpPr>
            <a:spLocks noGrp="1"/>
          </p:cNvSpPr>
          <p:nvPr>
            <p:ph idx="1"/>
          </p:nvPr>
        </p:nvSpPr>
        <p:spPr>
          <a:xfrm>
            <a:off x="412093" y="1825625"/>
            <a:ext cx="10515600" cy="4351338"/>
          </a:xfrm>
        </p:spPr>
        <p:txBody>
          <a:bodyPr>
            <a:normAutofit/>
          </a:bodyPr>
          <a:lstStyle>
            <a:lvl1pPr marL="228600" indent="-228600">
              <a:buClr>
                <a:srgbClr val="4467FA"/>
              </a:buClr>
              <a:buFont typeface="Wingdings" panose="05000000000000000000" pitchFamily="2" charset="2"/>
              <a:buChar char="§"/>
              <a:defRPr sz="1600">
                <a:solidFill>
                  <a:schemeClr val="bg1"/>
                </a:solidFill>
                <a:latin typeface="Verdana" panose="020B0604030504040204" pitchFamily="34" charset="0"/>
                <a:ea typeface="Verdana" panose="020B0604030504040204" pitchFamily="34" charset="0"/>
              </a:defRPr>
            </a:lvl1pPr>
            <a:lvl2pPr marL="685800" indent="-228600">
              <a:buClr>
                <a:srgbClr val="4467FA"/>
              </a:buClr>
              <a:buFont typeface="Wingdings" panose="05000000000000000000" pitchFamily="2" charset="2"/>
              <a:buChar char="§"/>
              <a:defRPr sz="1600">
                <a:solidFill>
                  <a:schemeClr val="bg1"/>
                </a:solidFill>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p:txBody>
      </p:sp>
      <p:pic>
        <p:nvPicPr>
          <p:cNvPr id="4" name="Picture 3" descr="A white and black cover with red text&#10;&#10;Description automatically generated">
            <a:extLst>
              <a:ext uri="{FF2B5EF4-FFF2-40B4-BE49-F238E27FC236}">
                <a16:creationId xmlns:a16="http://schemas.microsoft.com/office/drawing/2014/main" id="{14934816-0DA5-EE8E-4C00-E51E5621F5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5365" y="0"/>
            <a:ext cx="1246635" cy="1996444"/>
          </a:xfrm>
          <a:prstGeom prst="rect">
            <a:avLst/>
          </a:prstGeom>
        </p:spPr>
      </p:pic>
    </p:spTree>
    <p:extLst>
      <p:ext uri="{BB962C8B-B14F-4D97-AF65-F5344CB8AC3E}">
        <p14:creationId xmlns:p14="http://schemas.microsoft.com/office/powerpoint/2010/main" val="9879196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D23E-E505-FB28-71D3-2B191778E60B}"/>
              </a:ext>
            </a:extLst>
          </p:cNvPr>
          <p:cNvSpPr>
            <a:spLocks noGrp="1"/>
          </p:cNvSpPr>
          <p:nvPr>
            <p:ph type="title"/>
          </p:nvPr>
        </p:nvSpPr>
        <p:spPr>
          <a:xfrm>
            <a:off x="397083" y="365125"/>
            <a:ext cx="10515600" cy="1325563"/>
          </a:xfrm>
        </p:spPr>
        <p:txBody>
          <a:bodyPr anchor="t">
            <a:normAutofit/>
          </a:bodyPr>
          <a:lstStyle>
            <a:lvl1pPr>
              <a:defRPr sz="3200">
                <a:solidFill>
                  <a:srgbClr val="0425A8"/>
                </a:solidFill>
                <a:latin typeface="Verdana" panose="020B0604030504040204" pitchFamily="34" charset="0"/>
                <a:ea typeface="Verdana" panose="020B0604030504040204" pitchFamily="34" charset="0"/>
              </a:defRPr>
            </a:lvl1pPr>
          </a:lstStyle>
          <a:p>
            <a:r>
              <a:rPr lang="en-US" dirty="0"/>
              <a:t>Click to edit Master title style</a:t>
            </a:r>
            <a:endParaRPr lang="en-IN" dirty="0"/>
          </a:p>
        </p:txBody>
      </p:sp>
      <p:sp>
        <p:nvSpPr>
          <p:cNvPr id="3" name="Content Placeholder 2">
            <a:extLst>
              <a:ext uri="{FF2B5EF4-FFF2-40B4-BE49-F238E27FC236}">
                <a16:creationId xmlns:a16="http://schemas.microsoft.com/office/drawing/2014/main" id="{BEBA5016-D046-E45C-EFB9-A5E387D19CB7}"/>
              </a:ext>
            </a:extLst>
          </p:cNvPr>
          <p:cNvSpPr>
            <a:spLocks noGrp="1"/>
          </p:cNvSpPr>
          <p:nvPr>
            <p:ph idx="1"/>
          </p:nvPr>
        </p:nvSpPr>
        <p:spPr>
          <a:xfrm>
            <a:off x="397083" y="1825625"/>
            <a:ext cx="10515600" cy="4351338"/>
          </a:xfrm>
        </p:spPr>
        <p:txBody>
          <a:bodyPr>
            <a:normAutofit/>
          </a:bodyPr>
          <a:lstStyle>
            <a:lvl1pPr marL="228600" indent="-228600">
              <a:buClr>
                <a:srgbClr val="0425A8"/>
              </a:buClr>
              <a:buFont typeface="Wingdings" panose="05000000000000000000" pitchFamily="2" charset="2"/>
              <a:buChar char="§"/>
              <a:defRPr sz="1600">
                <a:solidFill>
                  <a:schemeClr val="tx1"/>
                </a:solidFill>
                <a:latin typeface="Verdana" panose="020B0604030504040204" pitchFamily="34" charset="0"/>
                <a:ea typeface="Verdana" panose="020B0604030504040204" pitchFamily="34" charset="0"/>
              </a:defRPr>
            </a:lvl1pPr>
            <a:lvl2pPr marL="685800" indent="-228600">
              <a:buClr>
                <a:srgbClr val="0425A8"/>
              </a:buClr>
              <a:buFont typeface="Wingdings" panose="05000000000000000000" pitchFamily="2" charset="2"/>
              <a:buChar char="§"/>
              <a:defRPr sz="1600">
                <a:solidFill>
                  <a:schemeClr val="tx1"/>
                </a:solidFill>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p:txBody>
      </p:sp>
      <p:pic>
        <p:nvPicPr>
          <p:cNvPr id="4" name="Picture 3" descr="A white and black cover with red text&#10;&#10;Description automatically generated">
            <a:extLst>
              <a:ext uri="{FF2B5EF4-FFF2-40B4-BE49-F238E27FC236}">
                <a16:creationId xmlns:a16="http://schemas.microsoft.com/office/drawing/2014/main" id="{7CFF52EE-80D1-1DDD-FB48-042861313B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5365" y="0"/>
            <a:ext cx="1246635" cy="1996444"/>
          </a:xfrm>
          <a:prstGeom prst="rect">
            <a:avLst/>
          </a:prstGeom>
        </p:spPr>
      </p:pic>
    </p:spTree>
    <p:extLst>
      <p:ext uri="{BB962C8B-B14F-4D97-AF65-F5344CB8AC3E}">
        <p14:creationId xmlns:p14="http://schemas.microsoft.com/office/powerpoint/2010/main" val="15464419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EF6B582-665F-E5CE-833C-54983E1D4446}"/>
              </a:ext>
            </a:extLst>
          </p:cNvPr>
          <p:cNvSpPr>
            <a:spLocks noGrp="1"/>
          </p:cNvSpPr>
          <p:nvPr>
            <p:ph type="subTitle" idx="1"/>
          </p:nvPr>
        </p:nvSpPr>
        <p:spPr>
          <a:xfrm>
            <a:off x="2645174" y="5421648"/>
            <a:ext cx="9144000" cy="464515"/>
          </a:xfrm>
        </p:spPr>
        <p:txBody>
          <a:bodyPr>
            <a:normAutofit/>
          </a:bodyPr>
          <a:lstStyle>
            <a:lvl1pPr marL="0" indent="0" algn="r">
              <a:buNone/>
              <a:defRPr sz="1800">
                <a:solidFill>
                  <a:schemeClr val="bg1"/>
                </a:solidFill>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pic>
        <p:nvPicPr>
          <p:cNvPr id="2" name="Picture 1" descr="A white and black cover with red text&#10;&#10;Description automatically generated">
            <a:extLst>
              <a:ext uri="{FF2B5EF4-FFF2-40B4-BE49-F238E27FC236}">
                <a16:creationId xmlns:a16="http://schemas.microsoft.com/office/drawing/2014/main" id="{13F9E1B0-4AF6-F5B1-D913-392072948F4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5365" y="0"/>
            <a:ext cx="1246635" cy="1996444"/>
          </a:xfrm>
          <a:prstGeom prst="rect">
            <a:avLst/>
          </a:prstGeom>
        </p:spPr>
      </p:pic>
    </p:spTree>
    <p:extLst>
      <p:ext uri="{BB962C8B-B14F-4D97-AF65-F5344CB8AC3E}">
        <p14:creationId xmlns:p14="http://schemas.microsoft.com/office/powerpoint/2010/main" val="24232793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430FB4-D081-1409-05F9-EBC68E154F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2D670288-2973-7AF8-9F12-DB6173364D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910DC20-40C9-C8B7-FA82-3781A30042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3BA18CB-3815-41BC-9921-9187D8E2D882}" type="datetimeFigureOut">
              <a:rPr lang="en-IN" smtClean="0"/>
              <a:t>11/02/25</a:t>
            </a:fld>
            <a:endParaRPr lang="en-IN"/>
          </a:p>
        </p:txBody>
      </p:sp>
      <p:sp>
        <p:nvSpPr>
          <p:cNvPr id="5" name="Footer Placeholder 4">
            <a:extLst>
              <a:ext uri="{FF2B5EF4-FFF2-40B4-BE49-F238E27FC236}">
                <a16:creationId xmlns:a16="http://schemas.microsoft.com/office/drawing/2014/main" id="{D8CE705B-6C90-0462-F848-37BF70CAC0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N"/>
          </a:p>
        </p:txBody>
      </p:sp>
      <p:sp>
        <p:nvSpPr>
          <p:cNvPr id="6" name="Slide Number Placeholder 5">
            <a:extLst>
              <a:ext uri="{FF2B5EF4-FFF2-40B4-BE49-F238E27FC236}">
                <a16:creationId xmlns:a16="http://schemas.microsoft.com/office/drawing/2014/main" id="{659442B9-DCBC-EE21-64DA-7EB7BF1AAB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7220926-7A1B-418D-B793-C927D56149B4}" type="slidenum">
              <a:rPr lang="en-IN" smtClean="0"/>
              <a:t>‹#›</a:t>
            </a:fld>
            <a:endParaRPr lang="en-IN"/>
          </a:p>
        </p:txBody>
      </p:sp>
    </p:spTree>
    <p:extLst>
      <p:ext uri="{BB962C8B-B14F-4D97-AF65-F5344CB8AC3E}">
        <p14:creationId xmlns:p14="http://schemas.microsoft.com/office/powerpoint/2010/main" val="3989678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2" r:id="rId4"/>
    <p:sldLayoutId id="2147483660"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680" r:id="rId23"/>
    <p:sldLayoutId id="2147483681" r:id="rId24"/>
    <p:sldLayoutId id="2147483682" r:id="rId25"/>
    <p:sldLayoutId id="2147483683" r:id="rId26"/>
    <p:sldLayoutId id="2147483684" r:id="rId27"/>
    <p:sldLayoutId id="2147483685" r:id="rId28"/>
    <p:sldLayoutId id="2147483651" r:id="rId29"/>
    <p:sldLayoutId id="2147483652" r:id="rId30"/>
    <p:sldLayoutId id="2147483653" r:id="rId31"/>
    <p:sldLayoutId id="2147483654" r:id="rId32"/>
    <p:sldLayoutId id="2147483655" r:id="rId33"/>
    <p:sldLayoutId id="2147483656" r:id="rId34"/>
    <p:sldLayoutId id="2147483657" r:id="rId35"/>
    <p:sldLayoutId id="2147483658" r:id="rId36"/>
    <p:sldLayoutId id="2147483659" r:id="rId3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9.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3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42.e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47.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60128B1-B55D-D89D-AFC7-99B4CBA8DD8F}"/>
              </a:ext>
            </a:extLst>
          </p:cNvPr>
          <p:cNvSpPr>
            <a:spLocks noGrp="1"/>
          </p:cNvSpPr>
          <p:nvPr>
            <p:ph type="subTitle" idx="1"/>
          </p:nvPr>
        </p:nvSpPr>
        <p:spPr>
          <a:xfrm>
            <a:off x="-1384566" y="2731611"/>
            <a:ext cx="9144000" cy="464515"/>
          </a:xfrm>
        </p:spPr>
        <p:txBody>
          <a:bodyPr anchor="ctr">
            <a:normAutofit fontScale="92500" lnSpcReduction="10000"/>
          </a:bodyPr>
          <a:lstStyle/>
          <a:p>
            <a:r>
              <a:rPr lang="en-US" sz="3200" b="1" dirty="0"/>
              <a:t>Slower Growth…Stronger Roots</a:t>
            </a:r>
            <a:endParaRPr lang="en-IN" sz="3200" b="1" dirty="0"/>
          </a:p>
        </p:txBody>
      </p:sp>
    </p:spTree>
    <p:extLst>
      <p:ext uri="{BB962C8B-B14F-4D97-AF65-F5344CB8AC3E}">
        <p14:creationId xmlns:p14="http://schemas.microsoft.com/office/powerpoint/2010/main" val="3360062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E3D86-C4B6-6B2B-9323-3E49B67E38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F35112-284B-4E86-2223-AE4595665C20}"/>
              </a:ext>
            </a:extLst>
          </p:cNvPr>
          <p:cNvSpPr>
            <a:spLocks noGrp="1"/>
          </p:cNvSpPr>
          <p:nvPr>
            <p:ph type="title"/>
          </p:nvPr>
        </p:nvSpPr>
        <p:spPr>
          <a:xfrm>
            <a:off x="414158" y="88630"/>
            <a:ext cx="10515600" cy="1325563"/>
          </a:xfrm>
        </p:spPr>
        <p:txBody>
          <a:bodyPr>
            <a:noAutofit/>
          </a:bodyPr>
          <a:lstStyle/>
          <a:p>
            <a:r>
              <a:rPr lang="en-US" sz="2400" b="1" dirty="0"/>
              <a:t>Digital grew by only 14%, slowest in 2 decade </a:t>
            </a:r>
            <a:br>
              <a:rPr lang="en-US" sz="2400" b="1" dirty="0"/>
            </a:br>
            <a:r>
              <a:rPr lang="en-US" sz="2000" b="1" dirty="0"/>
              <a:t>Within Traditional, </a:t>
            </a:r>
            <a:r>
              <a:rPr lang="en-US" sz="1800" b="1" dirty="0"/>
              <a:t>OOH grown highest with 12% </a:t>
            </a:r>
            <a:br>
              <a:rPr lang="en-US" sz="1800" b="1" dirty="0"/>
            </a:br>
            <a:r>
              <a:rPr lang="en-US" sz="2000" b="1" dirty="0"/>
              <a:t>Print &amp; TV both grew at 5%</a:t>
            </a:r>
            <a:endParaRPr lang="en-IN" sz="2000" dirty="0"/>
          </a:p>
        </p:txBody>
      </p:sp>
      <p:graphicFrame>
        <p:nvGraphicFramePr>
          <p:cNvPr id="5" name="Chart 4">
            <a:extLst>
              <a:ext uri="{FF2B5EF4-FFF2-40B4-BE49-F238E27FC236}">
                <a16:creationId xmlns:a16="http://schemas.microsoft.com/office/drawing/2014/main" id="{439A5382-1812-6CE2-ABF3-14EC6CB3370C}"/>
              </a:ext>
            </a:extLst>
          </p:cNvPr>
          <p:cNvGraphicFramePr/>
          <p:nvPr>
            <p:extLst>
              <p:ext uri="{D42A27DB-BD31-4B8C-83A1-F6EECF244321}">
                <p14:modId xmlns:p14="http://schemas.microsoft.com/office/powerpoint/2010/main" val="2310969921"/>
              </p:ext>
            </p:extLst>
          </p:nvPr>
        </p:nvGraphicFramePr>
        <p:xfrm>
          <a:off x="2426611" y="1761011"/>
          <a:ext cx="7734725" cy="327059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Table 6">
            <a:extLst>
              <a:ext uri="{FF2B5EF4-FFF2-40B4-BE49-F238E27FC236}">
                <a16:creationId xmlns:a16="http://schemas.microsoft.com/office/drawing/2014/main" id="{2EA3C219-94B8-9379-6C1D-B8F39E9F9743}"/>
              </a:ext>
            </a:extLst>
          </p:cNvPr>
          <p:cNvGraphicFramePr>
            <a:graphicFrameLocks noGrp="1"/>
          </p:cNvGraphicFramePr>
          <p:nvPr>
            <p:extLst>
              <p:ext uri="{D42A27DB-BD31-4B8C-83A1-F6EECF244321}">
                <p14:modId xmlns:p14="http://schemas.microsoft.com/office/powerpoint/2010/main" val="4114778398"/>
              </p:ext>
            </p:extLst>
          </p:nvPr>
        </p:nvGraphicFramePr>
        <p:xfrm>
          <a:off x="2519452" y="1168012"/>
          <a:ext cx="9097290" cy="365760"/>
        </p:xfrm>
        <a:graphic>
          <a:graphicData uri="http://schemas.openxmlformats.org/drawingml/2006/table">
            <a:tbl>
              <a:tblPr firstRow="1" bandRow="1">
                <a:tableStyleId>{5C22544A-7EE6-4342-B048-85BDC9FD1C3A}</a:tableStyleId>
              </a:tblPr>
              <a:tblGrid>
                <a:gridCol w="1516215">
                  <a:extLst>
                    <a:ext uri="{9D8B030D-6E8A-4147-A177-3AD203B41FA5}">
                      <a16:colId xmlns:a16="http://schemas.microsoft.com/office/drawing/2014/main" val="20000"/>
                    </a:ext>
                  </a:extLst>
                </a:gridCol>
                <a:gridCol w="1516215">
                  <a:extLst>
                    <a:ext uri="{9D8B030D-6E8A-4147-A177-3AD203B41FA5}">
                      <a16:colId xmlns:a16="http://schemas.microsoft.com/office/drawing/2014/main" val="20001"/>
                    </a:ext>
                  </a:extLst>
                </a:gridCol>
                <a:gridCol w="1484646">
                  <a:extLst>
                    <a:ext uri="{9D8B030D-6E8A-4147-A177-3AD203B41FA5}">
                      <a16:colId xmlns:a16="http://schemas.microsoft.com/office/drawing/2014/main" val="20002"/>
                    </a:ext>
                  </a:extLst>
                </a:gridCol>
                <a:gridCol w="1547784">
                  <a:extLst>
                    <a:ext uri="{9D8B030D-6E8A-4147-A177-3AD203B41FA5}">
                      <a16:colId xmlns:a16="http://schemas.microsoft.com/office/drawing/2014/main" val="20003"/>
                    </a:ext>
                  </a:extLst>
                </a:gridCol>
                <a:gridCol w="1516215">
                  <a:extLst>
                    <a:ext uri="{9D8B030D-6E8A-4147-A177-3AD203B41FA5}">
                      <a16:colId xmlns:a16="http://schemas.microsoft.com/office/drawing/2014/main" val="20004"/>
                    </a:ext>
                  </a:extLst>
                </a:gridCol>
                <a:gridCol w="1516215">
                  <a:extLst>
                    <a:ext uri="{9D8B030D-6E8A-4147-A177-3AD203B41FA5}">
                      <a16:colId xmlns:a16="http://schemas.microsoft.com/office/drawing/2014/main" val="1355084713"/>
                    </a:ext>
                  </a:extLst>
                </a:gridCol>
              </a:tblGrid>
              <a:tr h="0">
                <a:tc>
                  <a:txBody>
                    <a:bodyPr/>
                    <a:lstStyle/>
                    <a:p>
                      <a:pPr algn="ctr"/>
                      <a:r>
                        <a:rPr lang="en-US" sz="1800" dirty="0">
                          <a:solidFill>
                            <a:schemeClr val="tx1">
                              <a:lumMod val="95000"/>
                              <a:lumOff val="5000"/>
                            </a:schemeClr>
                          </a:solidFill>
                          <a:latin typeface="Verdana" panose="020B0604030504040204" pitchFamily="34" charset="0"/>
                          <a:ea typeface="Verdana" panose="020B0604030504040204" pitchFamily="34" charset="0"/>
                        </a:rPr>
                        <a:t>DIGITAL</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lumMod val="75000"/>
                      </a:schemeClr>
                    </a:solidFill>
                  </a:tcPr>
                </a:tc>
                <a:tc>
                  <a:txBody>
                    <a:bodyPr/>
                    <a:lstStyle/>
                    <a:p>
                      <a:pPr algn="ctr"/>
                      <a:r>
                        <a:rPr lang="en-US" sz="1800" dirty="0">
                          <a:solidFill>
                            <a:schemeClr val="tx1">
                              <a:lumMod val="95000"/>
                              <a:lumOff val="5000"/>
                            </a:schemeClr>
                          </a:solidFill>
                          <a:latin typeface="Verdana" panose="020B0604030504040204" pitchFamily="34" charset="0"/>
                          <a:ea typeface="Verdana" panose="020B0604030504040204" pitchFamily="34" charset="0"/>
                        </a:rPr>
                        <a:t>TV</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lumMod val="75000"/>
                      </a:schemeClr>
                    </a:solidFill>
                  </a:tcPr>
                </a:tc>
                <a:tc>
                  <a:txBody>
                    <a:bodyPr/>
                    <a:lstStyle/>
                    <a:p>
                      <a:pPr algn="ctr"/>
                      <a:r>
                        <a:rPr lang="en-US" sz="1800" dirty="0">
                          <a:solidFill>
                            <a:schemeClr val="tx1">
                              <a:lumMod val="95000"/>
                              <a:lumOff val="5000"/>
                            </a:schemeClr>
                          </a:solidFill>
                          <a:latin typeface="Verdana" panose="020B0604030504040204" pitchFamily="34" charset="0"/>
                          <a:ea typeface="Verdana" panose="020B0604030504040204" pitchFamily="34" charset="0"/>
                        </a:rPr>
                        <a:t>PRINT</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lumMod val="75000"/>
                      </a:schemeClr>
                    </a:solidFill>
                  </a:tcPr>
                </a:tc>
                <a:tc>
                  <a:txBody>
                    <a:bodyPr/>
                    <a:lstStyle/>
                    <a:p>
                      <a:pPr algn="ctr"/>
                      <a:r>
                        <a:rPr lang="en-US" sz="1800" dirty="0">
                          <a:solidFill>
                            <a:schemeClr val="tx1">
                              <a:lumMod val="95000"/>
                              <a:lumOff val="5000"/>
                            </a:schemeClr>
                          </a:solidFill>
                          <a:latin typeface="Verdana" panose="020B0604030504040204" pitchFamily="34" charset="0"/>
                          <a:ea typeface="Verdana" panose="020B0604030504040204" pitchFamily="34" charset="0"/>
                        </a:rPr>
                        <a:t>OOH</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lumMod val="75000"/>
                      </a:schemeClr>
                    </a:solidFill>
                  </a:tcPr>
                </a:tc>
                <a:tc>
                  <a:txBody>
                    <a:bodyPr/>
                    <a:lstStyle/>
                    <a:p>
                      <a:pPr algn="ctr"/>
                      <a:r>
                        <a:rPr lang="en-US" sz="1800" dirty="0">
                          <a:solidFill>
                            <a:schemeClr val="tx1">
                              <a:lumMod val="95000"/>
                              <a:lumOff val="5000"/>
                            </a:schemeClr>
                          </a:solidFill>
                          <a:latin typeface="Verdana" panose="020B0604030504040204" pitchFamily="34" charset="0"/>
                          <a:ea typeface="Verdana" panose="020B0604030504040204" pitchFamily="34" charset="0"/>
                        </a:rPr>
                        <a:t>RADIO</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lumMod val="75000"/>
                      </a:schemeClr>
                    </a:solidFill>
                  </a:tcPr>
                </a:tc>
                <a:tc>
                  <a:txBody>
                    <a:bodyPr/>
                    <a:lstStyle/>
                    <a:p>
                      <a:pPr algn="ctr"/>
                      <a:r>
                        <a:rPr lang="en-US" sz="1800" dirty="0">
                          <a:solidFill>
                            <a:schemeClr val="tx1">
                              <a:lumMod val="95000"/>
                              <a:lumOff val="5000"/>
                            </a:schemeClr>
                          </a:solidFill>
                          <a:latin typeface="Verdana" panose="020B0604030504040204" pitchFamily="34" charset="0"/>
                          <a:ea typeface="Verdana" panose="020B0604030504040204" pitchFamily="34" charset="0"/>
                        </a:rPr>
                        <a:t>CINEMA</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0"/>
                  </a:ext>
                </a:extLst>
              </a:tr>
            </a:tbl>
          </a:graphicData>
        </a:graphic>
      </p:graphicFrame>
      <p:sp>
        <p:nvSpPr>
          <p:cNvPr id="8" name="Rectangle 7">
            <a:extLst>
              <a:ext uri="{FF2B5EF4-FFF2-40B4-BE49-F238E27FC236}">
                <a16:creationId xmlns:a16="http://schemas.microsoft.com/office/drawing/2014/main" id="{63614902-2328-690A-20A3-9F70806E3691}"/>
              </a:ext>
            </a:extLst>
          </p:cNvPr>
          <p:cNvSpPr/>
          <p:nvPr/>
        </p:nvSpPr>
        <p:spPr>
          <a:xfrm>
            <a:off x="520460" y="2039986"/>
            <a:ext cx="1309568" cy="354841"/>
          </a:xfrm>
          <a:prstGeom prst="rect">
            <a:avLst/>
          </a:prstGeom>
          <a:solidFill>
            <a:srgbClr val="33B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lumMod val="95000"/>
                    <a:lumOff val="5000"/>
                  </a:schemeClr>
                </a:solidFill>
                <a:latin typeface="Verdana" panose="020B0604030504040204" pitchFamily="34" charset="0"/>
                <a:ea typeface="Verdana" panose="020B0604030504040204" pitchFamily="34" charset="0"/>
              </a:rPr>
              <a:t>2023 / 22</a:t>
            </a:r>
          </a:p>
        </p:txBody>
      </p:sp>
      <p:sp>
        <p:nvSpPr>
          <p:cNvPr id="9" name="Rectangle 8">
            <a:extLst>
              <a:ext uri="{FF2B5EF4-FFF2-40B4-BE49-F238E27FC236}">
                <a16:creationId xmlns:a16="http://schemas.microsoft.com/office/drawing/2014/main" id="{376B0091-4329-D654-3416-3E0D3C6B6007}"/>
              </a:ext>
            </a:extLst>
          </p:cNvPr>
          <p:cNvSpPr/>
          <p:nvPr/>
        </p:nvSpPr>
        <p:spPr>
          <a:xfrm>
            <a:off x="520459" y="2394827"/>
            <a:ext cx="1309568" cy="35484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Verdana" panose="020B0604030504040204" pitchFamily="34" charset="0"/>
                <a:ea typeface="Verdana" panose="020B0604030504040204" pitchFamily="34" charset="0"/>
              </a:rPr>
              <a:t>2024 / 23</a:t>
            </a:r>
          </a:p>
        </p:txBody>
      </p:sp>
      <p:graphicFrame>
        <p:nvGraphicFramePr>
          <p:cNvPr id="10" name="Chart 9">
            <a:extLst>
              <a:ext uri="{FF2B5EF4-FFF2-40B4-BE49-F238E27FC236}">
                <a16:creationId xmlns:a16="http://schemas.microsoft.com/office/drawing/2014/main" id="{641743DB-3533-FF8C-520C-D817C699C4B2}"/>
              </a:ext>
            </a:extLst>
          </p:cNvPr>
          <p:cNvGraphicFramePr/>
          <p:nvPr>
            <p:extLst>
              <p:ext uri="{D42A27DB-BD31-4B8C-83A1-F6EECF244321}">
                <p14:modId xmlns:p14="http://schemas.microsoft.com/office/powerpoint/2010/main" val="3748533940"/>
              </p:ext>
            </p:extLst>
          </p:nvPr>
        </p:nvGraphicFramePr>
        <p:xfrm>
          <a:off x="10010356" y="1670064"/>
          <a:ext cx="1700372" cy="327527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ontent Placeholder 3">
            <a:extLst>
              <a:ext uri="{FF2B5EF4-FFF2-40B4-BE49-F238E27FC236}">
                <a16:creationId xmlns:a16="http://schemas.microsoft.com/office/drawing/2014/main" id="{01A8E567-2F25-A0B6-55FA-FDDF8227D9FF}"/>
              </a:ext>
            </a:extLst>
          </p:cNvPr>
          <p:cNvGraphicFramePr>
            <a:graphicFrameLocks/>
          </p:cNvGraphicFramePr>
          <p:nvPr>
            <p:extLst>
              <p:ext uri="{D42A27DB-BD31-4B8C-83A1-F6EECF244321}">
                <p14:modId xmlns:p14="http://schemas.microsoft.com/office/powerpoint/2010/main" val="348337164"/>
              </p:ext>
            </p:extLst>
          </p:nvPr>
        </p:nvGraphicFramePr>
        <p:xfrm>
          <a:off x="2519452" y="5148172"/>
          <a:ext cx="1501688" cy="901775"/>
        </p:xfrm>
        <a:graphic>
          <a:graphicData uri="http://schemas.openxmlformats.org/drawingml/2006/table">
            <a:tbl>
              <a:tblPr firstRow="1" bandRow="1">
                <a:tableStyleId>{21E4AEA4-8DFA-4A89-87EB-49C32662AFE0}</a:tableStyleId>
              </a:tblPr>
              <a:tblGrid>
                <a:gridCol w="1501688">
                  <a:extLst>
                    <a:ext uri="{9D8B030D-6E8A-4147-A177-3AD203B41FA5}">
                      <a16:colId xmlns:a16="http://schemas.microsoft.com/office/drawing/2014/main" val="20000"/>
                    </a:ext>
                  </a:extLst>
                </a:gridCol>
              </a:tblGrid>
              <a:tr h="329325">
                <a:tc>
                  <a:txBody>
                    <a:bodyPr/>
                    <a:lstStyle/>
                    <a:p>
                      <a:pPr algn="ctr"/>
                      <a:r>
                        <a:rPr lang="en-IN" sz="1400" dirty="0">
                          <a:latin typeface="Verdana" panose="020B0604030504040204" pitchFamily="34" charset="0"/>
                          <a:ea typeface="Verdana" panose="020B0604030504040204" pitchFamily="34" charset="0"/>
                        </a:rPr>
                        <a:t>DIGITAL</a:t>
                      </a:r>
                      <a:endParaRPr lang="en-IN" sz="1400" b="1" dirty="0">
                        <a:latin typeface="Verdana" panose="020B0604030504040204" pitchFamily="34" charset="0"/>
                        <a:ea typeface="Verdana" panose="020B0604030504040204" pitchFamily="34" charset="0"/>
                      </a:endParaRPr>
                    </a:p>
                  </a:txBody>
                  <a:tcPr marL="91412" marR="91412" marT="45706" marB="4570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425A8"/>
                    </a:solidFill>
                  </a:tcPr>
                </a:tc>
                <a:extLst>
                  <a:ext uri="{0D108BD9-81ED-4DB2-BD59-A6C34878D82A}">
                    <a16:rowId xmlns:a16="http://schemas.microsoft.com/office/drawing/2014/main" val="10000"/>
                  </a:ext>
                </a:extLst>
              </a:tr>
              <a:tr h="286225">
                <a:tc>
                  <a:txBody>
                    <a:bodyPr/>
                    <a:lstStyle/>
                    <a:p>
                      <a:pPr algn="ctr" fontAlgn="ctr"/>
                      <a:r>
                        <a:rPr lang="en-US" sz="1400" b="1" u="none" strike="noStrike" dirty="0">
                          <a:effectLst/>
                          <a:latin typeface="Verdana" panose="020B0604030504040204" pitchFamily="34" charset="0"/>
                          <a:ea typeface="Verdana" panose="020B0604030504040204" pitchFamily="34" charset="0"/>
                        </a:rPr>
                        <a:t>39714</a:t>
                      </a:r>
                      <a:endParaRPr lang="en-US" sz="1400" b="1"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ctr">
                    <a:lnT w="19050" cap="flat" cmpd="sng" algn="ctr">
                      <a:solidFill>
                        <a:schemeClr val="bg1"/>
                      </a:solidFill>
                      <a:prstDash val="solid"/>
                      <a:round/>
                      <a:headEnd type="none" w="med" len="med"/>
                      <a:tailEnd type="none" w="med" len="med"/>
                    </a:lnT>
                    <a:solidFill>
                      <a:srgbClr val="617EFB"/>
                    </a:solidFill>
                  </a:tcPr>
                </a:tc>
                <a:extLst>
                  <a:ext uri="{0D108BD9-81ED-4DB2-BD59-A6C34878D82A}">
                    <a16:rowId xmlns:a16="http://schemas.microsoft.com/office/drawing/2014/main" val="10002"/>
                  </a:ext>
                </a:extLst>
              </a:tr>
              <a:tr h="286225">
                <a:tc>
                  <a:txBody>
                    <a:bodyPr/>
                    <a:lstStyle/>
                    <a:p>
                      <a:pPr algn="ctr" fontAlgn="ctr"/>
                      <a:r>
                        <a:rPr lang="en-US" sz="1400" b="1" u="none" strike="noStrike" dirty="0">
                          <a:effectLst/>
                          <a:latin typeface="Verdana" panose="020B0604030504040204" pitchFamily="34" charset="0"/>
                          <a:ea typeface="Verdana" panose="020B0604030504040204" pitchFamily="34" charset="0"/>
                        </a:rPr>
                        <a:t>45292</a:t>
                      </a:r>
                      <a:endParaRPr lang="en-US" sz="1400" b="1"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ctr">
                    <a:solidFill>
                      <a:srgbClr val="9EBAF8"/>
                    </a:solidFill>
                  </a:tcPr>
                </a:tc>
                <a:extLst>
                  <a:ext uri="{0D108BD9-81ED-4DB2-BD59-A6C34878D82A}">
                    <a16:rowId xmlns:a16="http://schemas.microsoft.com/office/drawing/2014/main" val="10003"/>
                  </a:ext>
                </a:extLst>
              </a:tr>
            </a:tbl>
          </a:graphicData>
        </a:graphic>
      </p:graphicFrame>
      <p:graphicFrame>
        <p:nvGraphicFramePr>
          <p:cNvPr id="12" name="Content Placeholder 3">
            <a:extLst>
              <a:ext uri="{FF2B5EF4-FFF2-40B4-BE49-F238E27FC236}">
                <a16:creationId xmlns:a16="http://schemas.microsoft.com/office/drawing/2014/main" id="{E4FD4818-E003-2B52-0603-607E35B812C2}"/>
              </a:ext>
            </a:extLst>
          </p:cNvPr>
          <p:cNvGraphicFramePr>
            <a:graphicFrameLocks/>
          </p:cNvGraphicFramePr>
          <p:nvPr>
            <p:extLst>
              <p:ext uri="{D42A27DB-BD31-4B8C-83A1-F6EECF244321}">
                <p14:modId xmlns:p14="http://schemas.microsoft.com/office/powerpoint/2010/main" val="2361031719"/>
              </p:ext>
            </p:extLst>
          </p:nvPr>
        </p:nvGraphicFramePr>
        <p:xfrm>
          <a:off x="8637145" y="5148172"/>
          <a:ext cx="1524191" cy="901775"/>
        </p:xfrm>
        <a:graphic>
          <a:graphicData uri="http://schemas.openxmlformats.org/drawingml/2006/table">
            <a:tbl>
              <a:tblPr firstRow="1" bandRow="1">
                <a:tableStyleId>{5C22544A-7EE6-4342-B048-85BDC9FD1C3A}</a:tableStyleId>
              </a:tblPr>
              <a:tblGrid>
                <a:gridCol w="1524191">
                  <a:extLst>
                    <a:ext uri="{9D8B030D-6E8A-4147-A177-3AD203B41FA5}">
                      <a16:colId xmlns:a16="http://schemas.microsoft.com/office/drawing/2014/main" val="20000"/>
                    </a:ext>
                  </a:extLst>
                </a:gridCol>
              </a:tblGrid>
              <a:tr h="329325">
                <a:tc>
                  <a:txBody>
                    <a:bodyPr/>
                    <a:lstStyle/>
                    <a:p>
                      <a:pPr algn="ctr"/>
                      <a:r>
                        <a:rPr lang="en-IN" sz="1400" dirty="0">
                          <a:latin typeface="Verdana" panose="020B0604030504040204" pitchFamily="34" charset="0"/>
                          <a:ea typeface="Verdana" panose="020B0604030504040204" pitchFamily="34" charset="0"/>
                        </a:rPr>
                        <a:t>RADIO</a:t>
                      </a:r>
                      <a:endParaRPr lang="en-IN" sz="1400" b="1" dirty="0">
                        <a:latin typeface="Verdana" panose="020B0604030504040204" pitchFamily="34" charset="0"/>
                        <a:ea typeface="Verdana" panose="020B0604030504040204" pitchFamily="34" charset="0"/>
                      </a:endParaRPr>
                    </a:p>
                  </a:txBody>
                  <a:tcPr marL="91412" marR="91412" marT="45706" marB="4570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AC0320"/>
                    </a:solidFill>
                  </a:tcPr>
                </a:tc>
                <a:extLst>
                  <a:ext uri="{0D108BD9-81ED-4DB2-BD59-A6C34878D82A}">
                    <a16:rowId xmlns:a16="http://schemas.microsoft.com/office/drawing/2014/main" val="10000"/>
                  </a:ext>
                </a:extLst>
              </a:tr>
              <a:tr h="286225">
                <a:tc>
                  <a:txBody>
                    <a:bodyPr/>
                    <a:lstStyle/>
                    <a:p>
                      <a:pPr algn="ctr" fontAlgn="ctr"/>
                      <a:r>
                        <a:rPr lang="en-US" sz="1400" b="1" u="none" strike="noStrike" dirty="0">
                          <a:effectLst/>
                          <a:latin typeface="Verdana" panose="020B0604030504040204" pitchFamily="34" charset="0"/>
                          <a:ea typeface="Verdana" panose="020B0604030504040204" pitchFamily="34" charset="0"/>
                        </a:rPr>
                        <a:t>2272</a:t>
                      </a:r>
                      <a:endParaRPr lang="en-US" sz="1400" b="1"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F4152"/>
                    </a:solidFill>
                  </a:tcPr>
                </a:tc>
                <a:extLst>
                  <a:ext uri="{0D108BD9-81ED-4DB2-BD59-A6C34878D82A}">
                    <a16:rowId xmlns:a16="http://schemas.microsoft.com/office/drawing/2014/main" val="10002"/>
                  </a:ext>
                </a:extLst>
              </a:tr>
              <a:tr h="286225">
                <a:tc>
                  <a:txBody>
                    <a:bodyPr/>
                    <a:lstStyle/>
                    <a:p>
                      <a:pPr algn="ctr" fontAlgn="ctr"/>
                      <a:r>
                        <a:rPr lang="en-US" sz="1400" b="1" u="none" strike="noStrike" dirty="0">
                          <a:effectLst/>
                          <a:latin typeface="Verdana" panose="020B0604030504040204" pitchFamily="34" charset="0"/>
                          <a:ea typeface="Verdana" panose="020B0604030504040204" pitchFamily="34" charset="0"/>
                        </a:rPr>
                        <a:t>2462</a:t>
                      </a:r>
                      <a:endParaRPr lang="en-US" sz="1400" b="1"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8789"/>
                    </a:solidFill>
                  </a:tcPr>
                </a:tc>
                <a:extLst>
                  <a:ext uri="{0D108BD9-81ED-4DB2-BD59-A6C34878D82A}">
                    <a16:rowId xmlns:a16="http://schemas.microsoft.com/office/drawing/2014/main" val="10003"/>
                  </a:ext>
                </a:extLst>
              </a:tr>
            </a:tbl>
          </a:graphicData>
        </a:graphic>
      </p:graphicFrame>
      <p:graphicFrame>
        <p:nvGraphicFramePr>
          <p:cNvPr id="13" name="Content Placeholder 3">
            <a:extLst>
              <a:ext uri="{FF2B5EF4-FFF2-40B4-BE49-F238E27FC236}">
                <a16:creationId xmlns:a16="http://schemas.microsoft.com/office/drawing/2014/main" id="{EB3F7DF5-4648-7E7D-20F9-56A7F13B0259}"/>
              </a:ext>
            </a:extLst>
          </p:cNvPr>
          <p:cNvGraphicFramePr>
            <a:graphicFrameLocks/>
          </p:cNvGraphicFramePr>
          <p:nvPr>
            <p:extLst>
              <p:ext uri="{D42A27DB-BD31-4B8C-83A1-F6EECF244321}">
                <p14:modId xmlns:p14="http://schemas.microsoft.com/office/powerpoint/2010/main" val="3090505383"/>
              </p:ext>
            </p:extLst>
          </p:nvPr>
        </p:nvGraphicFramePr>
        <p:xfrm>
          <a:off x="4021140" y="5148172"/>
          <a:ext cx="1557159" cy="901775"/>
        </p:xfrm>
        <a:graphic>
          <a:graphicData uri="http://schemas.openxmlformats.org/drawingml/2006/table">
            <a:tbl>
              <a:tblPr firstRow="1" bandRow="1">
                <a:tableStyleId>{00A15C55-8517-42AA-B614-E9B94910E393}</a:tableStyleId>
              </a:tblPr>
              <a:tblGrid>
                <a:gridCol w="1557159">
                  <a:extLst>
                    <a:ext uri="{9D8B030D-6E8A-4147-A177-3AD203B41FA5}">
                      <a16:colId xmlns:a16="http://schemas.microsoft.com/office/drawing/2014/main" val="20000"/>
                    </a:ext>
                  </a:extLst>
                </a:gridCol>
              </a:tblGrid>
              <a:tr h="329325">
                <a:tc>
                  <a:txBody>
                    <a:bodyPr/>
                    <a:lstStyle/>
                    <a:p>
                      <a:pPr algn="ctr"/>
                      <a:r>
                        <a:rPr lang="en-IN" sz="1400" dirty="0">
                          <a:latin typeface="Verdana" panose="020B0604030504040204" pitchFamily="34" charset="0"/>
                          <a:ea typeface="Verdana" panose="020B0604030504040204" pitchFamily="34" charset="0"/>
                        </a:rPr>
                        <a:t>TV</a:t>
                      </a:r>
                      <a:endParaRPr lang="en-IN" sz="1400" b="1" dirty="0">
                        <a:latin typeface="Verdana" panose="020B0604030504040204" pitchFamily="34" charset="0"/>
                        <a:ea typeface="Verdana" panose="020B0604030504040204" pitchFamily="34" charset="0"/>
                      </a:endParaRPr>
                    </a:p>
                  </a:txBody>
                  <a:tcPr marL="91412" marR="91412" marT="45706" marB="4570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18057"/>
                    </a:solidFill>
                  </a:tcPr>
                </a:tc>
                <a:extLst>
                  <a:ext uri="{0D108BD9-81ED-4DB2-BD59-A6C34878D82A}">
                    <a16:rowId xmlns:a16="http://schemas.microsoft.com/office/drawing/2014/main" val="10000"/>
                  </a:ext>
                </a:extLst>
              </a:tr>
              <a:tr h="286225">
                <a:tc>
                  <a:txBody>
                    <a:bodyPr/>
                    <a:lstStyle/>
                    <a:p>
                      <a:pPr algn="ctr" fontAlgn="ctr"/>
                      <a:r>
                        <a:rPr lang="en-US" sz="1400" b="1" u="none" strike="noStrike" dirty="0">
                          <a:effectLst/>
                          <a:latin typeface="Verdana" panose="020B0604030504040204" pitchFamily="34" charset="0"/>
                          <a:ea typeface="Verdana" panose="020B0604030504040204" pitchFamily="34" charset="0"/>
                        </a:rPr>
                        <a:t>32886</a:t>
                      </a:r>
                      <a:endParaRPr lang="en-US" sz="1400" b="1"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1AB78"/>
                    </a:solidFill>
                  </a:tcPr>
                </a:tc>
                <a:extLst>
                  <a:ext uri="{0D108BD9-81ED-4DB2-BD59-A6C34878D82A}">
                    <a16:rowId xmlns:a16="http://schemas.microsoft.com/office/drawing/2014/main" val="10002"/>
                  </a:ext>
                </a:extLst>
              </a:tr>
              <a:tr h="286225">
                <a:tc>
                  <a:txBody>
                    <a:bodyPr/>
                    <a:lstStyle/>
                    <a:p>
                      <a:pPr algn="ctr" fontAlgn="ctr"/>
                      <a:r>
                        <a:rPr lang="en-US" sz="1400" b="1" u="none" strike="noStrike" dirty="0">
                          <a:effectLst/>
                          <a:latin typeface="Verdana" panose="020B0604030504040204" pitchFamily="34" charset="0"/>
                          <a:ea typeface="Verdana" panose="020B0604030504040204" pitchFamily="34" charset="0"/>
                        </a:rPr>
                        <a:t>34453</a:t>
                      </a:r>
                      <a:endParaRPr lang="en-US" sz="1400" b="1"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3ED6AE"/>
                    </a:solidFill>
                  </a:tcPr>
                </a:tc>
                <a:extLst>
                  <a:ext uri="{0D108BD9-81ED-4DB2-BD59-A6C34878D82A}">
                    <a16:rowId xmlns:a16="http://schemas.microsoft.com/office/drawing/2014/main" val="10003"/>
                  </a:ext>
                </a:extLst>
              </a:tr>
            </a:tbl>
          </a:graphicData>
        </a:graphic>
      </p:graphicFrame>
      <p:graphicFrame>
        <p:nvGraphicFramePr>
          <p:cNvPr id="14" name="Content Placeholder 3">
            <a:extLst>
              <a:ext uri="{FF2B5EF4-FFF2-40B4-BE49-F238E27FC236}">
                <a16:creationId xmlns:a16="http://schemas.microsoft.com/office/drawing/2014/main" id="{DA390CB5-2787-B045-4171-D96BAC88966A}"/>
              </a:ext>
            </a:extLst>
          </p:cNvPr>
          <p:cNvGraphicFramePr>
            <a:graphicFrameLocks/>
          </p:cNvGraphicFramePr>
          <p:nvPr>
            <p:extLst>
              <p:ext uri="{D42A27DB-BD31-4B8C-83A1-F6EECF244321}">
                <p14:modId xmlns:p14="http://schemas.microsoft.com/office/powerpoint/2010/main" val="218885606"/>
              </p:ext>
            </p:extLst>
          </p:nvPr>
        </p:nvGraphicFramePr>
        <p:xfrm>
          <a:off x="7079986" y="5148172"/>
          <a:ext cx="1557159" cy="901775"/>
        </p:xfrm>
        <a:graphic>
          <a:graphicData uri="http://schemas.openxmlformats.org/drawingml/2006/table">
            <a:tbl>
              <a:tblPr firstRow="1" bandRow="1">
                <a:tableStyleId>{93296810-A885-4BE3-A3E7-6D5BEEA58F35}</a:tableStyleId>
              </a:tblPr>
              <a:tblGrid>
                <a:gridCol w="1557159">
                  <a:extLst>
                    <a:ext uri="{9D8B030D-6E8A-4147-A177-3AD203B41FA5}">
                      <a16:colId xmlns:a16="http://schemas.microsoft.com/office/drawing/2014/main" val="20000"/>
                    </a:ext>
                  </a:extLst>
                </a:gridCol>
              </a:tblGrid>
              <a:tr h="329325">
                <a:tc>
                  <a:txBody>
                    <a:bodyPr/>
                    <a:lstStyle/>
                    <a:p>
                      <a:pPr algn="ctr"/>
                      <a:r>
                        <a:rPr lang="en-IN" sz="1400" dirty="0">
                          <a:latin typeface="Verdana" panose="020B0604030504040204" pitchFamily="34" charset="0"/>
                          <a:ea typeface="Verdana" panose="020B0604030504040204" pitchFamily="34" charset="0"/>
                        </a:rPr>
                        <a:t>OOH</a:t>
                      </a:r>
                      <a:endParaRPr lang="en-IN" sz="1400" b="1" dirty="0">
                        <a:latin typeface="Verdana" panose="020B0604030504040204" pitchFamily="34" charset="0"/>
                        <a:ea typeface="Verdana" panose="020B0604030504040204" pitchFamily="34" charset="0"/>
                      </a:endParaRPr>
                    </a:p>
                  </a:txBody>
                  <a:tcPr marL="91412" marR="91412" marT="45706" marB="4570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6A05A3"/>
                    </a:solidFill>
                  </a:tcPr>
                </a:tc>
                <a:extLst>
                  <a:ext uri="{0D108BD9-81ED-4DB2-BD59-A6C34878D82A}">
                    <a16:rowId xmlns:a16="http://schemas.microsoft.com/office/drawing/2014/main" val="10000"/>
                  </a:ext>
                </a:extLst>
              </a:tr>
              <a:tr h="286225">
                <a:tc>
                  <a:txBody>
                    <a:bodyPr/>
                    <a:lstStyle/>
                    <a:p>
                      <a:pPr algn="ctr" fontAlgn="ctr"/>
                      <a:r>
                        <a:rPr lang="en-US" sz="1400" b="1" u="none" strike="noStrike" dirty="0">
                          <a:effectLst/>
                          <a:latin typeface="Verdana" panose="020B0604030504040204" pitchFamily="34" charset="0"/>
                          <a:ea typeface="Verdana" panose="020B0604030504040204" pitchFamily="34" charset="0"/>
                        </a:rPr>
                        <a:t>4140</a:t>
                      </a:r>
                      <a:endParaRPr lang="en-US" sz="1400" b="1"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9C4FD1"/>
                    </a:solidFill>
                  </a:tcPr>
                </a:tc>
                <a:extLst>
                  <a:ext uri="{0D108BD9-81ED-4DB2-BD59-A6C34878D82A}">
                    <a16:rowId xmlns:a16="http://schemas.microsoft.com/office/drawing/2014/main" val="10002"/>
                  </a:ext>
                </a:extLst>
              </a:tr>
              <a:tr h="286225">
                <a:tc>
                  <a:txBody>
                    <a:bodyPr/>
                    <a:lstStyle/>
                    <a:p>
                      <a:pPr algn="ctr" fontAlgn="ctr"/>
                      <a:r>
                        <a:rPr lang="en-US" sz="1400" b="1" u="none" strike="noStrike" dirty="0">
                          <a:effectLst/>
                          <a:latin typeface="Verdana" panose="020B0604030504040204" pitchFamily="34" charset="0"/>
                          <a:ea typeface="Verdana" panose="020B0604030504040204" pitchFamily="34" charset="0"/>
                        </a:rPr>
                        <a:t>4650</a:t>
                      </a:r>
                      <a:endParaRPr lang="en-US" sz="1400" b="1"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BB85DF"/>
                    </a:solidFill>
                  </a:tcPr>
                </a:tc>
                <a:extLst>
                  <a:ext uri="{0D108BD9-81ED-4DB2-BD59-A6C34878D82A}">
                    <a16:rowId xmlns:a16="http://schemas.microsoft.com/office/drawing/2014/main" val="10003"/>
                  </a:ext>
                </a:extLst>
              </a:tr>
            </a:tbl>
          </a:graphicData>
        </a:graphic>
      </p:graphicFrame>
      <p:graphicFrame>
        <p:nvGraphicFramePr>
          <p:cNvPr id="15" name="Content Placeholder 3">
            <a:extLst>
              <a:ext uri="{FF2B5EF4-FFF2-40B4-BE49-F238E27FC236}">
                <a16:creationId xmlns:a16="http://schemas.microsoft.com/office/drawing/2014/main" id="{AAFCC2E8-A541-272B-3EF8-2D4C6E618465}"/>
              </a:ext>
            </a:extLst>
          </p:cNvPr>
          <p:cNvGraphicFramePr>
            <a:graphicFrameLocks/>
          </p:cNvGraphicFramePr>
          <p:nvPr>
            <p:extLst>
              <p:ext uri="{D42A27DB-BD31-4B8C-83A1-F6EECF244321}">
                <p14:modId xmlns:p14="http://schemas.microsoft.com/office/powerpoint/2010/main" val="3538548723"/>
              </p:ext>
            </p:extLst>
          </p:nvPr>
        </p:nvGraphicFramePr>
        <p:xfrm>
          <a:off x="5578299" y="5148172"/>
          <a:ext cx="1501687" cy="901775"/>
        </p:xfrm>
        <a:graphic>
          <a:graphicData uri="http://schemas.openxmlformats.org/drawingml/2006/table">
            <a:tbl>
              <a:tblPr firstRow="1" bandRow="1">
                <a:tableStyleId>{21E4AEA4-8DFA-4A89-87EB-49C32662AFE0}</a:tableStyleId>
              </a:tblPr>
              <a:tblGrid>
                <a:gridCol w="1501687">
                  <a:extLst>
                    <a:ext uri="{9D8B030D-6E8A-4147-A177-3AD203B41FA5}">
                      <a16:colId xmlns:a16="http://schemas.microsoft.com/office/drawing/2014/main" val="20000"/>
                    </a:ext>
                  </a:extLst>
                </a:gridCol>
              </a:tblGrid>
              <a:tr h="329325">
                <a:tc>
                  <a:txBody>
                    <a:bodyPr/>
                    <a:lstStyle/>
                    <a:p>
                      <a:pPr algn="ctr"/>
                      <a:r>
                        <a:rPr lang="en-IN" sz="1400" dirty="0">
                          <a:solidFill>
                            <a:schemeClr val="bg1"/>
                          </a:solidFill>
                          <a:latin typeface="Verdana" panose="020B0604030504040204" pitchFamily="34" charset="0"/>
                          <a:ea typeface="Verdana" panose="020B0604030504040204" pitchFamily="34" charset="0"/>
                        </a:rPr>
                        <a:t>PRINT</a:t>
                      </a:r>
                      <a:endParaRPr lang="en-IN" sz="1400" b="1" dirty="0">
                        <a:solidFill>
                          <a:schemeClr val="bg1"/>
                        </a:solidFill>
                        <a:latin typeface="Verdana" panose="020B0604030504040204" pitchFamily="34" charset="0"/>
                        <a:ea typeface="Verdana" panose="020B0604030504040204" pitchFamily="34" charset="0"/>
                      </a:endParaRPr>
                    </a:p>
                  </a:txBody>
                  <a:tcPr marL="91412" marR="91412" marT="45706" marB="4570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3F8B05"/>
                    </a:solidFill>
                  </a:tcPr>
                </a:tc>
                <a:extLst>
                  <a:ext uri="{0D108BD9-81ED-4DB2-BD59-A6C34878D82A}">
                    <a16:rowId xmlns:a16="http://schemas.microsoft.com/office/drawing/2014/main" val="10000"/>
                  </a:ext>
                </a:extLst>
              </a:tr>
              <a:tr h="286225">
                <a:tc>
                  <a:txBody>
                    <a:bodyPr/>
                    <a:lstStyle/>
                    <a:p>
                      <a:pPr algn="ctr" fontAlgn="ctr"/>
                      <a:r>
                        <a:rPr lang="en-US" sz="1400" b="1" u="none" strike="noStrike" dirty="0">
                          <a:solidFill>
                            <a:schemeClr val="tx1"/>
                          </a:solidFill>
                          <a:effectLst/>
                          <a:latin typeface="Verdana" panose="020B0604030504040204" pitchFamily="34" charset="0"/>
                          <a:ea typeface="Verdana" panose="020B0604030504040204" pitchFamily="34" charset="0"/>
                        </a:rPr>
                        <a:t>19250</a:t>
                      </a:r>
                      <a:endParaRPr lang="en-US" sz="1400" b="1" i="0" u="none" strike="noStrike" dirty="0">
                        <a:solidFill>
                          <a:schemeClr val="tx1"/>
                        </a:solidFill>
                        <a:effectLst/>
                        <a:latin typeface="Verdana" panose="020B0604030504040204" pitchFamily="34" charset="0"/>
                        <a:ea typeface="Verdana" panose="020B060403050404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8BCA3E"/>
                    </a:solidFill>
                  </a:tcPr>
                </a:tc>
                <a:extLst>
                  <a:ext uri="{0D108BD9-81ED-4DB2-BD59-A6C34878D82A}">
                    <a16:rowId xmlns:a16="http://schemas.microsoft.com/office/drawing/2014/main" val="10002"/>
                  </a:ext>
                </a:extLst>
              </a:tr>
              <a:tr h="286225">
                <a:tc>
                  <a:txBody>
                    <a:bodyPr/>
                    <a:lstStyle/>
                    <a:p>
                      <a:pPr algn="ctr" fontAlgn="ctr"/>
                      <a:r>
                        <a:rPr lang="en-US" sz="1400" b="1" u="none" strike="noStrike" dirty="0">
                          <a:solidFill>
                            <a:schemeClr val="tx1"/>
                          </a:solidFill>
                          <a:effectLst/>
                          <a:latin typeface="Verdana" panose="020B0604030504040204" pitchFamily="34" charset="0"/>
                          <a:ea typeface="Verdana" panose="020B0604030504040204" pitchFamily="34" charset="0"/>
                        </a:rPr>
                        <a:t>20272</a:t>
                      </a:r>
                      <a:endParaRPr lang="en-US" sz="1400" b="1" i="0" u="none" strike="noStrike" dirty="0">
                        <a:solidFill>
                          <a:schemeClr val="tx1"/>
                        </a:solidFill>
                        <a:effectLst/>
                        <a:latin typeface="Verdana" panose="020B0604030504040204" pitchFamily="34" charset="0"/>
                        <a:ea typeface="Verdana" panose="020B060403050404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94D872"/>
                    </a:solidFill>
                  </a:tcPr>
                </a:tc>
                <a:extLst>
                  <a:ext uri="{0D108BD9-81ED-4DB2-BD59-A6C34878D82A}">
                    <a16:rowId xmlns:a16="http://schemas.microsoft.com/office/drawing/2014/main" val="10003"/>
                  </a:ext>
                </a:extLst>
              </a:tr>
            </a:tbl>
          </a:graphicData>
        </a:graphic>
      </p:graphicFrame>
      <p:graphicFrame>
        <p:nvGraphicFramePr>
          <p:cNvPr id="16" name="Content Placeholder 3">
            <a:extLst>
              <a:ext uri="{FF2B5EF4-FFF2-40B4-BE49-F238E27FC236}">
                <a16:creationId xmlns:a16="http://schemas.microsoft.com/office/drawing/2014/main" id="{9821459E-E88D-BEF1-5884-62A3470448C5}"/>
              </a:ext>
            </a:extLst>
          </p:cNvPr>
          <p:cNvGraphicFramePr>
            <a:graphicFrameLocks/>
          </p:cNvGraphicFramePr>
          <p:nvPr>
            <p:extLst>
              <p:ext uri="{D42A27DB-BD31-4B8C-83A1-F6EECF244321}">
                <p14:modId xmlns:p14="http://schemas.microsoft.com/office/powerpoint/2010/main" val="1155137889"/>
              </p:ext>
            </p:extLst>
          </p:nvPr>
        </p:nvGraphicFramePr>
        <p:xfrm>
          <a:off x="10161336" y="5148172"/>
          <a:ext cx="1532779" cy="901775"/>
        </p:xfrm>
        <a:graphic>
          <a:graphicData uri="http://schemas.openxmlformats.org/drawingml/2006/table">
            <a:tbl>
              <a:tblPr firstRow="1" bandRow="1">
                <a:tableStyleId>{7DF18680-E054-41AD-8BC1-D1AEF772440D}</a:tableStyleId>
              </a:tblPr>
              <a:tblGrid>
                <a:gridCol w="1532779">
                  <a:extLst>
                    <a:ext uri="{9D8B030D-6E8A-4147-A177-3AD203B41FA5}">
                      <a16:colId xmlns:a16="http://schemas.microsoft.com/office/drawing/2014/main" val="20000"/>
                    </a:ext>
                  </a:extLst>
                </a:gridCol>
              </a:tblGrid>
              <a:tr h="329325">
                <a:tc>
                  <a:txBody>
                    <a:bodyPr/>
                    <a:lstStyle/>
                    <a:p>
                      <a:pPr algn="ctr"/>
                      <a:r>
                        <a:rPr lang="en-IN" sz="1400" dirty="0">
                          <a:latin typeface="Verdana" panose="020B0604030504040204" pitchFamily="34" charset="0"/>
                          <a:ea typeface="Verdana" panose="020B0604030504040204" pitchFamily="34" charset="0"/>
                        </a:rPr>
                        <a:t>CINEMA</a:t>
                      </a:r>
                      <a:endParaRPr lang="en-IN" sz="1400" b="1" dirty="0">
                        <a:latin typeface="Verdana" panose="020B0604030504040204" pitchFamily="34" charset="0"/>
                        <a:ea typeface="Verdana" panose="020B0604030504040204" pitchFamily="34" charset="0"/>
                      </a:endParaRPr>
                    </a:p>
                  </a:txBody>
                  <a:tcPr marL="91412" marR="91412" marT="45706" marB="4570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B50479"/>
                    </a:solidFill>
                  </a:tcPr>
                </a:tc>
                <a:extLst>
                  <a:ext uri="{0D108BD9-81ED-4DB2-BD59-A6C34878D82A}">
                    <a16:rowId xmlns:a16="http://schemas.microsoft.com/office/drawing/2014/main" val="10000"/>
                  </a:ext>
                </a:extLst>
              </a:tr>
              <a:tr h="286225">
                <a:tc>
                  <a:txBody>
                    <a:bodyPr/>
                    <a:lstStyle/>
                    <a:p>
                      <a:pPr algn="ctr" fontAlgn="ctr"/>
                      <a:r>
                        <a:rPr lang="en-US" sz="1400" b="1" u="none" strike="noStrike" dirty="0">
                          <a:effectLst/>
                          <a:latin typeface="Verdana" panose="020B0604030504040204" pitchFamily="34" charset="0"/>
                          <a:ea typeface="Verdana" panose="020B0604030504040204" pitchFamily="34" charset="0"/>
                        </a:rPr>
                        <a:t>776</a:t>
                      </a:r>
                      <a:endParaRPr lang="en-US" sz="1400" b="1"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763B3"/>
                    </a:solidFill>
                  </a:tcPr>
                </a:tc>
                <a:extLst>
                  <a:ext uri="{0D108BD9-81ED-4DB2-BD59-A6C34878D82A}">
                    <a16:rowId xmlns:a16="http://schemas.microsoft.com/office/drawing/2014/main" val="10002"/>
                  </a:ext>
                </a:extLst>
              </a:tr>
              <a:tr h="286225">
                <a:tc>
                  <a:txBody>
                    <a:bodyPr/>
                    <a:lstStyle/>
                    <a:p>
                      <a:pPr algn="ctr" fontAlgn="ctr"/>
                      <a:r>
                        <a:rPr lang="en-US" sz="1400" b="1" u="none" strike="noStrike" dirty="0">
                          <a:effectLst/>
                          <a:latin typeface="Verdana" panose="020B0604030504040204" pitchFamily="34" charset="0"/>
                          <a:ea typeface="Verdana" panose="020B0604030504040204" pitchFamily="34" charset="0"/>
                        </a:rPr>
                        <a:t>851</a:t>
                      </a:r>
                      <a:endParaRPr lang="en-US" sz="1400" b="1"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C8CBC"/>
                    </a:solidFill>
                  </a:tcPr>
                </a:tc>
                <a:extLst>
                  <a:ext uri="{0D108BD9-81ED-4DB2-BD59-A6C34878D82A}">
                    <a16:rowId xmlns:a16="http://schemas.microsoft.com/office/drawing/2014/main" val="10003"/>
                  </a:ext>
                </a:extLst>
              </a:tr>
            </a:tbl>
          </a:graphicData>
        </a:graphic>
      </p:graphicFrame>
      <p:graphicFrame>
        <p:nvGraphicFramePr>
          <p:cNvPr id="17" name="Content Placeholder 3">
            <a:extLst>
              <a:ext uri="{FF2B5EF4-FFF2-40B4-BE49-F238E27FC236}">
                <a16:creationId xmlns:a16="http://schemas.microsoft.com/office/drawing/2014/main" id="{AAA3DD13-350D-447F-272E-D226DC246B7B}"/>
              </a:ext>
            </a:extLst>
          </p:cNvPr>
          <p:cNvGraphicFramePr>
            <a:graphicFrameLocks/>
          </p:cNvGraphicFramePr>
          <p:nvPr>
            <p:extLst>
              <p:ext uri="{D42A27DB-BD31-4B8C-83A1-F6EECF244321}">
                <p14:modId xmlns:p14="http://schemas.microsoft.com/office/powerpoint/2010/main" val="1886598431"/>
              </p:ext>
            </p:extLst>
          </p:nvPr>
        </p:nvGraphicFramePr>
        <p:xfrm>
          <a:off x="1045466" y="5158792"/>
          <a:ext cx="1381146" cy="901775"/>
        </p:xfrm>
        <a:graphic>
          <a:graphicData uri="http://schemas.openxmlformats.org/drawingml/2006/table">
            <a:tbl>
              <a:tblPr firstRow="1" bandRow="1">
                <a:tableStyleId>{073A0DAA-6AF3-43AB-8588-CEC1D06C72B9}</a:tableStyleId>
              </a:tblPr>
              <a:tblGrid>
                <a:gridCol w="1381146">
                  <a:extLst>
                    <a:ext uri="{9D8B030D-6E8A-4147-A177-3AD203B41FA5}">
                      <a16:colId xmlns:a16="http://schemas.microsoft.com/office/drawing/2014/main" val="20000"/>
                    </a:ext>
                  </a:extLst>
                </a:gridCol>
              </a:tblGrid>
              <a:tr h="329325">
                <a:tc>
                  <a:txBody>
                    <a:bodyPr/>
                    <a:lstStyle/>
                    <a:p>
                      <a:pPr algn="ctr"/>
                      <a:r>
                        <a:rPr lang="en-IN" sz="1400" b="1" dirty="0">
                          <a:latin typeface="Verdana" panose="020B0604030504040204" pitchFamily="34" charset="0"/>
                          <a:ea typeface="Verdana" panose="020B0604030504040204" pitchFamily="34" charset="0"/>
                        </a:rPr>
                        <a:t>Total Adex</a:t>
                      </a:r>
                    </a:p>
                  </a:txBody>
                  <a:tcPr marL="91412" marR="91412" marT="45706" marB="45706" anchor="ctr"/>
                </a:tc>
                <a:extLst>
                  <a:ext uri="{0D108BD9-81ED-4DB2-BD59-A6C34878D82A}">
                    <a16:rowId xmlns:a16="http://schemas.microsoft.com/office/drawing/2014/main" val="10000"/>
                  </a:ext>
                </a:extLst>
              </a:tr>
              <a:tr h="286225">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Verdana" panose="020B0604030504040204" pitchFamily="34" charset="0"/>
                          <a:ea typeface="Verdana" panose="020B0604030504040204" pitchFamily="34" charset="0"/>
                        </a:rPr>
                        <a:t>99038</a:t>
                      </a:r>
                    </a:p>
                  </a:txBody>
                  <a:tcPr marL="9525" marR="9525" marT="9525" marB="0" anchor="ctr"/>
                </a:tc>
                <a:extLst>
                  <a:ext uri="{0D108BD9-81ED-4DB2-BD59-A6C34878D82A}">
                    <a16:rowId xmlns:a16="http://schemas.microsoft.com/office/drawing/2014/main" val="10002"/>
                  </a:ext>
                </a:extLst>
              </a:tr>
              <a:tr h="286225">
                <a:tc>
                  <a:txBody>
                    <a:bodyPr/>
                    <a:lstStyle/>
                    <a:p>
                      <a:pPr algn="ctr" fontAlgn="ctr"/>
                      <a:r>
                        <a:rPr lang="en-US" sz="1400" b="1" i="0" u="none" strike="noStrike" dirty="0">
                          <a:solidFill>
                            <a:srgbClr val="000000"/>
                          </a:solidFill>
                          <a:effectLst/>
                          <a:latin typeface="Verdana" panose="020B0604030504040204" pitchFamily="34" charset="0"/>
                          <a:ea typeface="Verdana" panose="020B0604030504040204" pitchFamily="34" charset="0"/>
                        </a:rPr>
                        <a:t>107980</a:t>
                      </a:r>
                    </a:p>
                  </a:txBody>
                  <a:tcPr marL="9525" marR="9525" marT="9525" marB="0" anchor="ctr"/>
                </a:tc>
                <a:extLst>
                  <a:ext uri="{0D108BD9-81ED-4DB2-BD59-A6C34878D82A}">
                    <a16:rowId xmlns:a16="http://schemas.microsoft.com/office/drawing/2014/main" val="10003"/>
                  </a:ext>
                </a:extLst>
              </a:tr>
            </a:tbl>
          </a:graphicData>
        </a:graphic>
      </p:graphicFrame>
      <p:graphicFrame>
        <p:nvGraphicFramePr>
          <p:cNvPr id="18" name="Content Placeholder 3">
            <a:extLst>
              <a:ext uri="{FF2B5EF4-FFF2-40B4-BE49-F238E27FC236}">
                <a16:creationId xmlns:a16="http://schemas.microsoft.com/office/drawing/2014/main" id="{527CF203-66EC-EFEF-0094-C14C88B97C9F}"/>
              </a:ext>
            </a:extLst>
          </p:cNvPr>
          <p:cNvGraphicFramePr>
            <a:graphicFrameLocks/>
          </p:cNvGraphicFramePr>
          <p:nvPr>
            <p:extLst>
              <p:ext uri="{D42A27DB-BD31-4B8C-83A1-F6EECF244321}">
                <p14:modId xmlns:p14="http://schemas.microsoft.com/office/powerpoint/2010/main" val="821429141"/>
              </p:ext>
            </p:extLst>
          </p:nvPr>
        </p:nvGraphicFramePr>
        <p:xfrm>
          <a:off x="14716" y="5158792"/>
          <a:ext cx="1030750" cy="901775"/>
        </p:xfrm>
        <a:graphic>
          <a:graphicData uri="http://schemas.openxmlformats.org/drawingml/2006/table">
            <a:tbl>
              <a:tblPr firstRow="1" bandRow="1">
                <a:tableStyleId>{073A0DAA-6AF3-43AB-8588-CEC1D06C72B9}</a:tableStyleId>
              </a:tblPr>
              <a:tblGrid>
                <a:gridCol w="1030750">
                  <a:extLst>
                    <a:ext uri="{9D8B030D-6E8A-4147-A177-3AD203B41FA5}">
                      <a16:colId xmlns:a16="http://schemas.microsoft.com/office/drawing/2014/main" val="20000"/>
                    </a:ext>
                  </a:extLst>
                </a:gridCol>
              </a:tblGrid>
              <a:tr h="329325">
                <a:tc>
                  <a:txBody>
                    <a:bodyPr/>
                    <a:lstStyle/>
                    <a:p>
                      <a:pPr algn="ctr"/>
                      <a:r>
                        <a:rPr lang="en-IN" sz="1400" b="1" dirty="0">
                          <a:latin typeface="Verdana" panose="020B0604030504040204" pitchFamily="34" charset="0"/>
                          <a:ea typeface="Verdana" panose="020B0604030504040204" pitchFamily="34" charset="0"/>
                        </a:rPr>
                        <a:t>Year</a:t>
                      </a:r>
                    </a:p>
                  </a:txBody>
                  <a:tcPr marL="91412" marR="91412" marT="45706" marB="45706" anchor="ctr"/>
                </a:tc>
                <a:extLst>
                  <a:ext uri="{0D108BD9-81ED-4DB2-BD59-A6C34878D82A}">
                    <a16:rowId xmlns:a16="http://schemas.microsoft.com/office/drawing/2014/main" val="10000"/>
                  </a:ext>
                </a:extLst>
              </a:tr>
              <a:tr h="286225">
                <a:tc>
                  <a:txBody>
                    <a:bodyPr/>
                    <a:lstStyle/>
                    <a:p>
                      <a:pPr algn="ctr" fontAlgn="ctr"/>
                      <a:r>
                        <a:rPr lang="en-US" sz="1400" b="1" i="0" u="none" strike="noStrike" dirty="0">
                          <a:solidFill>
                            <a:srgbClr val="000000"/>
                          </a:solidFill>
                          <a:effectLst/>
                          <a:latin typeface="Verdana" panose="020B0604030504040204" pitchFamily="34" charset="0"/>
                          <a:ea typeface="Verdana" panose="020B0604030504040204" pitchFamily="34" charset="0"/>
                        </a:rPr>
                        <a:t>2023</a:t>
                      </a:r>
                    </a:p>
                  </a:txBody>
                  <a:tcPr marL="9525" marR="9525" marT="9525" marB="0" anchor="ctr"/>
                </a:tc>
                <a:extLst>
                  <a:ext uri="{0D108BD9-81ED-4DB2-BD59-A6C34878D82A}">
                    <a16:rowId xmlns:a16="http://schemas.microsoft.com/office/drawing/2014/main" val="10002"/>
                  </a:ext>
                </a:extLst>
              </a:tr>
              <a:tr h="286225">
                <a:tc>
                  <a:txBody>
                    <a:bodyPr/>
                    <a:lstStyle/>
                    <a:p>
                      <a:pPr algn="ctr" fontAlgn="ctr"/>
                      <a:r>
                        <a:rPr lang="en-US" sz="1400" b="1" i="0" u="none" strike="noStrike" dirty="0">
                          <a:solidFill>
                            <a:srgbClr val="000000"/>
                          </a:solidFill>
                          <a:effectLst/>
                          <a:latin typeface="Verdana" panose="020B0604030504040204" pitchFamily="34" charset="0"/>
                          <a:ea typeface="Verdana" panose="020B0604030504040204" pitchFamily="34" charset="0"/>
                        </a:rPr>
                        <a:t>2024</a:t>
                      </a:r>
                    </a:p>
                  </a:txBody>
                  <a:tcPr marL="9525" marR="9525" marT="9525" marB="0" anchor="ctr"/>
                </a:tc>
                <a:extLst>
                  <a:ext uri="{0D108BD9-81ED-4DB2-BD59-A6C34878D82A}">
                    <a16:rowId xmlns:a16="http://schemas.microsoft.com/office/drawing/2014/main" val="10003"/>
                  </a:ext>
                </a:extLst>
              </a:tr>
            </a:tbl>
          </a:graphicData>
        </a:graphic>
      </p:graphicFrame>
      <p:sp>
        <p:nvSpPr>
          <p:cNvPr id="19" name="TextBox 18">
            <a:extLst>
              <a:ext uri="{FF2B5EF4-FFF2-40B4-BE49-F238E27FC236}">
                <a16:creationId xmlns:a16="http://schemas.microsoft.com/office/drawing/2014/main" id="{1997D754-3C06-91BE-A7BD-2E6276A08E8D}"/>
              </a:ext>
            </a:extLst>
          </p:cNvPr>
          <p:cNvSpPr txBox="1"/>
          <p:nvPr/>
        </p:nvSpPr>
        <p:spPr>
          <a:xfrm>
            <a:off x="14716" y="4768956"/>
            <a:ext cx="2411895" cy="338554"/>
          </a:xfrm>
          <a:prstGeom prst="rect">
            <a:avLst/>
          </a:prstGeom>
          <a:noFill/>
        </p:spPr>
        <p:txBody>
          <a:bodyPr wrap="square">
            <a:spAutoFit/>
          </a:bodyPr>
          <a:lstStyle/>
          <a:p>
            <a:pPr algn="ctr" fontAlgn="ctr"/>
            <a:r>
              <a:rPr lang="en-US" sz="1600" b="1" i="0" u="none" strike="noStrike" dirty="0">
                <a:solidFill>
                  <a:srgbClr val="000000"/>
                </a:solidFill>
                <a:effectLst/>
                <a:latin typeface="Verdana" panose="020B0604030504040204" pitchFamily="34" charset="0"/>
                <a:ea typeface="Verdana" panose="020B0604030504040204" pitchFamily="34" charset="0"/>
              </a:rPr>
              <a:t>In Rs Crores</a:t>
            </a:r>
          </a:p>
        </p:txBody>
      </p:sp>
      <p:sp>
        <p:nvSpPr>
          <p:cNvPr id="20" name="TextBox 19">
            <a:extLst>
              <a:ext uri="{FF2B5EF4-FFF2-40B4-BE49-F238E27FC236}">
                <a16:creationId xmlns:a16="http://schemas.microsoft.com/office/drawing/2014/main" id="{923CC4F6-E464-BCD5-CD44-21B375E58AE1}"/>
              </a:ext>
            </a:extLst>
          </p:cNvPr>
          <p:cNvSpPr txBox="1"/>
          <p:nvPr/>
        </p:nvSpPr>
        <p:spPr>
          <a:xfrm>
            <a:off x="80595" y="1644049"/>
            <a:ext cx="2169612" cy="369332"/>
          </a:xfrm>
          <a:prstGeom prst="rect">
            <a:avLst/>
          </a:prstGeom>
          <a:noFill/>
        </p:spPr>
        <p:txBody>
          <a:bodyPr wrap="square">
            <a:spAutoFit/>
          </a:bodyPr>
          <a:lstStyle/>
          <a:p>
            <a:pPr algn="ctr" fontAlgn="ctr"/>
            <a:r>
              <a:rPr lang="en-US" b="1" i="0" u="none" strike="noStrike" dirty="0">
                <a:solidFill>
                  <a:srgbClr val="000000"/>
                </a:solidFill>
                <a:effectLst/>
                <a:latin typeface="Verdana" panose="020B0604030504040204" pitchFamily="34" charset="0"/>
                <a:ea typeface="Verdana" panose="020B0604030504040204" pitchFamily="34" charset="0"/>
              </a:rPr>
              <a:t>Growth %</a:t>
            </a:r>
          </a:p>
        </p:txBody>
      </p:sp>
    </p:spTree>
    <p:extLst>
      <p:ext uri="{BB962C8B-B14F-4D97-AF65-F5344CB8AC3E}">
        <p14:creationId xmlns:p14="http://schemas.microsoft.com/office/powerpoint/2010/main" val="2995819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270F4-18E3-F8C6-492B-5D6297CC55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597169-AB02-3C03-6870-BC38D6012B68}"/>
              </a:ext>
            </a:extLst>
          </p:cNvPr>
          <p:cNvSpPr>
            <a:spLocks noGrp="1"/>
          </p:cNvSpPr>
          <p:nvPr>
            <p:ph type="title"/>
          </p:nvPr>
        </p:nvSpPr>
        <p:spPr/>
        <p:txBody>
          <a:bodyPr>
            <a:normAutofit fontScale="90000"/>
          </a:bodyPr>
          <a:lstStyle/>
          <a:p>
            <a:r>
              <a:rPr lang="en-US" b="1" dirty="0"/>
              <a:t>Digital continues to gain share consistently.  Leads by 10 points over TV and is more than 2X of Print</a:t>
            </a:r>
            <a:endParaRPr lang="en-IN" dirty="0"/>
          </a:p>
        </p:txBody>
      </p:sp>
      <p:graphicFrame>
        <p:nvGraphicFramePr>
          <p:cNvPr id="5" name="Content Placeholder 5">
            <a:extLst>
              <a:ext uri="{FF2B5EF4-FFF2-40B4-BE49-F238E27FC236}">
                <a16:creationId xmlns:a16="http://schemas.microsoft.com/office/drawing/2014/main" id="{629E2F26-F082-29BE-1A10-0A361135990A}"/>
              </a:ext>
            </a:extLst>
          </p:cNvPr>
          <p:cNvGraphicFramePr>
            <a:graphicFrameLocks/>
          </p:cNvGraphicFramePr>
          <p:nvPr>
            <p:extLst>
              <p:ext uri="{D42A27DB-BD31-4B8C-83A1-F6EECF244321}">
                <p14:modId xmlns:p14="http://schemas.microsoft.com/office/powerpoint/2010/main" val="2647528006"/>
              </p:ext>
            </p:extLst>
          </p:nvPr>
        </p:nvGraphicFramePr>
        <p:xfrm>
          <a:off x="101695" y="1227659"/>
          <a:ext cx="11466527" cy="446075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83852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C7086-3D88-7EC1-EE3E-25ACE86975E8}"/>
              </a:ext>
            </a:extLst>
          </p:cNvPr>
          <p:cNvSpPr>
            <a:spLocks noGrp="1"/>
          </p:cNvSpPr>
          <p:nvPr>
            <p:ph type="title"/>
          </p:nvPr>
        </p:nvSpPr>
        <p:spPr/>
        <p:txBody>
          <a:bodyPr>
            <a:normAutofit/>
          </a:bodyPr>
          <a:lstStyle/>
          <a:p>
            <a:r>
              <a:rPr lang="en-US" sz="3200" b="1" dirty="0"/>
              <a:t>Share of TV is more than 2X of Global,</a:t>
            </a:r>
            <a:br>
              <a:rPr lang="en-US" sz="3200" b="1" dirty="0"/>
            </a:br>
            <a:r>
              <a:rPr lang="en-US" sz="3200" b="1" dirty="0"/>
              <a:t>But Digital is almost Half of Global</a:t>
            </a:r>
            <a:endParaRPr lang="en-IN" dirty="0"/>
          </a:p>
        </p:txBody>
      </p:sp>
      <p:graphicFrame>
        <p:nvGraphicFramePr>
          <p:cNvPr id="7" name="Object 6">
            <a:extLst>
              <a:ext uri="{FF2B5EF4-FFF2-40B4-BE49-F238E27FC236}">
                <a16:creationId xmlns:a16="http://schemas.microsoft.com/office/drawing/2014/main" id="{D8E36D5A-E885-5196-9D99-1E65BA055EBA}"/>
              </a:ext>
            </a:extLst>
          </p:cNvPr>
          <p:cNvGraphicFramePr>
            <a:graphicFrameLocks noChangeAspect="1"/>
          </p:cNvGraphicFramePr>
          <p:nvPr>
            <p:extLst>
              <p:ext uri="{D42A27DB-BD31-4B8C-83A1-F6EECF244321}">
                <p14:modId xmlns:p14="http://schemas.microsoft.com/office/powerpoint/2010/main" val="1713424183"/>
              </p:ext>
            </p:extLst>
          </p:nvPr>
        </p:nvGraphicFramePr>
        <p:xfrm>
          <a:off x="1306292" y="1984601"/>
          <a:ext cx="11087727" cy="3279488"/>
        </p:xfrm>
        <a:graphic>
          <a:graphicData uri="http://schemas.openxmlformats.org/presentationml/2006/ole">
            <mc:AlternateContent xmlns:mc="http://schemas.openxmlformats.org/markup-compatibility/2006">
              <mc:Choice xmlns:v="urn:schemas-microsoft-com:vml" Requires="v">
                <p:oleObj name="Worksheet" r:id="rId3" imgW="9035890" imgH="2673438" progId="Excel.Sheet.12">
                  <p:embed/>
                </p:oleObj>
              </mc:Choice>
              <mc:Fallback>
                <p:oleObj name="Worksheet" r:id="rId3" imgW="9035890" imgH="2673438" progId="Excel.Sheet.12">
                  <p:embed/>
                  <p:pic>
                    <p:nvPicPr>
                      <p:cNvPr id="0" name=""/>
                      <p:cNvPicPr/>
                      <p:nvPr/>
                    </p:nvPicPr>
                    <p:blipFill>
                      <a:blip r:embed="rId4"/>
                      <a:stretch>
                        <a:fillRect/>
                      </a:stretch>
                    </p:blipFill>
                    <p:spPr>
                      <a:xfrm>
                        <a:off x="1306292" y="1984601"/>
                        <a:ext cx="11087727" cy="3279488"/>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36E955CC-1AA6-88CB-0DD0-5D7BA318CC52}"/>
              </a:ext>
            </a:extLst>
          </p:cNvPr>
          <p:cNvSpPr txBox="1"/>
          <p:nvPr/>
        </p:nvSpPr>
        <p:spPr>
          <a:xfrm>
            <a:off x="397083" y="5817413"/>
            <a:ext cx="6198780" cy="369332"/>
          </a:xfrm>
          <a:prstGeom prst="rect">
            <a:avLst/>
          </a:prstGeom>
          <a:noFill/>
        </p:spPr>
        <p:txBody>
          <a:bodyPr wrap="square">
            <a:spAutoFit/>
          </a:bodyPr>
          <a:lstStyle/>
          <a:p>
            <a:r>
              <a:rPr lang="en-IN" sz="1800" b="1" i="0" u="none" strike="noStrike" dirty="0">
                <a:solidFill>
                  <a:srgbClr val="000000"/>
                </a:solidFill>
                <a:effectLst/>
                <a:latin typeface="Calibri" panose="020F0502020204030204" pitchFamily="34" charset="0"/>
              </a:rPr>
              <a:t>Source: PMAR / WARC</a:t>
            </a:r>
            <a:r>
              <a:rPr lang="en-IN" dirty="0"/>
              <a:t> </a:t>
            </a:r>
          </a:p>
        </p:txBody>
      </p:sp>
    </p:spTree>
    <p:extLst>
      <p:ext uri="{BB962C8B-B14F-4D97-AF65-F5344CB8AC3E}">
        <p14:creationId xmlns:p14="http://schemas.microsoft.com/office/powerpoint/2010/main" val="1219178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64513-EE5E-9A55-574A-8623F581457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0CEADF9-4971-97FD-92C4-4723230439E0}"/>
              </a:ext>
            </a:extLst>
          </p:cNvPr>
          <p:cNvSpPr>
            <a:spLocks noGrp="1"/>
          </p:cNvSpPr>
          <p:nvPr>
            <p:ph type="title"/>
          </p:nvPr>
        </p:nvSpPr>
        <p:spPr/>
        <p:txBody>
          <a:bodyPr>
            <a:noAutofit/>
          </a:bodyPr>
          <a:lstStyle/>
          <a:p>
            <a:r>
              <a:rPr lang="en-US" b="1" dirty="0"/>
              <a:t>Category Contribution in 2024</a:t>
            </a:r>
            <a:r>
              <a:rPr lang="en-US" sz="2400" b="1" dirty="0"/>
              <a:t> (</a:t>
            </a:r>
            <a:r>
              <a:rPr lang="en-US" sz="2000" b="1" dirty="0"/>
              <a:t>TV + Print + Radio)</a:t>
            </a:r>
            <a:br>
              <a:rPr lang="en-US" sz="2000" b="1" dirty="0"/>
            </a:br>
            <a:br>
              <a:rPr lang="en-US" sz="2000" b="1" dirty="0"/>
            </a:br>
            <a:r>
              <a:rPr lang="en-US" sz="2400" b="1" dirty="0"/>
              <a:t>FMCG  share drops to 32% from 33%. Ecommerce registers no growth.</a:t>
            </a:r>
            <a:br>
              <a:rPr lang="en-US" sz="2400" b="1" dirty="0"/>
            </a:br>
            <a:br>
              <a:rPr lang="en-US" sz="2400" b="1" dirty="0"/>
            </a:br>
            <a:endParaRPr lang="en-IN" sz="2400" dirty="0"/>
          </a:p>
        </p:txBody>
      </p:sp>
      <p:graphicFrame>
        <p:nvGraphicFramePr>
          <p:cNvPr id="7" name="Content Placeholder 3">
            <a:extLst>
              <a:ext uri="{FF2B5EF4-FFF2-40B4-BE49-F238E27FC236}">
                <a16:creationId xmlns:a16="http://schemas.microsoft.com/office/drawing/2014/main" id="{F7CBB6A9-1258-A64C-AD42-7B5E7F99712C}"/>
              </a:ext>
            </a:extLst>
          </p:cNvPr>
          <p:cNvGraphicFramePr>
            <a:graphicFrameLocks noGrp="1"/>
          </p:cNvGraphicFramePr>
          <p:nvPr>
            <p:ph idx="1"/>
            <p:extLst>
              <p:ext uri="{D42A27DB-BD31-4B8C-83A1-F6EECF244321}">
                <p14:modId xmlns:p14="http://schemas.microsoft.com/office/powerpoint/2010/main" val="2156493664"/>
              </p:ext>
            </p:extLst>
          </p:nvPr>
        </p:nvGraphicFramePr>
        <p:xfrm>
          <a:off x="1013773" y="2217014"/>
          <a:ext cx="9898910" cy="3895725"/>
        </p:xfrm>
        <a:graphic>
          <a:graphicData uri="http://schemas.openxmlformats.org/drawingml/2006/table">
            <a:tbl>
              <a:tblPr firstRow="1" bandRow="1">
                <a:tableStyleId>{5C22544A-7EE6-4342-B048-85BDC9FD1C3A}</a:tableStyleId>
              </a:tblPr>
              <a:tblGrid>
                <a:gridCol w="1931126">
                  <a:extLst>
                    <a:ext uri="{9D8B030D-6E8A-4147-A177-3AD203B41FA5}">
                      <a16:colId xmlns:a16="http://schemas.microsoft.com/office/drawing/2014/main" val="20000"/>
                    </a:ext>
                  </a:extLst>
                </a:gridCol>
                <a:gridCol w="1327964">
                  <a:extLst>
                    <a:ext uri="{9D8B030D-6E8A-4147-A177-3AD203B41FA5}">
                      <a16:colId xmlns:a16="http://schemas.microsoft.com/office/drawing/2014/main" val="20002"/>
                    </a:ext>
                  </a:extLst>
                </a:gridCol>
                <a:gridCol w="1327964">
                  <a:extLst>
                    <a:ext uri="{9D8B030D-6E8A-4147-A177-3AD203B41FA5}">
                      <a16:colId xmlns:a16="http://schemas.microsoft.com/office/drawing/2014/main" val="842811426"/>
                    </a:ext>
                  </a:extLst>
                </a:gridCol>
                <a:gridCol w="1327964">
                  <a:extLst>
                    <a:ext uri="{9D8B030D-6E8A-4147-A177-3AD203B41FA5}">
                      <a16:colId xmlns:a16="http://schemas.microsoft.com/office/drawing/2014/main" val="1804486980"/>
                    </a:ext>
                  </a:extLst>
                </a:gridCol>
                <a:gridCol w="1327964">
                  <a:extLst>
                    <a:ext uri="{9D8B030D-6E8A-4147-A177-3AD203B41FA5}">
                      <a16:colId xmlns:a16="http://schemas.microsoft.com/office/drawing/2014/main" val="20003"/>
                    </a:ext>
                  </a:extLst>
                </a:gridCol>
                <a:gridCol w="1327964">
                  <a:extLst>
                    <a:ext uri="{9D8B030D-6E8A-4147-A177-3AD203B41FA5}">
                      <a16:colId xmlns:a16="http://schemas.microsoft.com/office/drawing/2014/main" val="20004"/>
                    </a:ext>
                  </a:extLst>
                </a:gridCol>
                <a:gridCol w="1327964">
                  <a:extLst>
                    <a:ext uri="{9D8B030D-6E8A-4147-A177-3AD203B41FA5}">
                      <a16:colId xmlns:a16="http://schemas.microsoft.com/office/drawing/2014/main" val="3224717433"/>
                    </a:ext>
                  </a:extLst>
                </a:gridCol>
              </a:tblGrid>
              <a:tr h="370840">
                <a:tc>
                  <a:txBody>
                    <a:bodyPr/>
                    <a:lstStyle/>
                    <a:p>
                      <a:pPr algn="ctr" fontAlgn="ctr"/>
                      <a:r>
                        <a:rPr lang="en-US" sz="1800" b="1" i="0" u="none" strike="noStrike" dirty="0">
                          <a:solidFill>
                            <a:schemeClr val="tx1"/>
                          </a:solidFill>
                          <a:effectLst/>
                          <a:latin typeface="Calibri" panose="020F0502020204030204" pitchFamily="34" charset="0"/>
                        </a:rPr>
                        <a:t>TV + </a:t>
                      </a:r>
                      <a:r>
                        <a:rPr lang="en-US" sz="1800" b="1" i="0" u="none" strike="noStrike" dirty="0" err="1">
                          <a:solidFill>
                            <a:schemeClr val="tx1"/>
                          </a:solidFill>
                          <a:effectLst/>
                          <a:latin typeface="Calibri" panose="020F0502020204030204" pitchFamily="34" charset="0"/>
                        </a:rPr>
                        <a:t>Pr</a:t>
                      </a:r>
                      <a:r>
                        <a:rPr lang="en-US" sz="1800" b="1" i="0" u="none" strike="noStrike" dirty="0">
                          <a:solidFill>
                            <a:schemeClr val="tx1"/>
                          </a:solidFill>
                          <a:effectLst/>
                          <a:latin typeface="Calibri" panose="020F0502020204030204" pitchFamily="34" charset="0"/>
                        </a:rPr>
                        <a:t> + Rd</a:t>
                      </a:r>
                    </a:p>
                  </a:txBody>
                  <a:tcPr marL="9525" marR="9525" marT="9525" marB="0" anchor="ctr">
                    <a:solidFill>
                      <a:srgbClr val="FFFFB7"/>
                    </a:solidFill>
                  </a:tcPr>
                </a:tc>
                <a:tc gridSpan="2">
                  <a:txBody>
                    <a:bodyPr/>
                    <a:lstStyle/>
                    <a:p>
                      <a:pPr algn="ctr" fontAlgn="ctr"/>
                      <a:r>
                        <a:rPr lang="en-US" sz="1800" b="1" i="0" u="none" strike="noStrike" dirty="0">
                          <a:solidFill>
                            <a:schemeClr val="tx1"/>
                          </a:solidFill>
                          <a:effectLst/>
                          <a:latin typeface="Calibri" panose="020F0502020204030204" pitchFamily="34" charset="0"/>
                        </a:rPr>
                        <a:t>Category Contribution  2023</a:t>
                      </a:r>
                    </a:p>
                  </a:txBody>
                  <a:tcPr marL="9525" marR="9525" marT="9525" marB="0" anchor="ctr">
                    <a:solidFill>
                      <a:schemeClr val="accent1">
                        <a:lumMod val="60000"/>
                        <a:lumOff val="40000"/>
                      </a:schemeClr>
                    </a:solidFill>
                  </a:tcPr>
                </a:tc>
                <a:tc hMerge="1">
                  <a:txBody>
                    <a:bodyPr/>
                    <a:lstStyle/>
                    <a:p>
                      <a:endParaRPr lang="en-US"/>
                    </a:p>
                  </a:txBody>
                  <a:tcPr>
                    <a:gradFill>
                      <a:gsLst>
                        <a:gs pos="0">
                          <a:srgbClr val="FFFF00"/>
                        </a:gs>
                        <a:gs pos="0">
                          <a:srgbClr val="FFFF00"/>
                        </a:gs>
                        <a:gs pos="100000">
                          <a:srgbClr val="FFFFB7"/>
                        </a:gs>
                      </a:gsLst>
                      <a:lin ang="2700000" scaled="1"/>
                    </a:gradFill>
                  </a:tcPr>
                </a:tc>
                <a:tc gridSpan="2">
                  <a:txBody>
                    <a:bodyPr/>
                    <a:lstStyle/>
                    <a:p>
                      <a:pPr algn="ctr" fontAlgn="ctr"/>
                      <a:r>
                        <a:rPr lang="en-US" sz="1800" b="1" i="0" u="none" strike="noStrike" dirty="0">
                          <a:solidFill>
                            <a:schemeClr val="tx1"/>
                          </a:solidFill>
                          <a:effectLst/>
                          <a:latin typeface="Calibri" panose="020F0502020204030204" pitchFamily="34" charset="0"/>
                        </a:rPr>
                        <a:t>Category Contribution </a:t>
                      </a:r>
                      <a:br>
                        <a:rPr lang="en-US" sz="1800" b="1" i="0" u="none" strike="noStrike" dirty="0">
                          <a:solidFill>
                            <a:schemeClr val="tx1"/>
                          </a:solidFill>
                          <a:effectLst/>
                          <a:latin typeface="Calibri" panose="020F0502020204030204" pitchFamily="34" charset="0"/>
                        </a:rPr>
                      </a:br>
                      <a:r>
                        <a:rPr lang="en-US" sz="1800" b="1" i="0" u="none" strike="noStrike" dirty="0">
                          <a:solidFill>
                            <a:schemeClr val="tx1"/>
                          </a:solidFill>
                          <a:effectLst/>
                          <a:latin typeface="Calibri" panose="020F0502020204030204" pitchFamily="34" charset="0"/>
                        </a:rPr>
                        <a:t>2024</a:t>
                      </a:r>
                    </a:p>
                  </a:txBody>
                  <a:tcPr marL="9525" marR="9525" marT="9525" marB="0" anchor="ctr">
                    <a:solidFill>
                      <a:schemeClr val="accent2">
                        <a:lumMod val="60000"/>
                        <a:lumOff val="40000"/>
                      </a:schemeClr>
                    </a:solidFill>
                  </a:tcPr>
                </a:tc>
                <a:tc hMerge="1">
                  <a:txBody>
                    <a:bodyPr/>
                    <a:lstStyle/>
                    <a:p>
                      <a:endParaRPr lang="en-US"/>
                    </a:p>
                  </a:txBody>
                  <a:tcPr>
                    <a:gradFill>
                      <a:gsLst>
                        <a:gs pos="0">
                          <a:srgbClr val="FFFF00"/>
                        </a:gs>
                        <a:gs pos="0">
                          <a:srgbClr val="FFFF00"/>
                        </a:gs>
                        <a:gs pos="100000">
                          <a:srgbClr val="FFFFB7"/>
                        </a:gs>
                      </a:gsLst>
                      <a:lin ang="2700000" scaled="1"/>
                    </a:gradFill>
                  </a:tcPr>
                </a:tc>
                <a:tc>
                  <a:txBody>
                    <a:bodyPr/>
                    <a:lstStyle/>
                    <a:p>
                      <a:pPr algn="ctr" fontAlgn="ctr"/>
                      <a:r>
                        <a:rPr lang="en-US" sz="1800" b="1" i="0" u="none" strike="noStrike" dirty="0">
                          <a:solidFill>
                            <a:schemeClr val="tx1"/>
                          </a:solidFill>
                          <a:effectLst/>
                          <a:latin typeface="Calibri" panose="020F0502020204030204" pitchFamily="34" charset="0"/>
                        </a:rPr>
                        <a:t>Category Growth %</a:t>
                      </a:r>
                    </a:p>
                  </a:txBody>
                  <a:tcPr marL="9525" marR="9525" marT="9525" marB="0" anchor="ctr">
                    <a:solidFill>
                      <a:srgbClr val="FFFF00"/>
                    </a:solidFill>
                  </a:tcPr>
                </a:tc>
                <a:tc>
                  <a:txBody>
                    <a:bodyPr/>
                    <a:lstStyle/>
                    <a:p>
                      <a:pPr algn="ctr" fontAlgn="ctr"/>
                      <a:r>
                        <a:rPr lang="en-US" sz="1800" b="1" i="0" u="none" strike="noStrike" dirty="0">
                          <a:solidFill>
                            <a:schemeClr val="tx1"/>
                          </a:solidFill>
                          <a:effectLst/>
                          <a:latin typeface="Calibri" panose="020F0502020204030204" pitchFamily="34" charset="0"/>
                        </a:rPr>
                        <a:t>Growth in 2024</a:t>
                      </a:r>
                    </a:p>
                  </a:txBody>
                  <a:tcPr marL="9525" marR="9525" marT="9525" marB="0" anchor="ctr">
                    <a:solidFill>
                      <a:srgbClr val="FFFF00"/>
                    </a:solidFill>
                  </a:tcPr>
                </a:tc>
                <a:extLst>
                  <a:ext uri="{0D108BD9-81ED-4DB2-BD59-A6C34878D82A}">
                    <a16:rowId xmlns:a16="http://schemas.microsoft.com/office/drawing/2014/main" val="10000"/>
                  </a:ext>
                </a:extLst>
              </a:tr>
              <a:tr h="370840">
                <a:tc>
                  <a:txBody>
                    <a:bodyPr/>
                    <a:lstStyle/>
                    <a:p>
                      <a:pPr algn="ctr" fontAlgn="ctr"/>
                      <a:r>
                        <a:rPr lang="en-US" sz="1800" b="1" i="0" u="none" strike="noStrike" dirty="0">
                          <a:solidFill>
                            <a:schemeClr val="tx1"/>
                          </a:solidFill>
                          <a:effectLst/>
                          <a:latin typeface="Calibri" panose="020F0502020204030204" pitchFamily="34" charset="0"/>
                        </a:rPr>
                        <a:t>Category </a:t>
                      </a:r>
                    </a:p>
                  </a:txBody>
                  <a:tcPr marL="9525" marR="9525" marT="9525" marB="0" anchor="ctr">
                    <a:solidFill>
                      <a:srgbClr val="FFFFB7"/>
                    </a:solidFill>
                  </a:tcPr>
                </a:tc>
                <a:tc>
                  <a:txBody>
                    <a:bodyPr/>
                    <a:lstStyle/>
                    <a:p>
                      <a:pPr algn="ctr" fontAlgn="ctr"/>
                      <a:r>
                        <a:rPr lang="en-US" sz="1800" b="1" i="0" u="none" strike="noStrike" dirty="0">
                          <a:solidFill>
                            <a:schemeClr val="tx1"/>
                          </a:solidFill>
                          <a:effectLst/>
                          <a:latin typeface="Calibri" panose="020F0502020204030204" pitchFamily="34" charset="0"/>
                        </a:rPr>
                        <a:t>In Crores</a:t>
                      </a:r>
                    </a:p>
                  </a:txBody>
                  <a:tcPr marL="9525" marR="9525" marT="9525" marB="0" anchor="ctr">
                    <a:solidFill>
                      <a:schemeClr val="accent1">
                        <a:lumMod val="60000"/>
                        <a:lumOff val="40000"/>
                      </a:schemeClr>
                    </a:solidFill>
                  </a:tcPr>
                </a:tc>
                <a:tc>
                  <a:txBody>
                    <a:bodyPr/>
                    <a:lstStyle/>
                    <a:p>
                      <a:pPr algn="ctr" fontAlgn="ctr"/>
                      <a:r>
                        <a:rPr lang="en-US" sz="1800" b="1" i="0" u="none" strike="noStrike" dirty="0">
                          <a:solidFill>
                            <a:schemeClr val="tx1"/>
                          </a:solidFill>
                          <a:effectLst/>
                          <a:latin typeface="Calibri" panose="020F0502020204030204" pitchFamily="34" charset="0"/>
                        </a:rPr>
                        <a:t>In %</a:t>
                      </a:r>
                    </a:p>
                  </a:txBody>
                  <a:tcPr marL="9525" marR="9525" marT="9525" marB="0" anchor="ctr">
                    <a:solidFill>
                      <a:schemeClr val="accent1">
                        <a:lumMod val="60000"/>
                        <a:lumOff val="40000"/>
                      </a:schemeClr>
                    </a:solidFill>
                  </a:tcPr>
                </a:tc>
                <a:tc>
                  <a:txBody>
                    <a:bodyPr/>
                    <a:lstStyle/>
                    <a:p>
                      <a:pPr algn="ctr" fontAlgn="ctr"/>
                      <a:r>
                        <a:rPr lang="en-US" sz="1800" b="1" i="0" u="none" strike="noStrike" dirty="0">
                          <a:solidFill>
                            <a:schemeClr val="tx1"/>
                          </a:solidFill>
                          <a:effectLst/>
                          <a:latin typeface="Calibri" panose="020F0502020204030204" pitchFamily="34" charset="0"/>
                        </a:rPr>
                        <a:t>In Crores</a:t>
                      </a:r>
                    </a:p>
                  </a:txBody>
                  <a:tcPr marL="9525" marR="9525" marT="9525" marB="0" anchor="ctr">
                    <a:solidFill>
                      <a:schemeClr val="accent2">
                        <a:lumMod val="60000"/>
                        <a:lumOff val="40000"/>
                      </a:schemeClr>
                    </a:solidFill>
                  </a:tcPr>
                </a:tc>
                <a:tc>
                  <a:txBody>
                    <a:bodyPr/>
                    <a:lstStyle/>
                    <a:p>
                      <a:pPr algn="ctr" fontAlgn="ctr"/>
                      <a:r>
                        <a:rPr lang="en-US" sz="1800" b="1" i="0" u="none" strike="noStrike" dirty="0">
                          <a:solidFill>
                            <a:schemeClr val="tx1"/>
                          </a:solidFill>
                          <a:effectLst/>
                          <a:latin typeface="Calibri" panose="020F0502020204030204" pitchFamily="34" charset="0"/>
                        </a:rPr>
                        <a:t>In %</a:t>
                      </a:r>
                    </a:p>
                  </a:txBody>
                  <a:tcPr marL="9525" marR="9525" marT="9525" marB="0" anchor="ctr">
                    <a:solidFill>
                      <a:schemeClr val="accent2">
                        <a:lumMod val="60000"/>
                        <a:lumOff val="40000"/>
                      </a:schemeClr>
                    </a:solidFill>
                  </a:tcPr>
                </a:tc>
                <a:tc>
                  <a:txBody>
                    <a:bodyPr/>
                    <a:lstStyle/>
                    <a:p>
                      <a:pPr algn="ctr" fontAlgn="ctr"/>
                      <a:r>
                        <a:rPr lang="en-US" sz="1800" b="1" i="0" u="none" strike="noStrike" dirty="0">
                          <a:solidFill>
                            <a:schemeClr val="tx1"/>
                          </a:solidFill>
                          <a:effectLst/>
                          <a:latin typeface="Calibri" panose="020F0502020204030204" pitchFamily="34" charset="0"/>
                        </a:rPr>
                        <a:t>2024 / 23</a:t>
                      </a:r>
                    </a:p>
                  </a:txBody>
                  <a:tcPr marL="9525" marR="9525" marT="9525" marB="0" anchor="ctr">
                    <a:solidFill>
                      <a:srgbClr val="FFFF00"/>
                    </a:solidFill>
                  </a:tcPr>
                </a:tc>
                <a:tc>
                  <a:txBody>
                    <a:bodyPr/>
                    <a:lstStyle/>
                    <a:p>
                      <a:pPr algn="ctr" fontAlgn="ctr"/>
                      <a:r>
                        <a:rPr lang="en-US" sz="1800" b="1" i="0" u="none" strike="noStrike" dirty="0">
                          <a:solidFill>
                            <a:schemeClr val="tx1"/>
                          </a:solidFill>
                          <a:effectLst/>
                          <a:latin typeface="Calibri" panose="020F0502020204030204" pitchFamily="34" charset="0"/>
                        </a:rPr>
                        <a:t>In Crores</a:t>
                      </a:r>
                    </a:p>
                  </a:txBody>
                  <a:tcPr marL="9525" marR="9525" marT="9525" marB="0" anchor="ctr">
                    <a:solidFill>
                      <a:srgbClr val="FFFF00"/>
                    </a:solidFill>
                  </a:tcPr>
                </a:tc>
                <a:extLst>
                  <a:ext uri="{0D108BD9-81ED-4DB2-BD59-A6C34878D82A}">
                    <a16:rowId xmlns:a16="http://schemas.microsoft.com/office/drawing/2014/main" val="2874370191"/>
                  </a:ext>
                </a:extLst>
              </a:tr>
              <a:tr h="370840">
                <a:tc>
                  <a:txBody>
                    <a:bodyPr/>
                    <a:lstStyle/>
                    <a:p>
                      <a:pPr algn="ctr" fontAlgn="ctr"/>
                      <a:r>
                        <a:rPr lang="en-IN" sz="1600" b="1" i="0" u="none" strike="noStrike" dirty="0">
                          <a:solidFill>
                            <a:srgbClr val="000000"/>
                          </a:solidFill>
                          <a:effectLst/>
                          <a:latin typeface="Calibri" panose="020F0502020204030204" pitchFamily="34" charset="0"/>
                        </a:rPr>
                        <a:t>FMCG</a:t>
                      </a:r>
                    </a:p>
                  </a:txBody>
                  <a:tcPr marL="0" marR="0" marT="0" marB="0" anchor="ctr">
                    <a:solidFill>
                      <a:schemeClr val="bg2"/>
                    </a:solidFill>
                  </a:tcPr>
                </a:tc>
                <a:tc>
                  <a:txBody>
                    <a:bodyPr/>
                    <a:lstStyle/>
                    <a:p>
                      <a:pPr algn="ctr" fontAlgn="ctr"/>
                      <a:r>
                        <a:rPr lang="en-IN" sz="1600" b="1" i="0" u="none" strike="noStrike">
                          <a:solidFill>
                            <a:srgbClr val="000000"/>
                          </a:solidFill>
                          <a:effectLst/>
                          <a:latin typeface="Calibri" panose="020F0502020204030204" pitchFamily="34" charset="0"/>
                        </a:rPr>
                        <a:t>17893</a:t>
                      </a:r>
                    </a:p>
                  </a:txBody>
                  <a:tcPr marL="0" marR="0" marT="0" marB="0" anchor="ctr">
                    <a:solidFill>
                      <a:schemeClr val="bg2"/>
                    </a:solidFill>
                  </a:tcPr>
                </a:tc>
                <a:tc>
                  <a:txBody>
                    <a:bodyPr/>
                    <a:lstStyle/>
                    <a:p>
                      <a:pPr algn="ctr" fontAlgn="ctr"/>
                      <a:r>
                        <a:rPr lang="en-IN" sz="1600" b="1" i="0" u="none" strike="noStrike">
                          <a:solidFill>
                            <a:srgbClr val="000000"/>
                          </a:solidFill>
                          <a:effectLst/>
                          <a:latin typeface="Calibri" panose="020F0502020204030204" pitchFamily="34" charset="0"/>
                        </a:rPr>
                        <a:t>33%</a:t>
                      </a:r>
                    </a:p>
                  </a:txBody>
                  <a:tcPr marL="0" marR="0" marT="0" marB="0" anchor="ctr">
                    <a:solidFill>
                      <a:schemeClr val="bg2"/>
                    </a:solidFill>
                  </a:tcPr>
                </a:tc>
                <a:tc>
                  <a:txBody>
                    <a:bodyPr/>
                    <a:lstStyle/>
                    <a:p>
                      <a:pPr algn="ctr" fontAlgn="ctr"/>
                      <a:r>
                        <a:rPr lang="en-IN" sz="1600" b="1" i="0" u="none" strike="noStrike">
                          <a:solidFill>
                            <a:srgbClr val="000000"/>
                          </a:solidFill>
                          <a:effectLst/>
                          <a:latin typeface="Calibri" panose="020F0502020204030204" pitchFamily="34" charset="0"/>
                        </a:rPr>
                        <a:t>18541</a:t>
                      </a:r>
                    </a:p>
                  </a:txBody>
                  <a:tcPr marL="0" marR="0" marT="0" marB="0" anchor="ctr">
                    <a:solidFill>
                      <a:schemeClr val="bg2"/>
                    </a:solidFill>
                  </a:tcPr>
                </a:tc>
                <a:tc>
                  <a:txBody>
                    <a:bodyPr/>
                    <a:lstStyle/>
                    <a:p>
                      <a:pPr algn="ctr" fontAlgn="ctr"/>
                      <a:r>
                        <a:rPr lang="en-IN" sz="1600" b="1" i="0" u="none" strike="noStrike">
                          <a:solidFill>
                            <a:srgbClr val="000000"/>
                          </a:solidFill>
                          <a:effectLst/>
                          <a:latin typeface="Calibri" panose="020F0502020204030204" pitchFamily="34" charset="0"/>
                        </a:rPr>
                        <a:t>32%</a:t>
                      </a:r>
                    </a:p>
                  </a:txBody>
                  <a:tcPr marL="0" marR="0" marT="0" marB="0" anchor="ctr">
                    <a:solidFill>
                      <a:schemeClr val="bg2"/>
                    </a:solidFill>
                  </a:tcPr>
                </a:tc>
                <a:tc>
                  <a:txBody>
                    <a:bodyPr/>
                    <a:lstStyle/>
                    <a:p>
                      <a:pPr algn="ctr" fontAlgn="ctr"/>
                      <a:r>
                        <a:rPr lang="en-IN" sz="1600" b="1" i="0" u="none" strike="noStrike" dirty="0">
                          <a:solidFill>
                            <a:srgbClr val="000000"/>
                          </a:solidFill>
                          <a:effectLst/>
                          <a:latin typeface="Calibri" panose="020F0502020204030204" pitchFamily="34" charset="0"/>
                        </a:rPr>
                        <a:t>4%</a:t>
                      </a:r>
                    </a:p>
                  </a:txBody>
                  <a:tcPr marL="0" marR="0" marT="0" marB="0" anchor="ctr">
                    <a:solidFill>
                      <a:schemeClr val="bg2"/>
                    </a:solidFill>
                  </a:tcPr>
                </a:tc>
                <a:tc>
                  <a:txBody>
                    <a:bodyPr/>
                    <a:lstStyle/>
                    <a:p>
                      <a:pPr algn="ctr" fontAlgn="ctr"/>
                      <a:r>
                        <a:rPr lang="en-IN" sz="1600" b="1" i="0" u="none" strike="noStrike" dirty="0">
                          <a:solidFill>
                            <a:srgbClr val="000000"/>
                          </a:solidFill>
                          <a:effectLst/>
                          <a:latin typeface="Calibri" panose="020F0502020204030204" pitchFamily="34" charset="0"/>
                        </a:rPr>
                        <a:t>648</a:t>
                      </a:r>
                    </a:p>
                  </a:txBody>
                  <a:tcPr marL="0" marR="0" marT="0" marB="0" anchor="ctr">
                    <a:solidFill>
                      <a:schemeClr val="bg2"/>
                    </a:solidFill>
                  </a:tcPr>
                </a:tc>
                <a:extLst>
                  <a:ext uri="{0D108BD9-81ED-4DB2-BD59-A6C34878D82A}">
                    <a16:rowId xmlns:a16="http://schemas.microsoft.com/office/drawing/2014/main" val="2989631343"/>
                  </a:ext>
                </a:extLst>
              </a:tr>
              <a:tr h="370840">
                <a:tc>
                  <a:txBody>
                    <a:bodyPr/>
                    <a:lstStyle/>
                    <a:p>
                      <a:pPr algn="ctr" fontAlgn="ctr"/>
                      <a:r>
                        <a:rPr lang="en-IN" sz="1600" b="1" i="0" u="none" strike="noStrike">
                          <a:solidFill>
                            <a:srgbClr val="000000"/>
                          </a:solidFill>
                          <a:effectLst/>
                          <a:latin typeface="Calibri" panose="020F0502020204030204" pitchFamily="34" charset="0"/>
                        </a:rPr>
                        <a:t>E - Commerce</a:t>
                      </a:r>
                    </a:p>
                  </a:txBody>
                  <a:tcPr marL="0" marR="0" marT="0" marB="0" anchor="ctr">
                    <a:solidFill>
                      <a:schemeClr val="bg2"/>
                    </a:solidFill>
                  </a:tcPr>
                </a:tc>
                <a:tc>
                  <a:txBody>
                    <a:bodyPr/>
                    <a:lstStyle/>
                    <a:p>
                      <a:pPr algn="ctr" fontAlgn="ctr"/>
                      <a:r>
                        <a:rPr lang="en-IN" sz="1600" b="1" i="0" u="none" strike="noStrike">
                          <a:solidFill>
                            <a:srgbClr val="000000"/>
                          </a:solidFill>
                          <a:effectLst/>
                          <a:latin typeface="Calibri" panose="020F0502020204030204" pitchFamily="34" charset="0"/>
                        </a:rPr>
                        <a:t>6140</a:t>
                      </a:r>
                    </a:p>
                  </a:txBody>
                  <a:tcPr marL="0" marR="0" marT="0" marB="0" anchor="ctr">
                    <a:solidFill>
                      <a:schemeClr val="bg2"/>
                    </a:solidFill>
                  </a:tcPr>
                </a:tc>
                <a:tc>
                  <a:txBody>
                    <a:bodyPr/>
                    <a:lstStyle/>
                    <a:p>
                      <a:pPr algn="ctr" fontAlgn="ctr"/>
                      <a:r>
                        <a:rPr lang="en-IN" sz="1600" b="1" i="0" u="none" strike="noStrike">
                          <a:solidFill>
                            <a:srgbClr val="000000"/>
                          </a:solidFill>
                          <a:effectLst/>
                          <a:latin typeface="Calibri" panose="020F0502020204030204" pitchFamily="34" charset="0"/>
                        </a:rPr>
                        <a:t>11%</a:t>
                      </a:r>
                    </a:p>
                  </a:txBody>
                  <a:tcPr marL="0" marR="0" marT="0" marB="0" anchor="ctr">
                    <a:solidFill>
                      <a:schemeClr val="bg2"/>
                    </a:solidFill>
                  </a:tcPr>
                </a:tc>
                <a:tc>
                  <a:txBody>
                    <a:bodyPr/>
                    <a:lstStyle/>
                    <a:p>
                      <a:pPr algn="ctr" fontAlgn="ctr"/>
                      <a:r>
                        <a:rPr lang="en-IN" sz="1600" b="1" i="0" u="none" strike="noStrike">
                          <a:solidFill>
                            <a:srgbClr val="000000"/>
                          </a:solidFill>
                          <a:effectLst/>
                          <a:latin typeface="Calibri" panose="020F0502020204030204" pitchFamily="34" charset="0"/>
                        </a:rPr>
                        <a:t>6131</a:t>
                      </a:r>
                    </a:p>
                  </a:txBody>
                  <a:tcPr marL="0" marR="0" marT="0" marB="0" anchor="ctr">
                    <a:solidFill>
                      <a:schemeClr val="bg2"/>
                    </a:solidFill>
                  </a:tcPr>
                </a:tc>
                <a:tc>
                  <a:txBody>
                    <a:bodyPr/>
                    <a:lstStyle/>
                    <a:p>
                      <a:pPr algn="ctr" fontAlgn="ctr"/>
                      <a:r>
                        <a:rPr lang="en-IN" sz="1600" b="1" i="0" u="none" strike="noStrike">
                          <a:solidFill>
                            <a:srgbClr val="000000"/>
                          </a:solidFill>
                          <a:effectLst/>
                          <a:latin typeface="Calibri" panose="020F0502020204030204" pitchFamily="34" charset="0"/>
                        </a:rPr>
                        <a:t>11%</a:t>
                      </a:r>
                    </a:p>
                  </a:txBody>
                  <a:tcPr marL="0" marR="0" marT="0" marB="0" anchor="ctr">
                    <a:solidFill>
                      <a:schemeClr val="bg2"/>
                    </a:solidFill>
                  </a:tcPr>
                </a:tc>
                <a:tc>
                  <a:txBody>
                    <a:bodyPr/>
                    <a:lstStyle/>
                    <a:p>
                      <a:pPr algn="ctr" fontAlgn="ctr"/>
                      <a:r>
                        <a:rPr lang="en-IN" sz="1600" b="1" i="0" u="none" strike="noStrike">
                          <a:solidFill>
                            <a:srgbClr val="000000"/>
                          </a:solidFill>
                          <a:effectLst/>
                          <a:latin typeface="Calibri" panose="020F0502020204030204" pitchFamily="34" charset="0"/>
                        </a:rPr>
                        <a:t>0%</a:t>
                      </a:r>
                    </a:p>
                  </a:txBody>
                  <a:tcPr marL="0" marR="0" marT="0" marB="0" anchor="ctr">
                    <a:solidFill>
                      <a:schemeClr val="bg2"/>
                    </a:solidFill>
                  </a:tcPr>
                </a:tc>
                <a:tc>
                  <a:txBody>
                    <a:bodyPr/>
                    <a:lstStyle/>
                    <a:p>
                      <a:pPr algn="ctr" fontAlgn="ctr"/>
                      <a:r>
                        <a:rPr lang="en-IN" sz="1600" b="1" i="0" u="none" strike="noStrike">
                          <a:solidFill>
                            <a:srgbClr val="000000"/>
                          </a:solidFill>
                          <a:effectLst/>
                          <a:latin typeface="Calibri" panose="020F0502020204030204" pitchFamily="34" charset="0"/>
                        </a:rPr>
                        <a:t>-9</a:t>
                      </a:r>
                    </a:p>
                  </a:txBody>
                  <a:tcPr marL="0" marR="0" marT="0" marB="0" anchor="ctr">
                    <a:solidFill>
                      <a:schemeClr val="bg2"/>
                    </a:solidFill>
                  </a:tcPr>
                </a:tc>
                <a:extLst>
                  <a:ext uri="{0D108BD9-81ED-4DB2-BD59-A6C34878D82A}">
                    <a16:rowId xmlns:a16="http://schemas.microsoft.com/office/drawing/2014/main" val="1467235457"/>
                  </a:ext>
                </a:extLst>
              </a:tr>
              <a:tr h="370840">
                <a:tc>
                  <a:txBody>
                    <a:bodyPr/>
                    <a:lstStyle/>
                    <a:p>
                      <a:pPr algn="ctr" fontAlgn="ctr"/>
                      <a:r>
                        <a:rPr lang="en-IN" sz="1600" b="1" i="0" u="none" strike="noStrike" dirty="0">
                          <a:solidFill>
                            <a:srgbClr val="000000"/>
                          </a:solidFill>
                          <a:effectLst/>
                          <a:latin typeface="Calibri" panose="020F0502020204030204" pitchFamily="34" charset="0"/>
                        </a:rPr>
                        <a:t>Auto</a:t>
                      </a:r>
                    </a:p>
                  </a:txBody>
                  <a:tcPr marL="0" marR="0" marT="0" marB="0" anchor="ctr">
                    <a:solidFill>
                      <a:schemeClr val="bg2"/>
                    </a:solidFill>
                  </a:tcPr>
                </a:tc>
                <a:tc>
                  <a:txBody>
                    <a:bodyPr/>
                    <a:lstStyle/>
                    <a:p>
                      <a:pPr algn="ctr" fontAlgn="ctr"/>
                      <a:r>
                        <a:rPr lang="en-IN" sz="1600" b="1" i="0" u="none" strike="noStrike">
                          <a:solidFill>
                            <a:srgbClr val="000000"/>
                          </a:solidFill>
                          <a:effectLst/>
                          <a:latin typeface="Calibri" panose="020F0502020204030204" pitchFamily="34" charset="0"/>
                        </a:rPr>
                        <a:t>4903</a:t>
                      </a:r>
                    </a:p>
                  </a:txBody>
                  <a:tcPr marL="0" marR="0" marT="0" marB="0" anchor="ctr">
                    <a:solidFill>
                      <a:schemeClr val="bg2"/>
                    </a:solidFill>
                  </a:tcPr>
                </a:tc>
                <a:tc>
                  <a:txBody>
                    <a:bodyPr/>
                    <a:lstStyle/>
                    <a:p>
                      <a:pPr algn="ctr" fontAlgn="ctr"/>
                      <a:r>
                        <a:rPr lang="en-IN" sz="1600" b="1" i="0" u="none" strike="noStrike">
                          <a:solidFill>
                            <a:srgbClr val="000000"/>
                          </a:solidFill>
                          <a:effectLst/>
                          <a:latin typeface="Calibri" panose="020F0502020204030204" pitchFamily="34" charset="0"/>
                        </a:rPr>
                        <a:t>9%</a:t>
                      </a:r>
                    </a:p>
                  </a:txBody>
                  <a:tcPr marL="0" marR="0" marT="0" marB="0" anchor="ctr">
                    <a:solidFill>
                      <a:schemeClr val="bg2"/>
                    </a:solidFill>
                  </a:tcPr>
                </a:tc>
                <a:tc>
                  <a:txBody>
                    <a:bodyPr/>
                    <a:lstStyle/>
                    <a:p>
                      <a:pPr algn="ctr" fontAlgn="ctr"/>
                      <a:r>
                        <a:rPr lang="en-IN" sz="1600" b="1" i="0" u="none" strike="noStrike">
                          <a:solidFill>
                            <a:srgbClr val="000000"/>
                          </a:solidFill>
                          <a:effectLst/>
                          <a:latin typeface="Calibri" panose="020F0502020204030204" pitchFamily="34" charset="0"/>
                        </a:rPr>
                        <a:t>5266</a:t>
                      </a:r>
                    </a:p>
                  </a:txBody>
                  <a:tcPr marL="0" marR="0" marT="0" marB="0" anchor="ctr">
                    <a:solidFill>
                      <a:schemeClr val="bg2"/>
                    </a:solidFill>
                  </a:tcPr>
                </a:tc>
                <a:tc>
                  <a:txBody>
                    <a:bodyPr/>
                    <a:lstStyle/>
                    <a:p>
                      <a:pPr algn="ctr" fontAlgn="ctr"/>
                      <a:r>
                        <a:rPr lang="en-IN" sz="1600" b="1" i="0" u="none" strike="noStrike">
                          <a:solidFill>
                            <a:srgbClr val="000000"/>
                          </a:solidFill>
                          <a:effectLst/>
                          <a:latin typeface="Calibri" panose="020F0502020204030204" pitchFamily="34" charset="0"/>
                        </a:rPr>
                        <a:t>9%</a:t>
                      </a:r>
                    </a:p>
                  </a:txBody>
                  <a:tcPr marL="0" marR="0" marT="0" marB="0" anchor="ctr">
                    <a:solidFill>
                      <a:schemeClr val="bg2"/>
                    </a:solidFill>
                  </a:tcPr>
                </a:tc>
                <a:tc>
                  <a:txBody>
                    <a:bodyPr/>
                    <a:lstStyle/>
                    <a:p>
                      <a:pPr algn="ctr" fontAlgn="ctr"/>
                      <a:r>
                        <a:rPr lang="en-IN" sz="1600" b="1" i="0" u="none" strike="noStrike">
                          <a:solidFill>
                            <a:srgbClr val="000000"/>
                          </a:solidFill>
                          <a:effectLst/>
                          <a:latin typeface="Calibri" panose="020F0502020204030204" pitchFamily="34" charset="0"/>
                        </a:rPr>
                        <a:t>7%</a:t>
                      </a:r>
                    </a:p>
                  </a:txBody>
                  <a:tcPr marL="0" marR="0" marT="0" marB="0" anchor="ctr">
                    <a:solidFill>
                      <a:schemeClr val="bg2"/>
                    </a:solidFill>
                  </a:tcPr>
                </a:tc>
                <a:tc>
                  <a:txBody>
                    <a:bodyPr/>
                    <a:lstStyle/>
                    <a:p>
                      <a:pPr algn="ctr" fontAlgn="ctr"/>
                      <a:r>
                        <a:rPr lang="en-IN" sz="1600" b="1" i="0" u="none" strike="noStrike">
                          <a:solidFill>
                            <a:srgbClr val="000000"/>
                          </a:solidFill>
                          <a:effectLst/>
                          <a:latin typeface="Calibri" panose="020F0502020204030204" pitchFamily="34" charset="0"/>
                        </a:rPr>
                        <a:t>364</a:t>
                      </a:r>
                    </a:p>
                  </a:txBody>
                  <a:tcPr marL="0" marR="0" marT="0" marB="0" anchor="ctr">
                    <a:solidFill>
                      <a:schemeClr val="bg2"/>
                    </a:solidFill>
                  </a:tcPr>
                </a:tc>
                <a:extLst>
                  <a:ext uri="{0D108BD9-81ED-4DB2-BD59-A6C34878D82A}">
                    <a16:rowId xmlns:a16="http://schemas.microsoft.com/office/drawing/2014/main" val="10001"/>
                  </a:ext>
                </a:extLst>
              </a:tr>
              <a:tr h="370840">
                <a:tc>
                  <a:txBody>
                    <a:bodyPr/>
                    <a:lstStyle/>
                    <a:p>
                      <a:pPr algn="ctr" fontAlgn="ctr"/>
                      <a:r>
                        <a:rPr lang="en-IN" sz="1600" b="1" i="0" u="none" strike="noStrike" dirty="0">
                          <a:solidFill>
                            <a:srgbClr val="000000"/>
                          </a:solidFill>
                          <a:effectLst/>
                          <a:latin typeface="Calibri" panose="020F0502020204030204" pitchFamily="34" charset="0"/>
                        </a:rPr>
                        <a:t>Real Estate</a:t>
                      </a:r>
                    </a:p>
                  </a:txBody>
                  <a:tcPr marL="0" marR="0" marT="0" marB="0" anchor="ctr">
                    <a:solidFill>
                      <a:schemeClr val="bg2"/>
                    </a:solidFill>
                  </a:tcPr>
                </a:tc>
                <a:tc>
                  <a:txBody>
                    <a:bodyPr/>
                    <a:lstStyle/>
                    <a:p>
                      <a:pPr algn="ctr" fontAlgn="ctr"/>
                      <a:r>
                        <a:rPr lang="en-IN" sz="1600" b="1" i="0" u="none" strike="noStrike">
                          <a:solidFill>
                            <a:srgbClr val="000000"/>
                          </a:solidFill>
                          <a:effectLst/>
                          <a:latin typeface="Calibri" panose="020F0502020204030204" pitchFamily="34" charset="0"/>
                        </a:rPr>
                        <a:t>3213</a:t>
                      </a:r>
                    </a:p>
                  </a:txBody>
                  <a:tcPr marL="0" marR="0" marT="0" marB="0" anchor="ctr">
                    <a:solidFill>
                      <a:schemeClr val="bg2"/>
                    </a:solidFill>
                  </a:tcPr>
                </a:tc>
                <a:tc>
                  <a:txBody>
                    <a:bodyPr/>
                    <a:lstStyle/>
                    <a:p>
                      <a:pPr algn="ctr" fontAlgn="ctr"/>
                      <a:r>
                        <a:rPr lang="en-IN" sz="1600" b="1" i="0" u="none" strike="noStrike">
                          <a:solidFill>
                            <a:srgbClr val="000000"/>
                          </a:solidFill>
                          <a:effectLst/>
                          <a:latin typeface="Calibri" panose="020F0502020204030204" pitchFamily="34" charset="0"/>
                        </a:rPr>
                        <a:t>6%</a:t>
                      </a:r>
                    </a:p>
                  </a:txBody>
                  <a:tcPr marL="0" marR="0" marT="0" marB="0" anchor="ctr">
                    <a:solidFill>
                      <a:schemeClr val="bg2"/>
                    </a:solidFill>
                  </a:tcPr>
                </a:tc>
                <a:tc>
                  <a:txBody>
                    <a:bodyPr/>
                    <a:lstStyle/>
                    <a:p>
                      <a:pPr algn="ctr" fontAlgn="ctr"/>
                      <a:r>
                        <a:rPr lang="en-IN" sz="1600" b="1" i="0" u="none" strike="noStrike">
                          <a:solidFill>
                            <a:srgbClr val="000000"/>
                          </a:solidFill>
                          <a:effectLst/>
                          <a:latin typeface="Calibri" panose="020F0502020204030204" pitchFamily="34" charset="0"/>
                        </a:rPr>
                        <a:t>3493</a:t>
                      </a:r>
                    </a:p>
                  </a:txBody>
                  <a:tcPr marL="0" marR="0" marT="0" marB="0" anchor="ctr">
                    <a:solidFill>
                      <a:schemeClr val="bg2"/>
                    </a:solidFill>
                  </a:tcPr>
                </a:tc>
                <a:tc>
                  <a:txBody>
                    <a:bodyPr/>
                    <a:lstStyle/>
                    <a:p>
                      <a:pPr algn="ctr" fontAlgn="ctr"/>
                      <a:r>
                        <a:rPr lang="en-IN" sz="1600" b="1" i="0" u="none" strike="noStrike">
                          <a:solidFill>
                            <a:srgbClr val="000000"/>
                          </a:solidFill>
                          <a:effectLst/>
                          <a:latin typeface="Calibri" panose="020F0502020204030204" pitchFamily="34" charset="0"/>
                        </a:rPr>
                        <a:t>6%</a:t>
                      </a:r>
                    </a:p>
                  </a:txBody>
                  <a:tcPr marL="0" marR="0" marT="0" marB="0" anchor="ctr">
                    <a:solidFill>
                      <a:schemeClr val="bg2"/>
                    </a:solidFill>
                  </a:tcPr>
                </a:tc>
                <a:tc>
                  <a:txBody>
                    <a:bodyPr/>
                    <a:lstStyle/>
                    <a:p>
                      <a:pPr algn="ctr" fontAlgn="ctr"/>
                      <a:r>
                        <a:rPr lang="en-IN" sz="1600" b="1" i="0" u="none" strike="noStrike">
                          <a:solidFill>
                            <a:srgbClr val="000000"/>
                          </a:solidFill>
                          <a:effectLst/>
                          <a:latin typeface="Calibri" panose="020F0502020204030204" pitchFamily="34" charset="0"/>
                        </a:rPr>
                        <a:t>9%</a:t>
                      </a:r>
                    </a:p>
                  </a:txBody>
                  <a:tcPr marL="0" marR="0" marT="0" marB="0" anchor="ctr">
                    <a:solidFill>
                      <a:schemeClr val="bg2"/>
                    </a:solidFill>
                  </a:tcPr>
                </a:tc>
                <a:tc>
                  <a:txBody>
                    <a:bodyPr/>
                    <a:lstStyle/>
                    <a:p>
                      <a:pPr algn="ctr" fontAlgn="ctr"/>
                      <a:r>
                        <a:rPr lang="en-IN" sz="1600" b="1" i="0" u="none" strike="noStrike">
                          <a:solidFill>
                            <a:srgbClr val="000000"/>
                          </a:solidFill>
                          <a:effectLst/>
                          <a:latin typeface="Calibri" panose="020F0502020204030204" pitchFamily="34" charset="0"/>
                        </a:rPr>
                        <a:t>280</a:t>
                      </a:r>
                    </a:p>
                  </a:txBody>
                  <a:tcPr marL="0" marR="0" marT="0" marB="0" anchor="ctr">
                    <a:solidFill>
                      <a:schemeClr val="bg2"/>
                    </a:solidFill>
                  </a:tcPr>
                </a:tc>
                <a:extLst>
                  <a:ext uri="{0D108BD9-81ED-4DB2-BD59-A6C34878D82A}">
                    <a16:rowId xmlns:a16="http://schemas.microsoft.com/office/drawing/2014/main" val="10002"/>
                  </a:ext>
                </a:extLst>
              </a:tr>
              <a:tr h="370840">
                <a:tc>
                  <a:txBody>
                    <a:bodyPr/>
                    <a:lstStyle/>
                    <a:p>
                      <a:pPr algn="ctr" fontAlgn="ctr"/>
                      <a:r>
                        <a:rPr lang="en-IN" sz="1600" b="1" i="0" u="none" strike="noStrike" dirty="0">
                          <a:solidFill>
                            <a:srgbClr val="000000"/>
                          </a:solidFill>
                          <a:effectLst/>
                          <a:latin typeface="Calibri" panose="020F0502020204030204" pitchFamily="34" charset="0"/>
                        </a:rPr>
                        <a:t>BFSI</a:t>
                      </a:r>
                    </a:p>
                  </a:txBody>
                  <a:tcPr marL="0" marR="0" marT="0" marB="0" anchor="ctr">
                    <a:solidFill>
                      <a:schemeClr val="bg2"/>
                    </a:solidFill>
                  </a:tcPr>
                </a:tc>
                <a:tc>
                  <a:txBody>
                    <a:bodyPr/>
                    <a:lstStyle/>
                    <a:p>
                      <a:pPr algn="ctr" fontAlgn="ctr"/>
                      <a:r>
                        <a:rPr lang="en-IN" sz="1600" b="1" i="0" u="none" strike="noStrike">
                          <a:solidFill>
                            <a:srgbClr val="000000"/>
                          </a:solidFill>
                          <a:effectLst/>
                          <a:latin typeface="Calibri" panose="020F0502020204030204" pitchFamily="34" charset="0"/>
                        </a:rPr>
                        <a:t>2725</a:t>
                      </a:r>
                    </a:p>
                  </a:txBody>
                  <a:tcPr marL="0" marR="0" marT="0" marB="0" anchor="ctr">
                    <a:solidFill>
                      <a:schemeClr val="bg2"/>
                    </a:solidFill>
                  </a:tcPr>
                </a:tc>
                <a:tc>
                  <a:txBody>
                    <a:bodyPr/>
                    <a:lstStyle/>
                    <a:p>
                      <a:pPr algn="ctr" fontAlgn="ctr"/>
                      <a:r>
                        <a:rPr lang="en-IN" sz="1600" b="1" i="0" u="none" strike="noStrike">
                          <a:solidFill>
                            <a:srgbClr val="000000"/>
                          </a:solidFill>
                          <a:effectLst/>
                          <a:latin typeface="Calibri" panose="020F0502020204030204" pitchFamily="34" charset="0"/>
                        </a:rPr>
                        <a:t>5%</a:t>
                      </a:r>
                    </a:p>
                  </a:txBody>
                  <a:tcPr marL="0" marR="0" marT="0" marB="0" anchor="ctr">
                    <a:solidFill>
                      <a:schemeClr val="bg2"/>
                    </a:solidFill>
                  </a:tcPr>
                </a:tc>
                <a:tc>
                  <a:txBody>
                    <a:bodyPr/>
                    <a:lstStyle/>
                    <a:p>
                      <a:pPr algn="ctr" fontAlgn="ctr"/>
                      <a:r>
                        <a:rPr lang="en-IN" sz="1600" b="1" i="0" u="none" strike="noStrike">
                          <a:solidFill>
                            <a:srgbClr val="000000"/>
                          </a:solidFill>
                          <a:effectLst/>
                          <a:latin typeface="Calibri" panose="020F0502020204030204" pitchFamily="34" charset="0"/>
                        </a:rPr>
                        <a:t>2942</a:t>
                      </a:r>
                    </a:p>
                  </a:txBody>
                  <a:tcPr marL="0" marR="0" marT="0" marB="0" anchor="ctr">
                    <a:solidFill>
                      <a:schemeClr val="bg2"/>
                    </a:solidFill>
                  </a:tcPr>
                </a:tc>
                <a:tc>
                  <a:txBody>
                    <a:bodyPr/>
                    <a:lstStyle/>
                    <a:p>
                      <a:pPr algn="ctr" fontAlgn="ctr"/>
                      <a:r>
                        <a:rPr lang="en-IN" sz="1600" b="1" i="0" u="none" strike="noStrike">
                          <a:solidFill>
                            <a:srgbClr val="000000"/>
                          </a:solidFill>
                          <a:effectLst/>
                          <a:latin typeface="Calibri" panose="020F0502020204030204" pitchFamily="34" charset="0"/>
                        </a:rPr>
                        <a:t>5%</a:t>
                      </a:r>
                    </a:p>
                  </a:txBody>
                  <a:tcPr marL="0" marR="0" marT="0" marB="0" anchor="ctr">
                    <a:solidFill>
                      <a:schemeClr val="bg2"/>
                    </a:solidFill>
                  </a:tcPr>
                </a:tc>
                <a:tc>
                  <a:txBody>
                    <a:bodyPr/>
                    <a:lstStyle/>
                    <a:p>
                      <a:pPr algn="ctr" fontAlgn="ctr"/>
                      <a:r>
                        <a:rPr lang="en-IN" sz="1600" b="1" i="0" u="none" strike="noStrike">
                          <a:solidFill>
                            <a:srgbClr val="000000"/>
                          </a:solidFill>
                          <a:effectLst/>
                          <a:latin typeface="Calibri" panose="020F0502020204030204" pitchFamily="34" charset="0"/>
                        </a:rPr>
                        <a:t>8%</a:t>
                      </a:r>
                    </a:p>
                  </a:txBody>
                  <a:tcPr marL="0" marR="0" marT="0" marB="0" anchor="ctr">
                    <a:solidFill>
                      <a:schemeClr val="bg2"/>
                    </a:solidFill>
                  </a:tcPr>
                </a:tc>
                <a:tc>
                  <a:txBody>
                    <a:bodyPr/>
                    <a:lstStyle/>
                    <a:p>
                      <a:pPr algn="ctr" fontAlgn="ctr"/>
                      <a:r>
                        <a:rPr lang="en-IN" sz="1600" b="1" i="0" u="none" strike="noStrike">
                          <a:solidFill>
                            <a:srgbClr val="000000"/>
                          </a:solidFill>
                          <a:effectLst/>
                          <a:latin typeface="Calibri" panose="020F0502020204030204" pitchFamily="34" charset="0"/>
                        </a:rPr>
                        <a:t>217</a:t>
                      </a:r>
                    </a:p>
                  </a:txBody>
                  <a:tcPr marL="0" marR="0" marT="0" marB="0" anchor="ctr">
                    <a:solidFill>
                      <a:schemeClr val="bg2"/>
                    </a:solidFill>
                  </a:tcPr>
                </a:tc>
                <a:extLst>
                  <a:ext uri="{0D108BD9-81ED-4DB2-BD59-A6C34878D82A}">
                    <a16:rowId xmlns:a16="http://schemas.microsoft.com/office/drawing/2014/main" val="10003"/>
                  </a:ext>
                </a:extLst>
              </a:tr>
              <a:tr h="370840">
                <a:tc>
                  <a:txBody>
                    <a:bodyPr/>
                    <a:lstStyle/>
                    <a:p>
                      <a:pPr algn="ctr" fontAlgn="ctr"/>
                      <a:r>
                        <a:rPr lang="en-IN" sz="1600" b="1" i="0" u="none" strike="noStrike" dirty="0">
                          <a:solidFill>
                            <a:srgbClr val="000000"/>
                          </a:solidFill>
                          <a:effectLst/>
                          <a:latin typeface="Calibri" panose="020F0502020204030204" pitchFamily="34" charset="0"/>
                        </a:rPr>
                        <a:t>Education</a:t>
                      </a:r>
                    </a:p>
                  </a:txBody>
                  <a:tcPr marL="0" marR="0" marT="0" marB="0" anchor="ctr">
                    <a:solidFill>
                      <a:schemeClr val="bg2"/>
                    </a:solidFill>
                  </a:tcPr>
                </a:tc>
                <a:tc>
                  <a:txBody>
                    <a:bodyPr/>
                    <a:lstStyle/>
                    <a:p>
                      <a:pPr algn="ctr" fontAlgn="ctr"/>
                      <a:r>
                        <a:rPr lang="en-IN" sz="1600" b="1" i="0" u="none" strike="noStrike">
                          <a:solidFill>
                            <a:srgbClr val="000000"/>
                          </a:solidFill>
                          <a:effectLst/>
                          <a:latin typeface="Calibri" panose="020F0502020204030204" pitchFamily="34" charset="0"/>
                        </a:rPr>
                        <a:t>2610</a:t>
                      </a:r>
                    </a:p>
                  </a:txBody>
                  <a:tcPr marL="0" marR="0" marT="0" marB="0" anchor="ctr">
                    <a:solidFill>
                      <a:schemeClr val="bg2"/>
                    </a:solidFill>
                  </a:tcPr>
                </a:tc>
                <a:tc>
                  <a:txBody>
                    <a:bodyPr/>
                    <a:lstStyle/>
                    <a:p>
                      <a:pPr algn="ctr" fontAlgn="ctr"/>
                      <a:r>
                        <a:rPr lang="en-IN" sz="1600" b="1" i="0" u="none" strike="noStrike">
                          <a:solidFill>
                            <a:srgbClr val="000000"/>
                          </a:solidFill>
                          <a:effectLst/>
                          <a:latin typeface="Calibri" panose="020F0502020204030204" pitchFamily="34" charset="0"/>
                        </a:rPr>
                        <a:t>5%</a:t>
                      </a:r>
                    </a:p>
                  </a:txBody>
                  <a:tcPr marL="0" marR="0" marT="0" marB="0" anchor="ctr">
                    <a:solidFill>
                      <a:schemeClr val="bg2"/>
                    </a:solidFill>
                  </a:tcPr>
                </a:tc>
                <a:tc>
                  <a:txBody>
                    <a:bodyPr/>
                    <a:lstStyle/>
                    <a:p>
                      <a:pPr algn="ctr" fontAlgn="ctr"/>
                      <a:r>
                        <a:rPr lang="en-IN" sz="1600" b="1" i="0" u="none" strike="noStrike">
                          <a:solidFill>
                            <a:srgbClr val="000000"/>
                          </a:solidFill>
                          <a:effectLst/>
                          <a:latin typeface="Calibri" panose="020F0502020204030204" pitchFamily="34" charset="0"/>
                        </a:rPr>
                        <a:t>2754</a:t>
                      </a:r>
                    </a:p>
                  </a:txBody>
                  <a:tcPr marL="0" marR="0" marT="0" marB="0" anchor="ctr">
                    <a:solidFill>
                      <a:schemeClr val="bg2"/>
                    </a:solidFill>
                  </a:tcPr>
                </a:tc>
                <a:tc>
                  <a:txBody>
                    <a:bodyPr/>
                    <a:lstStyle/>
                    <a:p>
                      <a:pPr algn="ctr" fontAlgn="ctr"/>
                      <a:r>
                        <a:rPr lang="en-IN" sz="1600" b="1" i="0" u="none" strike="noStrike">
                          <a:solidFill>
                            <a:srgbClr val="000000"/>
                          </a:solidFill>
                          <a:effectLst/>
                          <a:latin typeface="Calibri" panose="020F0502020204030204" pitchFamily="34" charset="0"/>
                        </a:rPr>
                        <a:t>5%</a:t>
                      </a:r>
                    </a:p>
                  </a:txBody>
                  <a:tcPr marL="0" marR="0" marT="0" marB="0" anchor="ctr">
                    <a:solidFill>
                      <a:schemeClr val="bg2"/>
                    </a:solidFill>
                  </a:tcPr>
                </a:tc>
                <a:tc>
                  <a:txBody>
                    <a:bodyPr/>
                    <a:lstStyle/>
                    <a:p>
                      <a:pPr algn="ctr" fontAlgn="ctr"/>
                      <a:r>
                        <a:rPr lang="en-IN" sz="1600" b="1" i="0" u="none" strike="noStrike">
                          <a:solidFill>
                            <a:srgbClr val="000000"/>
                          </a:solidFill>
                          <a:effectLst/>
                          <a:latin typeface="Calibri" panose="020F0502020204030204" pitchFamily="34" charset="0"/>
                        </a:rPr>
                        <a:t>6%</a:t>
                      </a:r>
                    </a:p>
                  </a:txBody>
                  <a:tcPr marL="0" marR="0" marT="0" marB="0" anchor="ctr">
                    <a:solidFill>
                      <a:schemeClr val="bg2"/>
                    </a:solidFill>
                  </a:tcPr>
                </a:tc>
                <a:tc>
                  <a:txBody>
                    <a:bodyPr/>
                    <a:lstStyle/>
                    <a:p>
                      <a:pPr algn="ctr" fontAlgn="ctr"/>
                      <a:r>
                        <a:rPr lang="en-IN" sz="1600" b="1" i="0" u="none" strike="noStrike">
                          <a:solidFill>
                            <a:srgbClr val="000000"/>
                          </a:solidFill>
                          <a:effectLst/>
                          <a:latin typeface="Calibri" panose="020F0502020204030204" pitchFamily="34" charset="0"/>
                        </a:rPr>
                        <a:t>144</a:t>
                      </a:r>
                    </a:p>
                  </a:txBody>
                  <a:tcPr marL="0" marR="0" marT="0" marB="0" anchor="ctr">
                    <a:solidFill>
                      <a:schemeClr val="bg2"/>
                    </a:solidFill>
                  </a:tcPr>
                </a:tc>
                <a:extLst>
                  <a:ext uri="{0D108BD9-81ED-4DB2-BD59-A6C34878D82A}">
                    <a16:rowId xmlns:a16="http://schemas.microsoft.com/office/drawing/2014/main" val="10004"/>
                  </a:ext>
                </a:extLst>
              </a:tr>
              <a:tr h="370840">
                <a:tc>
                  <a:txBody>
                    <a:bodyPr/>
                    <a:lstStyle/>
                    <a:p>
                      <a:pPr algn="ctr" fontAlgn="ctr"/>
                      <a:r>
                        <a:rPr lang="en-IN" sz="1600" b="1" i="0" u="none" strike="noStrike" dirty="0">
                          <a:solidFill>
                            <a:srgbClr val="000000"/>
                          </a:solidFill>
                          <a:effectLst/>
                          <a:latin typeface="Calibri" panose="020F0502020204030204" pitchFamily="34" charset="0"/>
                        </a:rPr>
                        <a:t>HH Durables</a:t>
                      </a:r>
                    </a:p>
                  </a:txBody>
                  <a:tcPr marL="0" marR="0" marT="0" marB="0" anchor="ctr">
                    <a:solidFill>
                      <a:schemeClr val="bg2"/>
                    </a:solidFill>
                  </a:tcPr>
                </a:tc>
                <a:tc>
                  <a:txBody>
                    <a:bodyPr/>
                    <a:lstStyle/>
                    <a:p>
                      <a:pPr algn="ctr" fontAlgn="ctr"/>
                      <a:r>
                        <a:rPr lang="en-IN" sz="1600" b="1" i="0" u="none" strike="noStrike">
                          <a:solidFill>
                            <a:srgbClr val="000000"/>
                          </a:solidFill>
                          <a:effectLst/>
                          <a:latin typeface="Calibri" panose="020F0502020204030204" pitchFamily="34" charset="0"/>
                        </a:rPr>
                        <a:t>2489</a:t>
                      </a:r>
                    </a:p>
                  </a:txBody>
                  <a:tcPr marL="0" marR="0" marT="0" marB="0" anchor="ctr">
                    <a:solidFill>
                      <a:schemeClr val="bg2"/>
                    </a:solidFill>
                  </a:tcPr>
                </a:tc>
                <a:tc>
                  <a:txBody>
                    <a:bodyPr/>
                    <a:lstStyle/>
                    <a:p>
                      <a:pPr algn="ctr" fontAlgn="ctr"/>
                      <a:r>
                        <a:rPr lang="en-IN" sz="1600" b="1" i="0" u="none" strike="noStrike">
                          <a:solidFill>
                            <a:srgbClr val="000000"/>
                          </a:solidFill>
                          <a:effectLst/>
                          <a:latin typeface="Calibri" panose="020F0502020204030204" pitchFamily="34" charset="0"/>
                        </a:rPr>
                        <a:t>5%</a:t>
                      </a:r>
                    </a:p>
                  </a:txBody>
                  <a:tcPr marL="0" marR="0" marT="0" marB="0" anchor="ctr">
                    <a:solidFill>
                      <a:schemeClr val="bg2"/>
                    </a:solidFill>
                  </a:tcPr>
                </a:tc>
                <a:tc>
                  <a:txBody>
                    <a:bodyPr/>
                    <a:lstStyle/>
                    <a:p>
                      <a:pPr algn="ctr" fontAlgn="ctr"/>
                      <a:r>
                        <a:rPr lang="en-IN" sz="1600" b="1" i="0" u="none" strike="noStrike">
                          <a:solidFill>
                            <a:srgbClr val="000000"/>
                          </a:solidFill>
                          <a:effectLst/>
                          <a:latin typeface="Calibri" panose="020F0502020204030204" pitchFamily="34" charset="0"/>
                        </a:rPr>
                        <a:t>2640</a:t>
                      </a:r>
                    </a:p>
                  </a:txBody>
                  <a:tcPr marL="0" marR="0" marT="0" marB="0" anchor="ctr">
                    <a:solidFill>
                      <a:schemeClr val="bg2"/>
                    </a:solidFill>
                  </a:tcPr>
                </a:tc>
                <a:tc>
                  <a:txBody>
                    <a:bodyPr/>
                    <a:lstStyle/>
                    <a:p>
                      <a:pPr algn="ctr" fontAlgn="ctr"/>
                      <a:r>
                        <a:rPr lang="en-IN" sz="1600" b="1" i="0" u="none" strike="noStrike" dirty="0">
                          <a:solidFill>
                            <a:srgbClr val="000000"/>
                          </a:solidFill>
                          <a:effectLst/>
                          <a:latin typeface="Calibri" panose="020F0502020204030204" pitchFamily="34" charset="0"/>
                        </a:rPr>
                        <a:t>5%</a:t>
                      </a:r>
                    </a:p>
                  </a:txBody>
                  <a:tcPr marL="0" marR="0" marT="0" marB="0" anchor="ctr">
                    <a:solidFill>
                      <a:schemeClr val="bg2"/>
                    </a:solidFill>
                  </a:tcPr>
                </a:tc>
                <a:tc>
                  <a:txBody>
                    <a:bodyPr/>
                    <a:lstStyle/>
                    <a:p>
                      <a:pPr algn="ctr" fontAlgn="ctr"/>
                      <a:r>
                        <a:rPr lang="en-IN" sz="1600" b="1" i="0" u="none" strike="noStrike" dirty="0">
                          <a:solidFill>
                            <a:srgbClr val="000000"/>
                          </a:solidFill>
                          <a:effectLst/>
                          <a:latin typeface="Calibri" panose="020F0502020204030204" pitchFamily="34" charset="0"/>
                        </a:rPr>
                        <a:t>6%</a:t>
                      </a:r>
                    </a:p>
                  </a:txBody>
                  <a:tcPr marL="0" marR="0" marT="0" marB="0" anchor="ctr">
                    <a:solidFill>
                      <a:schemeClr val="bg2"/>
                    </a:solidFill>
                  </a:tcPr>
                </a:tc>
                <a:tc>
                  <a:txBody>
                    <a:bodyPr/>
                    <a:lstStyle/>
                    <a:p>
                      <a:pPr algn="ctr" fontAlgn="ctr"/>
                      <a:r>
                        <a:rPr lang="en-IN" sz="1600" b="1" i="0" u="none" strike="noStrike" dirty="0">
                          <a:solidFill>
                            <a:srgbClr val="000000"/>
                          </a:solidFill>
                          <a:effectLst/>
                          <a:latin typeface="Calibri" panose="020F0502020204030204" pitchFamily="34" charset="0"/>
                        </a:rPr>
                        <a:t>150</a:t>
                      </a:r>
                    </a:p>
                  </a:txBody>
                  <a:tcPr marL="0" marR="0" marT="0" marB="0" anchor="ctr">
                    <a:solidFill>
                      <a:schemeClr val="bg2"/>
                    </a:solidFill>
                  </a:tcPr>
                </a:tc>
                <a:extLst>
                  <a:ext uri="{0D108BD9-81ED-4DB2-BD59-A6C34878D82A}">
                    <a16:rowId xmlns:a16="http://schemas.microsoft.com/office/drawing/2014/main" val="10005"/>
                  </a:ext>
                </a:extLst>
              </a:tr>
              <a:tr h="370840">
                <a:tc>
                  <a:txBody>
                    <a:bodyPr/>
                    <a:lstStyle/>
                    <a:p>
                      <a:pPr algn="ctr" fontAlgn="ctr"/>
                      <a:endParaRPr lang="en-IN" sz="1600" b="1" i="0" u="none" strike="noStrike" dirty="0">
                        <a:solidFill>
                          <a:srgbClr val="000000"/>
                        </a:solidFill>
                        <a:effectLst/>
                        <a:latin typeface="Calibri" panose="020F0502020204030204" pitchFamily="34" charset="0"/>
                      </a:endParaRPr>
                    </a:p>
                  </a:txBody>
                  <a:tcPr marL="0" marR="0" marT="0" marB="0" anchor="ctr">
                    <a:solidFill>
                      <a:schemeClr val="bg2"/>
                    </a:solidFill>
                  </a:tcPr>
                </a:tc>
                <a:tc>
                  <a:txBody>
                    <a:bodyPr/>
                    <a:lstStyle/>
                    <a:p>
                      <a:pPr algn="ctr" fontAlgn="ctr"/>
                      <a:endParaRPr lang="en-IN" sz="1600" b="1" i="0" u="none" strike="noStrike">
                        <a:solidFill>
                          <a:srgbClr val="000000"/>
                        </a:solidFill>
                        <a:effectLst/>
                        <a:latin typeface="Calibri" panose="020F0502020204030204" pitchFamily="34" charset="0"/>
                      </a:endParaRPr>
                    </a:p>
                  </a:txBody>
                  <a:tcPr marL="0" marR="0" marT="0" marB="0" anchor="ctr">
                    <a:solidFill>
                      <a:schemeClr val="bg2"/>
                    </a:solidFill>
                  </a:tcPr>
                </a:tc>
                <a:tc>
                  <a:txBody>
                    <a:bodyPr/>
                    <a:lstStyle/>
                    <a:p>
                      <a:pPr algn="ctr" fontAlgn="ctr"/>
                      <a:endParaRPr lang="en-IN" sz="1600" b="1" i="0" u="none" strike="noStrike">
                        <a:solidFill>
                          <a:srgbClr val="000000"/>
                        </a:solidFill>
                        <a:effectLst/>
                        <a:latin typeface="Calibri" panose="020F0502020204030204" pitchFamily="34" charset="0"/>
                      </a:endParaRPr>
                    </a:p>
                  </a:txBody>
                  <a:tcPr marL="0" marR="0" marT="0" marB="0" anchor="ctr">
                    <a:solidFill>
                      <a:schemeClr val="bg2"/>
                    </a:solidFill>
                  </a:tcPr>
                </a:tc>
                <a:tc>
                  <a:txBody>
                    <a:bodyPr/>
                    <a:lstStyle/>
                    <a:p>
                      <a:pPr algn="ctr" fontAlgn="ctr"/>
                      <a:endParaRPr lang="en-IN" sz="1600" b="1" i="0" u="none" strike="noStrike">
                        <a:solidFill>
                          <a:srgbClr val="000000"/>
                        </a:solidFill>
                        <a:effectLst/>
                        <a:latin typeface="Calibri" panose="020F0502020204030204" pitchFamily="34" charset="0"/>
                      </a:endParaRPr>
                    </a:p>
                  </a:txBody>
                  <a:tcPr marL="0" marR="0" marT="0" marB="0" anchor="ctr">
                    <a:solidFill>
                      <a:schemeClr val="bg2"/>
                    </a:solidFill>
                  </a:tcPr>
                </a:tc>
                <a:tc>
                  <a:txBody>
                    <a:bodyPr/>
                    <a:lstStyle/>
                    <a:p>
                      <a:pPr algn="ctr" fontAlgn="ctr"/>
                      <a:endParaRPr lang="en-IN" sz="1600" b="1" i="0" u="none" strike="noStrike" dirty="0">
                        <a:solidFill>
                          <a:srgbClr val="000000"/>
                        </a:solidFill>
                        <a:effectLst/>
                        <a:latin typeface="Calibri" panose="020F0502020204030204" pitchFamily="34" charset="0"/>
                      </a:endParaRPr>
                    </a:p>
                  </a:txBody>
                  <a:tcPr marL="0" marR="0" marT="0" marB="0" anchor="ctr">
                    <a:solidFill>
                      <a:schemeClr val="bg2"/>
                    </a:solidFill>
                  </a:tcPr>
                </a:tc>
                <a:tc>
                  <a:txBody>
                    <a:bodyPr/>
                    <a:lstStyle/>
                    <a:p>
                      <a:pPr algn="ctr" fontAlgn="ctr"/>
                      <a:endParaRPr lang="en-IN" sz="1600" b="1" i="0" u="none" strike="noStrike" dirty="0">
                        <a:solidFill>
                          <a:srgbClr val="000000"/>
                        </a:solidFill>
                        <a:effectLst/>
                        <a:latin typeface="Calibri" panose="020F0502020204030204" pitchFamily="34" charset="0"/>
                      </a:endParaRPr>
                    </a:p>
                  </a:txBody>
                  <a:tcPr marL="0" marR="0" marT="0" marB="0" anchor="ctr">
                    <a:solidFill>
                      <a:schemeClr val="bg2"/>
                    </a:solidFill>
                  </a:tcPr>
                </a:tc>
                <a:tc>
                  <a:txBody>
                    <a:bodyPr/>
                    <a:lstStyle/>
                    <a:p>
                      <a:pPr algn="ctr" fontAlgn="ctr"/>
                      <a:endParaRPr lang="en-IN" sz="1600" b="1" i="0" u="none" strike="noStrike" dirty="0">
                        <a:solidFill>
                          <a:srgbClr val="000000"/>
                        </a:solidFill>
                        <a:effectLst/>
                        <a:latin typeface="Calibri" panose="020F0502020204030204" pitchFamily="34" charset="0"/>
                      </a:endParaRPr>
                    </a:p>
                  </a:txBody>
                  <a:tcPr marL="0" marR="0" marT="0" marB="0" anchor="ctr">
                    <a:solidFill>
                      <a:schemeClr val="bg2"/>
                    </a:solidFill>
                  </a:tcPr>
                </a:tc>
                <a:extLst>
                  <a:ext uri="{0D108BD9-81ED-4DB2-BD59-A6C34878D82A}">
                    <a16:rowId xmlns:a16="http://schemas.microsoft.com/office/drawing/2014/main" val="3538170417"/>
                  </a:ext>
                </a:extLst>
              </a:tr>
            </a:tbl>
          </a:graphicData>
        </a:graphic>
      </p:graphicFrame>
    </p:spTree>
    <p:extLst>
      <p:ext uri="{BB962C8B-B14F-4D97-AF65-F5344CB8AC3E}">
        <p14:creationId xmlns:p14="http://schemas.microsoft.com/office/powerpoint/2010/main" val="2747496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8F911-3589-439F-213C-D1F1A20512CA}"/>
              </a:ext>
            </a:extLst>
          </p:cNvPr>
          <p:cNvSpPr>
            <a:spLocks noGrp="1"/>
          </p:cNvSpPr>
          <p:nvPr>
            <p:ph type="title"/>
          </p:nvPr>
        </p:nvSpPr>
        <p:spPr>
          <a:xfrm>
            <a:off x="0" y="4724401"/>
            <a:ext cx="12192000" cy="1714637"/>
          </a:xfrm>
        </p:spPr>
        <p:txBody>
          <a:bodyPr>
            <a:normAutofit/>
          </a:bodyPr>
          <a:lstStyle/>
          <a:p>
            <a:pPr algn="ctr"/>
            <a:r>
              <a:rPr lang="en-US" sz="2800" b="1" dirty="0"/>
              <a:t>Boost from Govt spending + Parliamentary elections</a:t>
            </a:r>
            <a:br>
              <a:rPr lang="en-US" sz="3600" b="1" dirty="0"/>
            </a:br>
            <a:r>
              <a:rPr lang="en-US" sz="3600" b="1" dirty="0"/>
              <a:t>Rs. 3,300 – 3,500 Crores</a:t>
            </a:r>
            <a:endParaRPr lang="en-IN" sz="3600" b="1" dirty="0"/>
          </a:p>
        </p:txBody>
      </p:sp>
      <p:pic>
        <p:nvPicPr>
          <p:cNvPr id="5" name="Picture 4">
            <a:extLst>
              <a:ext uri="{FF2B5EF4-FFF2-40B4-BE49-F238E27FC236}">
                <a16:creationId xmlns:a16="http://schemas.microsoft.com/office/drawing/2014/main" id="{C1CAD9EE-6765-8229-F272-1786F3F483DB}"/>
              </a:ext>
            </a:extLst>
          </p:cNvPr>
          <p:cNvPicPr>
            <a:picLocks noChangeAspect="1"/>
          </p:cNvPicPr>
          <p:nvPr/>
        </p:nvPicPr>
        <p:blipFill>
          <a:blip r:embed="rId3"/>
          <a:stretch>
            <a:fillRect/>
          </a:stretch>
        </p:blipFill>
        <p:spPr>
          <a:xfrm>
            <a:off x="2581003" y="778192"/>
            <a:ext cx="7029994" cy="3321672"/>
          </a:xfrm>
          <a:prstGeom prst="rect">
            <a:avLst/>
          </a:prstGeom>
        </p:spPr>
      </p:pic>
    </p:spTree>
    <p:extLst>
      <p:ext uri="{BB962C8B-B14F-4D97-AF65-F5344CB8AC3E}">
        <p14:creationId xmlns:p14="http://schemas.microsoft.com/office/powerpoint/2010/main" val="3729585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5DC68-FE67-6426-CDC1-DB681DC1CB0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DE981E5-7525-BE78-75C4-73C13EFA42D6}"/>
              </a:ext>
            </a:extLst>
          </p:cNvPr>
          <p:cNvSpPr>
            <a:spLocks noGrp="1"/>
          </p:cNvSpPr>
          <p:nvPr>
            <p:ph type="title"/>
          </p:nvPr>
        </p:nvSpPr>
        <p:spPr>
          <a:xfrm>
            <a:off x="403596" y="204716"/>
            <a:ext cx="10515600" cy="430132"/>
          </a:xfrm>
        </p:spPr>
        <p:txBody>
          <a:bodyPr>
            <a:normAutofit fontScale="90000"/>
          </a:bodyPr>
          <a:lstStyle/>
          <a:p>
            <a:r>
              <a:rPr lang="en-US" b="1" dirty="0"/>
              <a:t>Top Advertisers of India in 2024</a:t>
            </a:r>
            <a:endParaRPr lang="en-IN" dirty="0"/>
          </a:p>
        </p:txBody>
      </p:sp>
      <p:grpSp>
        <p:nvGrpSpPr>
          <p:cNvPr id="5" name="Group 4">
            <a:extLst>
              <a:ext uri="{FF2B5EF4-FFF2-40B4-BE49-F238E27FC236}">
                <a16:creationId xmlns:a16="http://schemas.microsoft.com/office/drawing/2014/main" id="{C2D6BA94-548C-2A57-5AB3-6CF950DB6290}"/>
              </a:ext>
            </a:extLst>
          </p:cNvPr>
          <p:cNvGrpSpPr/>
          <p:nvPr/>
        </p:nvGrpSpPr>
        <p:grpSpPr>
          <a:xfrm>
            <a:off x="1279317" y="1028562"/>
            <a:ext cx="9144000" cy="4191279"/>
            <a:chOff x="0" y="1056992"/>
            <a:chExt cx="9144000" cy="4780300"/>
          </a:xfrm>
        </p:grpSpPr>
        <p:grpSp>
          <p:nvGrpSpPr>
            <p:cNvPr id="6" name="Group 5">
              <a:extLst>
                <a:ext uri="{FF2B5EF4-FFF2-40B4-BE49-F238E27FC236}">
                  <a16:creationId xmlns:a16="http://schemas.microsoft.com/office/drawing/2014/main" id="{BD6B02FA-108D-0642-23F0-D1B3D7881BE5}"/>
                </a:ext>
              </a:extLst>
            </p:cNvPr>
            <p:cNvGrpSpPr/>
            <p:nvPr/>
          </p:nvGrpSpPr>
          <p:grpSpPr>
            <a:xfrm>
              <a:off x="0" y="1056992"/>
              <a:ext cx="9144000" cy="4780300"/>
              <a:chOff x="0" y="1056992"/>
              <a:chExt cx="9144000" cy="4780300"/>
            </a:xfrm>
          </p:grpSpPr>
          <p:grpSp>
            <p:nvGrpSpPr>
              <p:cNvPr id="54" name="Group 53">
                <a:extLst>
                  <a:ext uri="{FF2B5EF4-FFF2-40B4-BE49-F238E27FC236}">
                    <a16:creationId xmlns:a16="http://schemas.microsoft.com/office/drawing/2014/main" id="{22A671ED-AA54-C007-2EE5-C52FA5D930C8}"/>
                  </a:ext>
                </a:extLst>
              </p:cNvPr>
              <p:cNvGrpSpPr/>
              <p:nvPr/>
            </p:nvGrpSpPr>
            <p:grpSpPr>
              <a:xfrm>
                <a:off x="0" y="1056992"/>
                <a:ext cx="3251356" cy="4780300"/>
                <a:chOff x="0" y="1056992"/>
                <a:chExt cx="3251356" cy="4780300"/>
              </a:xfrm>
            </p:grpSpPr>
            <p:grpSp>
              <p:nvGrpSpPr>
                <p:cNvPr id="70" name="Group 69">
                  <a:extLst>
                    <a:ext uri="{FF2B5EF4-FFF2-40B4-BE49-F238E27FC236}">
                      <a16:creationId xmlns:a16="http://schemas.microsoft.com/office/drawing/2014/main" id="{C6E14A64-7535-5A75-36BB-00CB395F5CDC}"/>
                    </a:ext>
                  </a:extLst>
                </p:cNvPr>
                <p:cNvGrpSpPr/>
                <p:nvPr/>
              </p:nvGrpSpPr>
              <p:grpSpPr>
                <a:xfrm>
                  <a:off x="0" y="1056992"/>
                  <a:ext cx="3248817" cy="1131415"/>
                  <a:chOff x="0" y="1056992"/>
                  <a:chExt cx="3248817" cy="1131415"/>
                </a:xfrm>
              </p:grpSpPr>
              <p:sp>
                <p:nvSpPr>
                  <p:cNvPr id="83" name="Rectangle 82">
                    <a:extLst>
                      <a:ext uri="{FF2B5EF4-FFF2-40B4-BE49-F238E27FC236}">
                        <a16:creationId xmlns:a16="http://schemas.microsoft.com/office/drawing/2014/main" id="{1832B648-E52F-A0AA-022F-4C8720DD7D13}"/>
                      </a:ext>
                    </a:extLst>
                  </p:cNvPr>
                  <p:cNvSpPr/>
                  <p:nvPr/>
                </p:nvSpPr>
                <p:spPr>
                  <a:xfrm>
                    <a:off x="0" y="1056992"/>
                    <a:ext cx="856091" cy="1131415"/>
                  </a:xfrm>
                  <a:prstGeom prst="rect">
                    <a:avLst/>
                  </a:prstGeom>
                  <a:solidFill>
                    <a:srgbClr val="3C945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84" name="Rectangle 83">
                    <a:extLst>
                      <a:ext uri="{FF2B5EF4-FFF2-40B4-BE49-F238E27FC236}">
                        <a16:creationId xmlns:a16="http://schemas.microsoft.com/office/drawing/2014/main" id="{55F02368-50FB-B2AD-E350-65D6196AC1FA}"/>
                      </a:ext>
                    </a:extLst>
                  </p:cNvPr>
                  <p:cNvSpPr/>
                  <p:nvPr/>
                </p:nvSpPr>
                <p:spPr>
                  <a:xfrm>
                    <a:off x="856091" y="1056992"/>
                    <a:ext cx="2392726" cy="1131415"/>
                  </a:xfrm>
                  <a:prstGeom prst="rect">
                    <a:avLst/>
                  </a:prstGeom>
                  <a:solidFill>
                    <a:srgbClr val="44AA6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grpSp>
            <p:grpSp>
              <p:nvGrpSpPr>
                <p:cNvPr id="71" name="Group 70">
                  <a:extLst>
                    <a:ext uri="{FF2B5EF4-FFF2-40B4-BE49-F238E27FC236}">
                      <a16:creationId xmlns:a16="http://schemas.microsoft.com/office/drawing/2014/main" id="{720183B9-C91B-0D48-3A51-343746AB6C01}"/>
                    </a:ext>
                  </a:extLst>
                </p:cNvPr>
                <p:cNvGrpSpPr/>
                <p:nvPr/>
              </p:nvGrpSpPr>
              <p:grpSpPr>
                <a:xfrm>
                  <a:off x="0" y="2274439"/>
                  <a:ext cx="3251356" cy="1131415"/>
                  <a:chOff x="0" y="2274439"/>
                  <a:chExt cx="3251356" cy="1131415"/>
                </a:xfrm>
              </p:grpSpPr>
              <p:sp>
                <p:nvSpPr>
                  <p:cNvPr id="80" name="Rectangle 79">
                    <a:extLst>
                      <a:ext uri="{FF2B5EF4-FFF2-40B4-BE49-F238E27FC236}">
                        <a16:creationId xmlns:a16="http://schemas.microsoft.com/office/drawing/2014/main" id="{2085AAF7-9D1F-E859-F17B-EAE184BDF65E}"/>
                      </a:ext>
                    </a:extLst>
                  </p:cNvPr>
                  <p:cNvSpPr/>
                  <p:nvPr/>
                </p:nvSpPr>
                <p:spPr>
                  <a:xfrm>
                    <a:off x="0" y="2274439"/>
                    <a:ext cx="856091" cy="1131415"/>
                  </a:xfrm>
                  <a:prstGeom prst="rect">
                    <a:avLst/>
                  </a:prstGeom>
                  <a:solidFill>
                    <a:srgbClr val="C372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81" name="Rectangle 80">
                    <a:extLst>
                      <a:ext uri="{FF2B5EF4-FFF2-40B4-BE49-F238E27FC236}">
                        <a16:creationId xmlns:a16="http://schemas.microsoft.com/office/drawing/2014/main" id="{2E815753-9C3F-0504-51C3-7D5E2F8FAC65}"/>
                      </a:ext>
                    </a:extLst>
                  </p:cNvPr>
                  <p:cNvSpPr/>
                  <p:nvPr/>
                </p:nvSpPr>
                <p:spPr>
                  <a:xfrm>
                    <a:off x="856089" y="2274439"/>
                    <a:ext cx="2395267" cy="1131415"/>
                  </a:xfrm>
                  <a:prstGeom prst="rect">
                    <a:avLst/>
                  </a:prstGeom>
                  <a:solidFill>
                    <a:srgbClr val="E8870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grpSp>
            <p:grpSp>
              <p:nvGrpSpPr>
                <p:cNvPr id="72" name="Group 71">
                  <a:extLst>
                    <a:ext uri="{FF2B5EF4-FFF2-40B4-BE49-F238E27FC236}">
                      <a16:creationId xmlns:a16="http://schemas.microsoft.com/office/drawing/2014/main" id="{439EBFFB-1123-63E6-CA67-82E27B214674}"/>
                    </a:ext>
                  </a:extLst>
                </p:cNvPr>
                <p:cNvGrpSpPr/>
                <p:nvPr/>
              </p:nvGrpSpPr>
              <p:grpSpPr>
                <a:xfrm>
                  <a:off x="0" y="4705877"/>
                  <a:ext cx="3248818" cy="1131415"/>
                  <a:chOff x="0" y="4705877"/>
                  <a:chExt cx="3248818" cy="1131415"/>
                </a:xfrm>
              </p:grpSpPr>
              <p:sp>
                <p:nvSpPr>
                  <p:cNvPr id="77" name="Rectangle 76">
                    <a:extLst>
                      <a:ext uri="{FF2B5EF4-FFF2-40B4-BE49-F238E27FC236}">
                        <a16:creationId xmlns:a16="http://schemas.microsoft.com/office/drawing/2014/main" id="{52D746B8-9240-57DD-3B0F-AEB2C98ABC95}"/>
                      </a:ext>
                    </a:extLst>
                  </p:cNvPr>
                  <p:cNvSpPr/>
                  <p:nvPr/>
                </p:nvSpPr>
                <p:spPr>
                  <a:xfrm flipV="1">
                    <a:off x="0" y="4705877"/>
                    <a:ext cx="856091" cy="1131415"/>
                  </a:xfrm>
                  <a:prstGeom prst="rect">
                    <a:avLst/>
                  </a:prstGeom>
                  <a:solidFill>
                    <a:srgbClr val="0992B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78" name="Rectangle 77">
                    <a:extLst>
                      <a:ext uri="{FF2B5EF4-FFF2-40B4-BE49-F238E27FC236}">
                        <a16:creationId xmlns:a16="http://schemas.microsoft.com/office/drawing/2014/main" id="{BF8EA817-D1E3-A686-1F46-E883F621FD13}"/>
                      </a:ext>
                    </a:extLst>
                  </p:cNvPr>
                  <p:cNvSpPr/>
                  <p:nvPr/>
                </p:nvSpPr>
                <p:spPr>
                  <a:xfrm flipV="1">
                    <a:off x="856091" y="4705877"/>
                    <a:ext cx="2392727" cy="1131415"/>
                  </a:xfrm>
                  <a:prstGeom prst="rect">
                    <a:avLst/>
                  </a:prstGeom>
                  <a:solidFill>
                    <a:srgbClr val="0BAED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grpSp>
            <p:grpSp>
              <p:nvGrpSpPr>
                <p:cNvPr id="73" name="Group 72">
                  <a:extLst>
                    <a:ext uri="{FF2B5EF4-FFF2-40B4-BE49-F238E27FC236}">
                      <a16:creationId xmlns:a16="http://schemas.microsoft.com/office/drawing/2014/main" id="{1F403FEE-7343-D0B5-B345-7F0E09731A5B}"/>
                    </a:ext>
                  </a:extLst>
                </p:cNvPr>
                <p:cNvGrpSpPr/>
                <p:nvPr/>
              </p:nvGrpSpPr>
              <p:grpSpPr>
                <a:xfrm>
                  <a:off x="0" y="3488430"/>
                  <a:ext cx="3251356" cy="1131415"/>
                  <a:chOff x="0" y="3488430"/>
                  <a:chExt cx="3251356" cy="1131415"/>
                </a:xfrm>
              </p:grpSpPr>
              <p:sp>
                <p:nvSpPr>
                  <p:cNvPr id="74" name="Rectangle 73">
                    <a:extLst>
                      <a:ext uri="{FF2B5EF4-FFF2-40B4-BE49-F238E27FC236}">
                        <a16:creationId xmlns:a16="http://schemas.microsoft.com/office/drawing/2014/main" id="{8F9BA71E-1BB2-1EFA-5F2D-C74165599448}"/>
                      </a:ext>
                    </a:extLst>
                  </p:cNvPr>
                  <p:cNvSpPr/>
                  <p:nvPr/>
                </p:nvSpPr>
                <p:spPr>
                  <a:xfrm flipV="1">
                    <a:off x="0" y="3488430"/>
                    <a:ext cx="856091" cy="1131415"/>
                  </a:xfrm>
                  <a:prstGeom prst="rect">
                    <a:avLst/>
                  </a:prstGeom>
                  <a:solidFill>
                    <a:srgbClr val="3C4B5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75" name="Rectangle 74">
                    <a:extLst>
                      <a:ext uri="{FF2B5EF4-FFF2-40B4-BE49-F238E27FC236}">
                        <a16:creationId xmlns:a16="http://schemas.microsoft.com/office/drawing/2014/main" id="{1644E2B8-FC13-FC23-DA79-DB21F80D5A4F}"/>
                      </a:ext>
                    </a:extLst>
                  </p:cNvPr>
                  <p:cNvSpPr/>
                  <p:nvPr/>
                </p:nvSpPr>
                <p:spPr>
                  <a:xfrm flipV="1">
                    <a:off x="856089" y="3488430"/>
                    <a:ext cx="2395267" cy="1131415"/>
                  </a:xfrm>
                  <a:prstGeom prst="rect">
                    <a:avLst/>
                  </a:prstGeom>
                  <a:solidFill>
                    <a:srgbClr val="4B5D7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grpSp>
          </p:grpSp>
          <p:grpSp>
            <p:nvGrpSpPr>
              <p:cNvPr id="55" name="Group 54">
                <a:extLst>
                  <a:ext uri="{FF2B5EF4-FFF2-40B4-BE49-F238E27FC236}">
                    <a16:creationId xmlns:a16="http://schemas.microsoft.com/office/drawing/2014/main" id="{22F4ABDD-C843-74E6-4606-07ED48A43652}"/>
                  </a:ext>
                </a:extLst>
              </p:cNvPr>
              <p:cNvGrpSpPr/>
              <p:nvPr/>
            </p:nvGrpSpPr>
            <p:grpSpPr>
              <a:xfrm>
                <a:off x="5892644" y="1056992"/>
                <a:ext cx="3251356" cy="4780300"/>
                <a:chOff x="5892644" y="1056992"/>
                <a:chExt cx="3251356" cy="4780300"/>
              </a:xfrm>
            </p:grpSpPr>
            <p:grpSp>
              <p:nvGrpSpPr>
                <p:cNvPr id="56" name="Group 55">
                  <a:extLst>
                    <a:ext uri="{FF2B5EF4-FFF2-40B4-BE49-F238E27FC236}">
                      <a16:creationId xmlns:a16="http://schemas.microsoft.com/office/drawing/2014/main" id="{4B6396ED-B2C0-C55A-8D9A-89B7959DBD26}"/>
                    </a:ext>
                  </a:extLst>
                </p:cNvPr>
                <p:cNvGrpSpPr/>
                <p:nvPr/>
              </p:nvGrpSpPr>
              <p:grpSpPr>
                <a:xfrm>
                  <a:off x="5895183" y="1056992"/>
                  <a:ext cx="3248817" cy="1131415"/>
                  <a:chOff x="5895183" y="1056992"/>
                  <a:chExt cx="3248817" cy="1131415"/>
                </a:xfrm>
              </p:grpSpPr>
              <p:sp>
                <p:nvSpPr>
                  <p:cNvPr id="67" name="Rectangle 66">
                    <a:extLst>
                      <a:ext uri="{FF2B5EF4-FFF2-40B4-BE49-F238E27FC236}">
                        <a16:creationId xmlns:a16="http://schemas.microsoft.com/office/drawing/2014/main" id="{E5129323-DF41-F862-C054-292421DE7630}"/>
                      </a:ext>
                    </a:extLst>
                  </p:cNvPr>
                  <p:cNvSpPr/>
                  <p:nvPr/>
                </p:nvSpPr>
                <p:spPr>
                  <a:xfrm flipH="1">
                    <a:off x="8287909" y="1056992"/>
                    <a:ext cx="856091" cy="1131415"/>
                  </a:xfrm>
                  <a:prstGeom prst="rect">
                    <a:avLst/>
                  </a:prstGeom>
                  <a:solidFill>
                    <a:srgbClr val="3C945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 panose="020B0604020202020204" pitchFamily="34" charset="0"/>
                        <a:cs typeface="Arial" panose="020B0604020202020204" pitchFamily="34" charset="0"/>
                      </a:rPr>
                      <a:t>06</a:t>
                    </a:r>
                  </a:p>
                </p:txBody>
              </p:sp>
              <p:sp>
                <p:nvSpPr>
                  <p:cNvPr id="68" name="Rectangle 67">
                    <a:extLst>
                      <a:ext uri="{FF2B5EF4-FFF2-40B4-BE49-F238E27FC236}">
                        <a16:creationId xmlns:a16="http://schemas.microsoft.com/office/drawing/2014/main" id="{9225011E-4797-F469-C483-3165384DC21F}"/>
                      </a:ext>
                    </a:extLst>
                  </p:cNvPr>
                  <p:cNvSpPr/>
                  <p:nvPr/>
                </p:nvSpPr>
                <p:spPr>
                  <a:xfrm flipH="1">
                    <a:off x="5895183" y="1056992"/>
                    <a:ext cx="2392726" cy="1131415"/>
                  </a:xfrm>
                  <a:prstGeom prst="rect">
                    <a:avLst/>
                  </a:prstGeom>
                  <a:solidFill>
                    <a:srgbClr val="44AA6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grpSp>
            <p:grpSp>
              <p:nvGrpSpPr>
                <p:cNvPr id="57" name="Group 56">
                  <a:extLst>
                    <a:ext uri="{FF2B5EF4-FFF2-40B4-BE49-F238E27FC236}">
                      <a16:creationId xmlns:a16="http://schemas.microsoft.com/office/drawing/2014/main" id="{5266B057-1737-AD74-ED14-E8494632BB31}"/>
                    </a:ext>
                  </a:extLst>
                </p:cNvPr>
                <p:cNvGrpSpPr/>
                <p:nvPr/>
              </p:nvGrpSpPr>
              <p:grpSpPr>
                <a:xfrm>
                  <a:off x="5892644" y="2274439"/>
                  <a:ext cx="3251356" cy="1131415"/>
                  <a:chOff x="5892644" y="2274439"/>
                  <a:chExt cx="3251356" cy="1131415"/>
                </a:xfrm>
              </p:grpSpPr>
              <p:sp>
                <p:nvSpPr>
                  <p:cNvPr id="64" name="Rectangle 63">
                    <a:extLst>
                      <a:ext uri="{FF2B5EF4-FFF2-40B4-BE49-F238E27FC236}">
                        <a16:creationId xmlns:a16="http://schemas.microsoft.com/office/drawing/2014/main" id="{E76468CE-B3FC-502C-CD25-79A7180FC4B7}"/>
                      </a:ext>
                    </a:extLst>
                  </p:cNvPr>
                  <p:cNvSpPr/>
                  <p:nvPr/>
                </p:nvSpPr>
                <p:spPr>
                  <a:xfrm flipH="1">
                    <a:off x="8287909" y="2274439"/>
                    <a:ext cx="856091" cy="1131415"/>
                  </a:xfrm>
                  <a:prstGeom prst="rect">
                    <a:avLst/>
                  </a:prstGeom>
                  <a:solidFill>
                    <a:srgbClr val="C372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 panose="020B0604020202020204" pitchFamily="34" charset="0"/>
                        <a:cs typeface="Arial" panose="020B0604020202020204" pitchFamily="34" charset="0"/>
                      </a:rPr>
                      <a:t>07</a:t>
                    </a:r>
                  </a:p>
                </p:txBody>
              </p:sp>
              <p:sp>
                <p:nvSpPr>
                  <p:cNvPr id="65" name="Rectangle 64">
                    <a:extLst>
                      <a:ext uri="{FF2B5EF4-FFF2-40B4-BE49-F238E27FC236}">
                        <a16:creationId xmlns:a16="http://schemas.microsoft.com/office/drawing/2014/main" id="{66DB9541-D0C4-14C4-C2B3-6CD85F3AD164}"/>
                      </a:ext>
                    </a:extLst>
                  </p:cNvPr>
                  <p:cNvSpPr/>
                  <p:nvPr/>
                </p:nvSpPr>
                <p:spPr>
                  <a:xfrm flipH="1">
                    <a:off x="5892644" y="2274439"/>
                    <a:ext cx="2395267" cy="1131415"/>
                  </a:xfrm>
                  <a:prstGeom prst="rect">
                    <a:avLst/>
                  </a:prstGeom>
                  <a:solidFill>
                    <a:srgbClr val="E8870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grpSp>
            <p:sp>
              <p:nvSpPr>
                <p:cNvPr id="62" name="Rectangle 61">
                  <a:extLst>
                    <a:ext uri="{FF2B5EF4-FFF2-40B4-BE49-F238E27FC236}">
                      <a16:creationId xmlns:a16="http://schemas.microsoft.com/office/drawing/2014/main" id="{A6769C8A-C019-1156-5824-0FE942C852BA}"/>
                    </a:ext>
                  </a:extLst>
                </p:cNvPr>
                <p:cNvSpPr/>
                <p:nvPr/>
              </p:nvSpPr>
              <p:spPr>
                <a:xfrm flipH="1" flipV="1">
                  <a:off x="5895182" y="4705877"/>
                  <a:ext cx="2392727" cy="1131415"/>
                </a:xfrm>
                <a:prstGeom prst="rect">
                  <a:avLst/>
                </a:prstGeom>
                <a:solidFill>
                  <a:srgbClr val="0BAED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60" name="Rectangle 59">
                  <a:extLst>
                    <a:ext uri="{FF2B5EF4-FFF2-40B4-BE49-F238E27FC236}">
                      <a16:creationId xmlns:a16="http://schemas.microsoft.com/office/drawing/2014/main" id="{54864038-1D73-8705-E26C-64BE94A26ED2}"/>
                    </a:ext>
                  </a:extLst>
                </p:cNvPr>
                <p:cNvSpPr/>
                <p:nvPr/>
              </p:nvSpPr>
              <p:spPr>
                <a:xfrm flipH="1" flipV="1">
                  <a:off x="5892644" y="3488430"/>
                  <a:ext cx="2395267" cy="1131414"/>
                </a:xfrm>
                <a:prstGeom prst="rect">
                  <a:avLst/>
                </a:prstGeom>
                <a:solidFill>
                  <a:srgbClr val="4B5D7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latin typeface="Arial" panose="020B0604020202020204" pitchFamily="34" charset="0"/>
                    <a:cs typeface="Arial" panose="020B0604020202020204" pitchFamily="34" charset="0"/>
                  </a:endParaRPr>
                </a:p>
              </p:txBody>
            </p:sp>
          </p:grpSp>
        </p:grpSp>
        <p:grpSp>
          <p:nvGrpSpPr>
            <p:cNvPr id="8" name="Group 7">
              <a:extLst>
                <a:ext uri="{FF2B5EF4-FFF2-40B4-BE49-F238E27FC236}">
                  <a16:creationId xmlns:a16="http://schemas.microsoft.com/office/drawing/2014/main" id="{22E3E023-8EA1-79DE-4A6B-C49CCD4112CD}"/>
                </a:ext>
              </a:extLst>
            </p:cNvPr>
            <p:cNvGrpSpPr/>
            <p:nvPr/>
          </p:nvGrpSpPr>
          <p:grpSpPr>
            <a:xfrm>
              <a:off x="164189" y="1216289"/>
              <a:ext cx="8547984" cy="4351008"/>
              <a:chOff x="164189" y="1216289"/>
              <a:chExt cx="8547984" cy="4351008"/>
            </a:xfrm>
          </p:grpSpPr>
          <p:grpSp>
            <p:nvGrpSpPr>
              <p:cNvPr id="9" name="Group 8">
                <a:extLst>
                  <a:ext uri="{FF2B5EF4-FFF2-40B4-BE49-F238E27FC236}">
                    <a16:creationId xmlns:a16="http://schemas.microsoft.com/office/drawing/2014/main" id="{EA93DE37-4B3A-33CF-7AA4-F86E90AFE2BF}"/>
                  </a:ext>
                </a:extLst>
              </p:cNvPr>
              <p:cNvGrpSpPr/>
              <p:nvPr/>
            </p:nvGrpSpPr>
            <p:grpSpPr>
              <a:xfrm>
                <a:off x="3272844" y="2884954"/>
                <a:ext cx="2588206" cy="1713228"/>
                <a:chOff x="738544" y="2292419"/>
                <a:chExt cx="6240182" cy="4130606"/>
              </a:xfrm>
            </p:grpSpPr>
            <p:grpSp>
              <p:nvGrpSpPr>
                <p:cNvPr id="45" name="Group 44">
                  <a:extLst>
                    <a:ext uri="{FF2B5EF4-FFF2-40B4-BE49-F238E27FC236}">
                      <a16:creationId xmlns:a16="http://schemas.microsoft.com/office/drawing/2014/main" id="{6A4E9393-80B2-60B5-BD1E-455F82874F23}"/>
                    </a:ext>
                  </a:extLst>
                </p:cNvPr>
                <p:cNvGrpSpPr/>
                <p:nvPr/>
              </p:nvGrpSpPr>
              <p:grpSpPr>
                <a:xfrm>
                  <a:off x="1331826" y="2292419"/>
                  <a:ext cx="5017621" cy="3215336"/>
                  <a:chOff x="1618016" y="954157"/>
                  <a:chExt cx="5893905" cy="3776869"/>
                </a:xfrm>
              </p:grpSpPr>
              <p:sp>
                <p:nvSpPr>
                  <p:cNvPr id="52" name="Freeform 244">
                    <a:extLst>
                      <a:ext uri="{FF2B5EF4-FFF2-40B4-BE49-F238E27FC236}">
                        <a16:creationId xmlns:a16="http://schemas.microsoft.com/office/drawing/2014/main" id="{A8F86B0D-204C-0041-4487-DE4D4819EE25}"/>
                      </a:ext>
                    </a:extLst>
                  </p:cNvPr>
                  <p:cNvSpPr/>
                  <p:nvPr/>
                </p:nvSpPr>
                <p:spPr>
                  <a:xfrm>
                    <a:off x="1618016" y="954157"/>
                    <a:ext cx="5893905" cy="3776869"/>
                  </a:xfrm>
                  <a:custGeom>
                    <a:avLst/>
                    <a:gdLst>
                      <a:gd name="connsiteX0" fmla="*/ 339777 w 5893905"/>
                      <a:gd name="connsiteY0" fmla="*/ 351313 h 3776869"/>
                      <a:gd name="connsiteX1" fmla="*/ 339777 w 5893905"/>
                      <a:gd name="connsiteY1" fmla="*/ 3425556 h 3776869"/>
                      <a:gd name="connsiteX2" fmla="*/ 5554127 w 5893905"/>
                      <a:gd name="connsiteY2" fmla="*/ 3425556 h 3776869"/>
                      <a:gd name="connsiteX3" fmla="*/ 5554127 w 5893905"/>
                      <a:gd name="connsiteY3" fmla="*/ 351313 h 3776869"/>
                      <a:gd name="connsiteX4" fmla="*/ 192151 w 5893905"/>
                      <a:gd name="connsiteY4" fmla="*/ 0 h 3776869"/>
                      <a:gd name="connsiteX5" fmla="*/ 5701754 w 5893905"/>
                      <a:gd name="connsiteY5" fmla="*/ 0 h 3776869"/>
                      <a:gd name="connsiteX6" fmla="*/ 5893905 w 5893905"/>
                      <a:gd name="connsiteY6" fmla="*/ 192151 h 3776869"/>
                      <a:gd name="connsiteX7" fmla="*/ 5893905 w 5893905"/>
                      <a:gd name="connsiteY7" fmla="*/ 3776869 h 3776869"/>
                      <a:gd name="connsiteX8" fmla="*/ 0 w 5893905"/>
                      <a:gd name="connsiteY8" fmla="*/ 3776869 h 3776869"/>
                      <a:gd name="connsiteX9" fmla="*/ 0 w 5893905"/>
                      <a:gd name="connsiteY9" fmla="*/ 192151 h 3776869"/>
                      <a:gd name="connsiteX10" fmla="*/ 192151 w 5893905"/>
                      <a:gd name="connsiteY10" fmla="*/ 0 h 377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93905" h="3776869">
                        <a:moveTo>
                          <a:pt x="339777" y="351313"/>
                        </a:moveTo>
                        <a:lnTo>
                          <a:pt x="339777" y="3425556"/>
                        </a:lnTo>
                        <a:lnTo>
                          <a:pt x="5554127" y="3425556"/>
                        </a:lnTo>
                        <a:lnTo>
                          <a:pt x="5554127" y="351313"/>
                        </a:lnTo>
                        <a:close/>
                        <a:moveTo>
                          <a:pt x="192151" y="0"/>
                        </a:moveTo>
                        <a:lnTo>
                          <a:pt x="5701754" y="0"/>
                        </a:lnTo>
                        <a:cubicBezTo>
                          <a:pt x="5807876" y="0"/>
                          <a:pt x="5893905" y="86029"/>
                          <a:pt x="5893905" y="192151"/>
                        </a:cubicBezTo>
                        <a:lnTo>
                          <a:pt x="5893905" y="3776869"/>
                        </a:lnTo>
                        <a:lnTo>
                          <a:pt x="0" y="3776869"/>
                        </a:lnTo>
                        <a:lnTo>
                          <a:pt x="0" y="192151"/>
                        </a:lnTo>
                        <a:cubicBezTo>
                          <a:pt x="0" y="86029"/>
                          <a:pt x="86029" y="0"/>
                          <a:pt x="192151" y="0"/>
                        </a:cubicBezTo>
                        <a:close/>
                      </a:path>
                    </a:pathLst>
                  </a:custGeom>
                  <a:solidFill>
                    <a:srgbClr val="2E2E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53" name="Oval 52">
                    <a:extLst>
                      <a:ext uri="{FF2B5EF4-FFF2-40B4-BE49-F238E27FC236}">
                        <a16:creationId xmlns:a16="http://schemas.microsoft.com/office/drawing/2014/main" id="{2F1823F6-C85E-C0E4-3A7B-0D43354C4F0F}"/>
                      </a:ext>
                    </a:extLst>
                  </p:cNvPr>
                  <p:cNvSpPr/>
                  <p:nvPr/>
                </p:nvSpPr>
                <p:spPr>
                  <a:xfrm>
                    <a:off x="4441524" y="1001756"/>
                    <a:ext cx="246888" cy="243743"/>
                  </a:xfrm>
                  <a:prstGeom prst="ellipse">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grpSp>
            <p:grpSp>
              <p:nvGrpSpPr>
                <p:cNvPr id="46" name="Group 45">
                  <a:extLst>
                    <a:ext uri="{FF2B5EF4-FFF2-40B4-BE49-F238E27FC236}">
                      <a16:creationId xmlns:a16="http://schemas.microsoft.com/office/drawing/2014/main" id="{F93BDD05-DD4C-29A9-7F0E-928777C0FA64}"/>
                    </a:ext>
                  </a:extLst>
                </p:cNvPr>
                <p:cNvGrpSpPr/>
                <p:nvPr/>
              </p:nvGrpSpPr>
              <p:grpSpPr>
                <a:xfrm>
                  <a:off x="738544" y="6170322"/>
                  <a:ext cx="6238162" cy="252703"/>
                  <a:chOff x="466725" y="5887598"/>
                  <a:chExt cx="8229600" cy="333375"/>
                </a:xfrm>
              </p:grpSpPr>
              <p:sp>
                <p:nvSpPr>
                  <p:cNvPr id="50" name="Freeform 242">
                    <a:extLst>
                      <a:ext uri="{FF2B5EF4-FFF2-40B4-BE49-F238E27FC236}">
                        <a16:creationId xmlns:a16="http://schemas.microsoft.com/office/drawing/2014/main" id="{8D20CC2D-FDC7-730F-F700-723339EA6688}"/>
                      </a:ext>
                    </a:extLst>
                  </p:cNvPr>
                  <p:cNvSpPr/>
                  <p:nvPr/>
                </p:nvSpPr>
                <p:spPr>
                  <a:xfrm>
                    <a:off x="466725" y="5887598"/>
                    <a:ext cx="8229600" cy="333375"/>
                  </a:xfrm>
                  <a:custGeom>
                    <a:avLst/>
                    <a:gdLst>
                      <a:gd name="connsiteX0" fmla="*/ 0 w 8229600"/>
                      <a:gd name="connsiteY0" fmla="*/ 0 h 333375"/>
                      <a:gd name="connsiteX1" fmla="*/ 8229600 w 8229600"/>
                      <a:gd name="connsiteY1" fmla="*/ 0 h 333375"/>
                      <a:gd name="connsiteX2" fmla="*/ 8229600 w 8229600"/>
                      <a:gd name="connsiteY2" fmla="*/ 68262 h 333375"/>
                      <a:gd name="connsiteX3" fmla="*/ 7964487 w 8229600"/>
                      <a:gd name="connsiteY3" fmla="*/ 333375 h 333375"/>
                      <a:gd name="connsiteX4" fmla="*/ 265113 w 8229600"/>
                      <a:gd name="connsiteY4" fmla="*/ 333375 h 333375"/>
                      <a:gd name="connsiteX5" fmla="*/ 0 w 8229600"/>
                      <a:gd name="connsiteY5" fmla="*/ 68262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29600" h="333375">
                        <a:moveTo>
                          <a:pt x="0" y="0"/>
                        </a:moveTo>
                        <a:lnTo>
                          <a:pt x="8229600" y="0"/>
                        </a:lnTo>
                        <a:lnTo>
                          <a:pt x="8229600" y="68262"/>
                        </a:lnTo>
                        <a:cubicBezTo>
                          <a:pt x="8229600" y="214680"/>
                          <a:pt x="8110905" y="333375"/>
                          <a:pt x="7964487" y="333375"/>
                        </a:cubicBezTo>
                        <a:lnTo>
                          <a:pt x="265113" y="333375"/>
                        </a:lnTo>
                        <a:cubicBezTo>
                          <a:pt x="118695" y="333375"/>
                          <a:pt x="0" y="214680"/>
                          <a:pt x="0" y="68262"/>
                        </a:cubicBezTo>
                        <a:close/>
                      </a:path>
                    </a:pathLst>
                  </a:custGeom>
                  <a:solidFill>
                    <a:srgbClr val="3A3A3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51" name="Rectangle 12">
                    <a:extLst>
                      <a:ext uri="{FF2B5EF4-FFF2-40B4-BE49-F238E27FC236}">
                        <a16:creationId xmlns:a16="http://schemas.microsoft.com/office/drawing/2014/main" id="{4EBA1B2C-477F-7C56-5A21-7B8C3F05FEEB}"/>
                      </a:ext>
                    </a:extLst>
                  </p:cNvPr>
                  <p:cNvSpPr/>
                  <p:nvPr/>
                </p:nvSpPr>
                <p:spPr>
                  <a:xfrm>
                    <a:off x="3994852" y="5894153"/>
                    <a:ext cx="1181496" cy="220814"/>
                  </a:xfrm>
                  <a:custGeom>
                    <a:avLst/>
                    <a:gdLst>
                      <a:gd name="connsiteX0" fmla="*/ 0 w 1171066"/>
                      <a:gd name="connsiteY0" fmla="*/ 0 h 220814"/>
                      <a:gd name="connsiteX1" fmla="*/ 1171066 w 1171066"/>
                      <a:gd name="connsiteY1" fmla="*/ 0 h 220814"/>
                      <a:gd name="connsiteX2" fmla="*/ 1171066 w 1171066"/>
                      <a:gd name="connsiteY2" fmla="*/ 220814 h 220814"/>
                      <a:gd name="connsiteX3" fmla="*/ 0 w 1171066"/>
                      <a:gd name="connsiteY3" fmla="*/ 220814 h 220814"/>
                      <a:gd name="connsiteX4" fmla="*/ 0 w 1171066"/>
                      <a:gd name="connsiteY4" fmla="*/ 0 h 220814"/>
                      <a:gd name="connsiteX0" fmla="*/ 0 w 1171066"/>
                      <a:gd name="connsiteY0" fmla="*/ 0 h 220814"/>
                      <a:gd name="connsiteX1" fmla="*/ 1171066 w 1171066"/>
                      <a:gd name="connsiteY1" fmla="*/ 0 h 220814"/>
                      <a:gd name="connsiteX2" fmla="*/ 1171066 w 1171066"/>
                      <a:gd name="connsiteY2" fmla="*/ 220814 h 220814"/>
                      <a:gd name="connsiteX3" fmla="*/ 97351 w 1171066"/>
                      <a:gd name="connsiteY3" fmla="*/ 220814 h 220814"/>
                      <a:gd name="connsiteX4" fmla="*/ 0 w 1171066"/>
                      <a:gd name="connsiteY4" fmla="*/ 0 h 220814"/>
                      <a:gd name="connsiteX0" fmla="*/ 0 w 1171066"/>
                      <a:gd name="connsiteY0" fmla="*/ 0 h 220814"/>
                      <a:gd name="connsiteX1" fmla="*/ 1171066 w 1171066"/>
                      <a:gd name="connsiteY1" fmla="*/ 0 h 220814"/>
                      <a:gd name="connsiteX2" fmla="*/ 1021563 w 1171066"/>
                      <a:gd name="connsiteY2" fmla="*/ 220814 h 220814"/>
                      <a:gd name="connsiteX3" fmla="*/ 97351 w 1171066"/>
                      <a:gd name="connsiteY3" fmla="*/ 220814 h 220814"/>
                      <a:gd name="connsiteX4" fmla="*/ 0 w 1171066"/>
                      <a:gd name="connsiteY4" fmla="*/ 0 h 220814"/>
                      <a:gd name="connsiteX0" fmla="*/ 0 w 1171066"/>
                      <a:gd name="connsiteY0" fmla="*/ 0 h 220814"/>
                      <a:gd name="connsiteX1" fmla="*/ 1171066 w 1171066"/>
                      <a:gd name="connsiteY1" fmla="*/ 0 h 220814"/>
                      <a:gd name="connsiteX2" fmla="*/ 1021563 w 1171066"/>
                      <a:gd name="connsiteY2" fmla="*/ 220814 h 220814"/>
                      <a:gd name="connsiteX3" fmla="*/ 97351 w 1171066"/>
                      <a:gd name="connsiteY3" fmla="*/ 220814 h 220814"/>
                      <a:gd name="connsiteX4" fmla="*/ 0 w 1171066"/>
                      <a:gd name="connsiteY4" fmla="*/ 0 h 220814"/>
                      <a:gd name="connsiteX0" fmla="*/ 0 w 1171066"/>
                      <a:gd name="connsiteY0" fmla="*/ 0 h 220814"/>
                      <a:gd name="connsiteX1" fmla="*/ 1171066 w 1171066"/>
                      <a:gd name="connsiteY1" fmla="*/ 0 h 220814"/>
                      <a:gd name="connsiteX2" fmla="*/ 1021563 w 1171066"/>
                      <a:gd name="connsiteY2" fmla="*/ 220814 h 220814"/>
                      <a:gd name="connsiteX3" fmla="*/ 97351 w 1171066"/>
                      <a:gd name="connsiteY3" fmla="*/ 220814 h 220814"/>
                      <a:gd name="connsiteX4" fmla="*/ 0 w 1171066"/>
                      <a:gd name="connsiteY4" fmla="*/ 0 h 220814"/>
                      <a:gd name="connsiteX0" fmla="*/ 0 w 1171066"/>
                      <a:gd name="connsiteY0" fmla="*/ 0 h 220814"/>
                      <a:gd name="connsiteX1" fmla="*/ 1171066 w 1171066"/>
                      <a:gd name="connsiteY1" fmla="*/ 0 h 220814"/>
                      <a:gd name="connsiteX2" fmla="*/ 1021563 w 1171066"/>
                      <a:gd name="connsiteY2" fmla="*/ 220814 h 220814"/>
                      <a:gd name="connsiteX3" fmla="*/ 97351 w 1171066"/>
                      <a:gd name="connsiteY3" fmla="*/ 220814 h 220814"/>
                      <a:gd name="connsiteX4" fmla="*/ 0 w 1171066"/>
                      <a:gd name="connsiteY4" fmla="*/ 0 h 220814"/>
                      <a:gd name="connsiteX0" fmla="*/ 0 w 1171066"/>
                      <a:gd name="connsiteY0" fmla="*/ 0 h 220814"/>
                      <a:gd name="connsiteX1" fmla="*/ 1171066 w 1171066"/>
                      <a:gd name="connsiteY1" fmla="*/ 0 h 220814"/>
                      <a:gd name="connsiteX2" fmla="*/ 1021563 w 1171066"/>
                      <a:gd name="connsiteY2" fmla="*/ 220814 h 220814"/>
                      <a:gd name="connsiteX3" fmla="*/ 97351 w 1171066"/>
                      <a:gd name="connsiteY3" fmla="*/ 220814 h 220814"/>
                      <a:gd name="connsiteX4" fmla="*/ 0 w 1171066"/>
                      <a:gd name="connsiteY4" fmla="*/ 0 h 220814"/>
                      <a:gd name="connsiteX0" fmla="*/ 143 w 1171209"/>
                      <a:gd name="connsiteY0" fmla="*/ 0 h 220814"/>
                      <a:gd name="connsiteX1" fmla="*/ 1171209 w 1171209"/>
                      <a:gd name="connsiteY1" fmla="*/ 0 h 220814"/>
                      <a:gd name="connsiteX2" fmla="*/ 1021706 w 1171209"/>
                      <a:gd name="connsiteY2" fmla="*/ 220814 h 220814"/>
                      <a:gd name="connsiteX3" fmla="*/ 97494 w 1171209"/>
                      <a:gd name="connsiteY3" fmla="*/ 220814 h 220814"/>
                      <a:gd name="connsiteX4" fmla="*/ 143 w 1171209"/>
                      <a:gd name="connsiteY4" fmla="*/ 0 h 220814"/>
                      <a:gd name="connsiteX0" fmla="*/ 105 w 1181601"/>
                      <a:gd name="connsiteY0" fmla="*/ 0 h 220814"/>
                      <a:gd name="connsiteX1" fmla="*/ 1181601 w 1181601"/>
                      <a:gd name="connsiteY1" fmla="*/ 0 h 220814"/>
                      <a:gd name="connsiteX2" fmla="*/ 1032098 w 1181601"/>
                      <a:gd name="connsiteY2" fmla="*/ 220814 h 220814"/>
                      <a:gd name="connsiteX3" fmla="*/ 107886 w 1181601"/>
                      <a:gd name="connsiteY3" fmla="*/ 220814 h 220814"/>
                      <a:gd name="connsiteX4" fmla="*/ 105 w 1181601"/>
                      <a:gd name="connsiteY4" fmla="*/ 0 h 220814"/>
                      <a:gd name="connsiteX0" fmla="*/ 0 w 1181496"/>
                      <a:gd name="connsiteY0" fmla="*/ 0 h 220814"/>
                      <a:gd name="connsiteX1" fmla="*/ 1181496 w 1181496"/>
                      <a:gd name="connsiteY1" fmla="*/ 0 h 220814"/>
                      <a:gd name="connsiteX2" fmla="*/ 1031993 w 1181496"/>
                      <a:gd name="connsiteY2" fmla="*/ 220814 h 220814"/>
                      <a:gd name="connsiteX3" fmla="*/ 107781 w 1181496"/>
                      <a:gd name="connsiteY3" fmla="*/ 220814 h 220814"/>
                      <a:gd name="connsiteX4" fmla="*/ 0 w 1181496"/>
                      <a:gd name="connsiteY4" fmla="*/ 0 h 220814"/>
                      <a:gd name="connsiteX0" fmla="*/ 0 w 1181496"/>
                      <a:gd name="connsiteY0" fmla="*/ 0 h 220814"/>
                      <a:gd name="connsiteX1" fmla="*/ 1181496 w 1181496"/>
                      <a:gd name="connsiteY1" fmla="*/ 0 h 220814"/>
                      <a:gd name="connsiteX2" fmla="*/ 1031993 w 1181496"/>
                      <a:gd name="connsiteY2" fmla="*/ 220814 h 220814"/>
                      <a:gd name="connsiteX3" fmla="*/ 107781 w 1181496"/>
                      <a:gd name="connsiteY3" fmla="*/ 220814 h 220814"/>
                      <a:gd name="connsiteX4" fmla="*/ 0 w 1181496"/>
                      <a:gd name="connsiteY4" fmla="*/ 0 h 220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496" h="220814">
                        <a:moveTo>
                          <a:pt x="0" y="0"/>
                        </a:moveTo>
                        <a:lnTo>
                          <a:pt x="1181496" y="0"/>
                        </a:lnTo>
                        <a:cubicBezTo>
                          <a:pt x="1162954" y="84035"/>
                          <a:pt x="1116595" y="181976"/>
                          <a:pt x="1031993" y="220814"/>
                        </a:cubicBezTo>
                        <a:lnTo>
                          <a:pt x="107781" y="220814"/>
                        </a:lnTo>
                        <a:cubicBezTo>
                          <a:pt x="26656" y="147209"/>
                          <a:pt x="8112" y="77082"/>
                          <a:pt x="0" y="0"/>
                        </a:cubicBezTo>
                        <a:close/>
                      </a:path>
                    </a:pathLst>
                  </a:cu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grpSp>
            <p:sp>
              <p:nvSpPr>
                <p:cNvPr id="47" name="Rectangle 5">
                  <a:extLst>
                    <a:ext uri="{FF2B5EF4-FFF2-40B4-BE49-F238E27FC236}">
                      <a16:creationId xmlns:a16="http://schemas.microsoft.com/office/drawing/2014/main" id="{75854606-F44A-E5DA-33DC-CD84FB30ADC0}"/>
                    </a:ext>
                  </a:extLst>
                </p:cNvPr>
                <p:cNvSpPr/>
                <p:nvPr/>
              </p:nvSpPr>
              <p:spPr>
                <a:xfrm>
                  <a:off x="738910" y="5494494"/>
                  <a:ext cx="6239816" cy="680555"/>
                </a:xfrm>
                <a:custGeom>
                  <a:avLst/>
                  <a:gdLst>
                    <a:gd name="connsiteX0" fmla="*/ 0 w 6629400"/>
                    <a:gd name="connsiteY0" fmla="*/ 0 h 1317811"/>
                    <a:gd name="connsiteX1" fmla="*/ 6629400 w 6629400"/>
                    <a:gd name="connsiteY1" fmla="*/ 0 h 1317811"/>
                    <a:gd name="connsiteX2" fmla="*/ 6629400 w 6629400"/>
                    <a:gd name="connsiteY2" fmla="*/ 1317811 h 1317811"/>
                    <a:gd name="connsiteX3" fmla="*/ 0 w 6629400"/>
                    <a:gd name="connsiteY3" fmla="*/ 1317811 h 1317811"/>
                    <a:gd name="connsiteX4" fmla="*/ 0 w 6629400"/>
                    <a:gd name="connsiteY4" fmla="*/ 0 h 1317811"/>
                    <a:gd name="connsiteX0" fmla="*/ 779929 w 7409329"/>
                    <a:gd name="connsiteY0" fmla="*/ 0 h 1317811"/>
                    <a:gd name="connsiteX1" fmla="*/ 7409329 w 7409329"/>
                    <a:gd name="connsiteY1" fmla="*/ 0 h 1317811"/>
                    <a:gd name="connsiteX2" fmla="*/ 7409329 w 7409329"/>
                    <a:gd name="connsiteY2" fmla="*/ 1317811 h 1317811"/>
                    <a:gd name="connsiteX3" fmla="*/ 0 w 7409329"/>
                    <a:gd name="connsiteY3" fmla="*/ 900952 h 1317811"/>
                    <a:gd name="connsiteX4" fmla="*/ 779929 w 7409329"/>
                    <a:gd name="connsiteY4" fmla="*/ 0 h 1317811"/>
                    <a:gd name="connsiteX0" fmla="*/ 779929 w 8229600"/>
                    <a:gd name="connsiteY0" fmla="*/ 0 h 927846"/>
                    <a:gd name="connsiteX1" fmla="*/ 7409329 w 8229600"/>
                    <a:gd name="connsiteY1" fmla="*/ 0 h 927846"/>
                    <a:gd name="connsiteX2" fmla="*/ 8229600 w 8229600"/>
                    <a:gd name="connsiteY2" fmla="*/ 927846 h 927846"/>
                    <a:gd name="connsiteX3" fmla="*/ 0 w 8229600"/>
                    <a:gd name="connsiteY3" fmla="*/ 900952 h 927846"/>
                    <a:gd name="connsiteX4" fmla="*/ 779929 w 8229600"/>
                    <a:gd name="connsiteY4" fmla="*/ 0 h 927846"/>
                    <a:gd name="connsiteX0" fmla="*/ 779929 w 8216153"/>
                    <a:gd name="connsiteY0" fmla="*/ 0 h 900952"/>
                    <a:gd name="connsiteX1" fmla="*/ 7409329 w 8216153"/>
                    <a:gd name="connsiteY1" fmla="*/ 0 h 900952"/>
                    <a:gd name="connsiteX2" fmla="*/ 8216153 w 8216153"/>
                    <a:gd name="connsiteY2" fmla="*/ 900952 h 900952"/>
                    <a:gd name="connsiteX3" fmla="*/ 0 w 8216153"/>
                    <a:gd name="connsiteY3" fmla="*/ 900952 h 900952"/>
                    <a:gd name="connsiteX4" fmla="*/ 779929 w 8216153"/>
                    <a:gd name="connsiteY4" fmla="*/ 0 h 900952"/>
                    <a:gd name="connsiteX0" fmla="*/ 789314 w 8225538"/>
                    <a:gd name="connsiteY0" fmla="*/ 0 h 910337"/>
                    <a:gd name="connsiteX1" fmla="*/ 7418714 w 8225538"/>
                    <a:gd name="connsiteY1" fmla="*/ 0 h 910337"/>
                    <a:gd name="connsiteX2" fmla="*/ 8225538 w 8225538"/>
                    <a:gd name="connsiteY2" fmla="*/ 900952 h 910337"/>
                    <a:gd name="connsiteX3" fmla="*/ 0 w 8225538"/>
                    <a:gd name="connsiteY3" fmla="*/ 910337 h 910337"/>
                    <a:gd name="connsiteX4" fmla="*/ 789314 w 8225538"/>
                    <a:gd name="connsiteY4" fmla="*/ 0 h 910337"/>
                    <a:gd name="connsiteX0" fmla="*/ 789314 w 8225538"/>
                    <a:gd name="connsiteY0" fmla="*/ 0 h 900952"/>
                    <a:gd name="connsiteX1" fmla="*/ 7418714 w 8225538"/>
                    <a:gd name="connsiteY1" fmla="*/ 0 h 900952"/>
                    <a:gd name="connsiteX2" fmla="*/ 8225538 w 8225538"/>
                    <a:gd name="connsiteY2" fmla="*/ 900952 h 900952"/>
                    <a:gd name="connsiteX3" fmla="*/ 0 w 8225538"/>
                    <a:gd name="connsiteY3" fmla="*/ 900952 h 900952"/>
                    <a:gd name="connsiteX4" fmla="*/ 789314 w 8225538"/>
                    <a:gd name="connsiteY4" fmla="*/ 0 h 900952"/>
                    <a:gd name="connsiteX0" fmla="*/ 779929 w 8216153"/>
                    <a:gd name="connsiteY0" fmla="*/ 0 h 900952"/>
                    <a:gd name="connsiteX1" fmla="*/ 7409329 w 8216153"/>
                    <a:gd name="connsiteY1" fmla="*/ 0 h 900952"/>
                    <a:gd name="connsiteX2" fmla="*/ 8216153 w 8216153"/>
                    <a:gd name="connsiteY2" fmla="*/ 900952 h 900952"/>
                    <a:gd name="connsiteX3" fmla="*/ 0 w 8216153"/>
                    <a:gd name="connsiteY3" fmla="*/ 900952 h 900952"/>
                    <a:gd name="connsiteX4" fmla="*/ 779929 w 8216153"/>
                    <a:gd name="connsiteY4" fmla="*/ 0 h 900952"/>
                    <a:gd name="connsiteX0" fmla="*/ 789315 w 8225539"/>
                    <a:gd name="connsiteY0" fmla="*/ 0 h 900952"/>
                    <a:gd name="connsiteX1" fmla="*/ 7418715 w 8225539"/>
                    <a:gd name="connsiteY1" fmla="*/ 0 h 900952"/>
                    <a:gd name="connsiteX2" fmla="*/ 8225539 w 8225539"/>
                    <a:gd name="connsiteY2" fmla="*/ 900952 h 900952"/>
                    <a:gd name="connsiteX3" fmla="*/ 0 w 8225539"/>
                    <a:gd name="connsiteY3" fmla="*/ 900952 h 900952"/>
                    <a:gd name="connsiteX4" fmla="*/ 789315 w 8225539"/>
                    <a:gd name="connsiteY4" fmla="*/ 0 h 900952"/>
                    <a:gd name="connsiteX0" fmla="*/ 779930 w 8216154"/>
                    <a:gd name="connsiteY0" fmla="*/ 0 h 900952"/>
                    <a:gd name="connsiteX1" fmla="*/ 7409330 w 8216154"/>
                    <a:gd name="connsiteY1" fmla="*/ 0 h 900952"/>
                    <a:gd name="connsiteX2" fmla="*/ 8216154 w 8216154"/>
                    <a:gd name="connsiteY2" fmla="*/ 900952 h 900952"/>
                    <a:gd name="connsiteX3" fmla="*/ 0 w 8216154"/>
                    <a:gd name="connsiteY3" fmla="*/ 900952 h 900952"/>
                    <a:gd name="connsiteX4" fmla="*/ 779930 w 8216154"/>
                    <a:gd name="connsiteY4" fmla="*/ 0 h 900952"/>
                    <a:gd name="connsiteX0" fmla="*/ 789315 w 8225539"/>
                    <a:gd name="connsiteY0" fmla="*/ 0 h 900952"/>
                    <a:gd name="connsiteX1" fmla="*/ 7418715 w 8225539"/>
                    <a:gd name="connsiteY1" fmla="*/ 0 h 900952"/>
                    <a:gd name="connsiteX2" fmla="*/ 8225539 w 8225539"/>
                    <a:gd name="connsiteY2" fmla="*/ 900952 h 900952"/>
                    <a:gd name="connsiteX3" fmla="*/ 0 w 8225539"/>
                    <a:gd name="connsiteY3" fmla="*/ 900952 h 900952"/>
                    <a:gd name="connsiteX4" fmla="*/ 789315 w 8225539"/>
                    <a:gd name="connsiteY4" fmla="*/ 0 h 900952"/>
                    <a:gd name="connsiteX0" fmla="*/ 789315 w 8234925"/>
                    <a:gd name="connsiteY0" fmla="*/ 0 h 900952"/>
                    <a:gd name="connsiteX1" fmla="*/ 7418715 w 8234925"/>
                    <a:gd name="connsiteY1" fmla="*/ 0 h 900952"/>
                    <a:gd name="connsiteX2" fmla="*/ 8234925 w 8234925"/>
                    <a:gd name="connsiteY2" fmla="*/ 900952 h 900952"/>
                    <a:gd name="connsiteX3" fmla="*/ 0 w 8234925"/>
                    <a:gd name="connsiteY3" fmla="*/ 900952 h 900952"/>
                    <a:gd name="connsiteX4" fmla="*/ 789315 w 8234925"/>
                    <a:gd name="connsiteY4" fmla="*/ 0 h 900952"/>
                    <a:gd name="connsiteX0" fmla="*/ 789315 w 8216155"/>
                    <a:gd name="connsiteY0" fmla="*/ 0 h 900952"/>
                    <a:gd name="connsiteX1" fmla="*/ 7418715 w 8216155"/>
                    <a:gd name="connsiteY1" fmla="*/ 0 h 900952"/>
                    <a:gd name="connsiteX2" fmla="*/ 8216155 w 8216155"/>
                    <a:gd name="connsiteY2" fmla="*/ 900952 h 900952"/>
                    <a:gd name="connsiteX3" fmla="*/ 0 w 8216155"/>
                    <a:gd name="connsiteY3" fmla="*/ 900952 h 900952"/>
                    <a:gd name="connsiteX4" fmla="*/ 789315 w 8216155"/>
                    <a:gd name="connsiteY4" fmla="*/ 0 h 900952"/>
                    <a:gd name="connsiteX0" fmla="*/ 789315 w 8234925"/>
                    <a:gd name="connsiteY0" fmla="*/ 0 h 900952"/>
                    <a:gd name="connsiteX1" fmla="*/ 7418715 w 8234925"/>
                    <a:gd name="connsiteY1" fmla="*/ 0 h 900952"/>
                    <a:gd name="connsiteX2" fmla="*/ 8234925 w 8234925"/>
                    <a:gd name="connsiteY2" fmla="*/ 900952 h 900952"/>
                    <a:gd name="connsiteX3" fmla="*/ 0 w 8234925"/>
                    <a:gd name="connsiteY3" fmla="*/ 900952 h 900952"/>
                    <a:gd name="connsiteX4" fmla="*/ 789315 w 8234925"/>
                    <a:gd name="connsiteY4" fmla="*/ 0 h 900952"/>
                    <a:gd name="connsiteX0" fmla="*/ 789315 w 8242114"/>
                    <a:gd name="connsiteY0" fmla="*/ 0 h 900952"/>
                    <a:gd name="connsiteX1" fmla="*/ 7418715 w 8242114"/>
                    <a:gd name="connsiteY1" fmla="*/ 0 h 900952"/>
                    <a:gd name="connsiteX2" fmla="*/ 8242114 w 8242114"/>
                    <a:gd name="connsiteY2" fmla="*/ 900952 h 900952"/>
                    <a:gd name="connsiteX3" fmla="*/ 0 w 8242114"/>
                    <a:gd name="connsiteY3" fmla="*/ 900952 h 900952"/>
                    <a:gd name="connsiteX4" fmla="*/ 789315 w 8242114"/>
                    <a:gd name="connsiteY4" fmla="*/ 0 h 900952"/>
                    <a:gd name="connsiteX0" fmla="*/ 789315 w 8234923"/>
                    <a:gd name="connsiteY0" fmla="*/ 0 h 900952"/>
                    <a:gd name="connsiteX1" fmla="*/ 7418715 w 8234923"/>
                    <a:gd name="connsiteY1" fmla="*/ 0 h 900952"/>
                    <a:gd name="connsiteX2" fmla="*/ 8234923 w 8234923"/>
                    <a:gd name="connsiteY2" fmla="*/ 900952 h 900952"/>
                    <a:gd name="connsiteX3" fmla="*/ 0 w 8234923"/>
                    <a:gd name="connsiteY3" fmla="*/ 900952 h 900952"/>
                    <a:gd name="connsiteX4" fmla="*/ 789315 w 8234923"/>
                    <a:gd name="connsiteY4" fmla="*/ 0 h 900952"/>
                    <a:gd name="connsiteX0" fmla="*/ 789315 w 8234923"/>
                    <a:gd name="connsiteY0" fmla="*/ 0 h 900952"/>
                    <a:gd name="connsiteX1" fmla="*/ 7409291 w 8234923"/>
                    <a:gd name="connsiteY1" fmla="*/ 0 h 900952"/>
                    <a:gd name="connsiteX2" fmla="*/ 8234923 w 8234923"/>
                    <a:gd name="connsiteY2" fmla="*/ 900952 h 900952"/>
                    <a:gd name="connsiteX3" fmla="*/ 0 w 8234923"/>
                    <a:gd name="connsiteY3" fmla="*/ 900952 h 900952"/>
                    <a:gd name="connsiteX4" fmla="*/ 789315 w 8234923"/>
                    <a:gd name="connsiteY4" fmla="*/ 0 h 900952"/>
                    <a:gd name="connsiteX0" fmla="*/ 789315 w 8234923"/>
                    <a:gd name="connsiteY0" fmla="*/ 6284 h 907236"/>
                    <a:gd name="connsiteX1" fmla="*/ 7399867 w 8234923"/>
                    <a:gd name="connsiteY1" fmla="*/ 0 h 907236"/>
                    <a:gd name="connsiteX2" fmla="*/ 8234923 w 8234923"/>
                    <a:gd name="connsiteY2" fmla="*/ 907236 h 907236"/>
                    <a:gd name="connsiteX3" fmla="*/ 0 w 8234923"/>
                    <a:gd name="connsiteY3" fmla="*/ 907236 h 907236"/>
                    <a:gd name="connsiteX4" fmla="*/ 789315 w 8234923"/>
                    <a:gd name="connsiteY4" fmla="*/ 6284 h 907236"/>
                    <a:gd name="connsiteX0" fmla="*/ 789315 w 8234923"/>
                    <a:gd name="connsiteY0" fmla="*/ 6284 h 907236"/>
                    <a:gd name="connsiteX1" fmla="*/ 7406151 w 8234923"/>
                    <a:gd name="connsiteY1" fmla="*/ 0 h 907236"/>
                    <a:gd name="connsiteX2" fmla="*/ 8234923 w 8234923"/>
                    <a:gd name="connsiteY2" fmla="*/ 907236 h 907236"/>
                    <a:gd name="connsiteX3" fmla="*/ 0 w 8234923"/>
                    <a:gd name="connsiteY3" fmla="*/ 907236 h 907236"/>
                    <a:gd name="connsiteX4" fmla="*/ 789315 w 8234923"/>
                    <a:gd name="connsiteY4" fmla="*/ 6284 h 907236"/>
                    <a:gd name="connsiteX0" fmla="*/ 789315 w 8234923"/>
                    <a:gd name="connsiteY0" fmla="*/ 6284 h 907236"/>
                    <a:gd name="connsiteX1" fmla="*/ 7399869 w 8234923"/>
                    <a:gd name="connsiteY1" fmla="*/ 0 h 907236"/>
                    <a:gd name="connsiteX2" fmla="*/ 8234923 w 8234923"/>
                    <a:gd name="connsiteY2" fmla="*/ 907236 h 907236"/>
                    <a:gd name="connsiteX3" fmla="*/ 0 w 8234923"/>
                    <a:gd name="connsiteY3" fmla="*/ 907236 h 907236"/>
                    <a:gd name="connsiteX4" fmla="*/ 789315 w 8234923"/>
                    <a:gd name="connsiteY4" fmla="*/ 6284 h 907236"/>
                    <a:gd name="connsiteX0" fmla="*/ 789315 w 8234923"/>
                    <a:gd name="connsiteY0" fmla="*/ 6284 h 907236"/>
                    <a:gd name="connsiteX1" fmla="*/ 7403012 w 8234923"/>
                    <a:gd name="connsiteY1" fmla="*/ 0 h 907236"/>
                    <a:gd name="connsiteX2" fmla="*/ 8234923 w 8234923"/>
                    <a:gd name="connsiteY2" fmla="*/ 907236 h 907236"/>
                    <a:gd name="connsiteX3" fmla="*/ 0 w 8234923"/>
                    <a:gd name="connsiteY3" fmla="*/ 907236 h 907236"/>
                    <a:gd name="connsiteX4" fmla="*/ 789315 w 8234923"/>
                    <a:gd name="connsiteY4" fmla="*/ 6284 h 907236"/>
                    <a:gd name="connsiteX0" fmla="*/ 789315 w 8234923"/>
                    <a:gd name="connsiteY0" fmla="*/ 6284 h 907236"/>
                    <a:gd name="connsiteX1" fmla="*/ 7406155 w 8234923"/>
                    <a:gd name="connsiteY1" fmla="*/ 0 h 907236"/>
                    <a:gd name="connsiteX2" fmla="*/ 8234923 w 8234923"/>
                    <a:gd name="connsiteY2" fmla="*/ 907236 h 907236"/>
                    <a:gd name="connsiteX3" fmla="*/ 0 w 8234923"/>
                    <a:gd name="connsiteY3" fmla="*/ 907236 h 907236"/>
                    <a:gd name="connsiteX4" fmla="*/ 789315 w 8234923"/>
                    <a:gd name="connsiteY4" fmla="*/ 6284 h 907236"/>
                    <a:gd name="connsiteX0" fmla="*/ 789315 w 8234923"/>
                    <a:gd name="connsiteY0" fmla="*/ 6284 h 907236"/>
                    <a:gd name="connsiteX1" fmla="*/ 7403014 w 8234923"/>
                    <a:gd name="connsiteY1" fmla="*/ 0 h 907236"/>
                    <a:gd name="connsiteX2" fmla="*/ 8234923 w 8234923"/>
                    <a:gd name="connsiteY2" fmla="*/ 907236 h 907236"/>
                    <a:gd name="connsiteX3" fmla="*/ 0 w 8234923"/>
                    <a:gd name="connsiteY3" fmla="*/ 907236 h 907236"/>
                    <a:gd name="connsiteX4" fmla="*/ 789315 w 8234923"/>
                    <a:gd name="connsiteY4" fmla="*/ 6284 h 907236"/>
                    <a:gd name="connsiteX0" fmla="*/ 789315 w 8234923"/>
                    <a:gd name="connsiteY0" fmla="*/ 6284 h 907236"/>
                    <a:gd name="connsiteX1" fmla="*/ 7403014 w 8234923"/>
                    <a:gd name="connsiteY1" fmla="*/ 0 h 907236"/>
                    <a:gd name="connsiteX2" fmla="*/ 8234923 w 8234923"/>
                    <a:gd name="connsiteY2" fmla="*/ 897811 h 907236"/>
                    <a:gd name="connsiteX3" fmla="*/ 0 w 8234923"/>
                    <a:gd name="connsiteY3" fmla="*/ 907236 h 907236"/>
                    <a:gd name="connsiteX4" fmla="*/ 789315 w 8234923"/>
                    <a:gd name="connsiteY4" fmla="*/ 6284 h 907236"/>
                    <a:gd name="connsiteX0" fmla="*/ 786174 w 8231782"/>
                    <a:gd name="connsiteY0" fmla="*/ 6284 h 900952"/>
                    <a:gd name="connsiteX1" fmla="*/ 7399873 w 8231782"/>
                    <a:gd name="connsiteY1" fmla="*/ 0 h 900952"/>
                    <a:gd name="connsiteX2" fmla="*/ 8231782 w 8231782"/>
                    <a:gd name="connsiteY2" fmla="*/ 897811 h 900952"/>
                    <a:gd name="connsiteX3" fmla="*/ 0 w 8231782"/>
                    <a:gd name="connsiteY3" fmla="*/ 900952 h 900952"/>
                    <a:gd name="connsiteX4" fmla="*/ 786174 w 8231782"/>
                    <a:gd name="connsiteY4" fmla="*/ 6284 h 900952"/>
                    <a:gd name="connsiteX0" fmla="*/ 792456 w 8238064"/>
                    <a:gd name="connsiteY0" fmla="*/ 6284 h 900952"/>
                    <a:gd name="connsiteX1" fmla="*/ 7406155 w 8238064"/>
                    <a:gd name="connsiteY1" fmla="*/ 0 h 900952"/>
                    <a:gd name="connsiteX2" fmla="*/ 8238064 w 8238064"/>
                    <a:gd name="connsiteY2" fmla="*/ 897811 h 900952"/>
                    <a:gd name="connsiteX3" fmla="*/ 0 w 8238064"/>
                    <a:gd name="connsiteY3" fmla="*/ 900952 h 900952"/>
                    <a:gd name="connsiteX4" fmla="*/ 792456 w 8238064"/>
                    <a:gd name="connsiteY4" fmla="*/ 6284 h 900952"/>
                    <a:gd name="connsiteX0" fmla="*/ 786172 w 8231780"/>
                    <a:gd name="connsiteY0" fmla="*/ 6284 h 897811"/>
                    <a:gd name="connsiteX1" fmla="*/ 7399871 w 8231780"/>
                    <a:gd name="connsiteY1" fmla="*/ 0 h 897811"/>
                    <a:gd name="connsiteX2" fmla="*/ 8231780 w 8231780"/>
                    <a:gd name="connsiteY2" fmla="*/ 897811 h 897811"/>
                    <a:gd name="connsiteX3" fmla="*/ 0 w 8231780"/>
                    <a:gd name="connsiteY3" fmla="*/ 897810 h 897811"/>
                    <a:gd name="connsiteX4" fmla="*/ 786172 w 8231780"/>
                    <a:gd name="connsiteY4" fmla="*/ 6284 h 897811"/>
                    <a:gd name="connsiteX0" fmla="*/ 779890 w 8231780"/>
                    <a:gd name="connsiteY0" fmla="*/ 6284 h 897811"/>
                    <a:gd name="connsiteX1" fmla="*/ 7399871 w 8231780"/>
                    <a:gd name="connsiteY1" fmla="*/ 0 h 897811"/>
                    <a:gd name="connsiteX2" fmla="*/ 8231780 w 8231780"/>
                    <a:gd name="connsiteY2" fmla="*/ 897811 h 897811"/>
                    <a:gd name="connsiteX3" fmla="*/ 0 w 8231780"/>
                    <a:gd name="connsiteY3" fmla="*/ 897810 h 897811"/>
                    <a:gd name="connsiteX4" fmla="*/ 779890 w 8231780"/>
                    <a:gd name="connsiteY4" fmla="*/ 6284 h 89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1780" h="897811">
                      <a:moveTo>
                        <a:pt x="779890" y="6284"/>
                      </a:moveTo>
                      <a:lnTo>
                        <a:pt x="7399871" y="0"/>
                      </a:lnTo>
                      <a:lnTo>
                        <a:pt x="8231780" y="897811"/>
                      </a:lnTo>
                      <a:lnTo>
                        <a:pt x="0" y="897810"/>
                      </a:lnTo>
                      <a:lnTo>
                        <a:pt x="779890" y="6284"/>
                      </a:lnTo>
                      <a:close/>
                    </a:path>
                  </a:pathLst>
                </a:custGeom>
                <a:solidFill>
                  <a:srgbClr val="9696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48" name="Rectangle 6">
                  <a:extLst>
                    <a:ext uri="{FF2B5EF4-FFF2-40B4-BE49-F238E27FC236}">
                      <a16:creationId xmlns:a16="http://schemas.microsoft.com/office/drawing/2014/main" id="{856FCF75-2098-688B-7B5E-D2C938D993BE}"/>
                    </a:ext>
                  </a:extLst>
                </p:cNvPr>
                <p:cNvSpPr/>
                <p:nvPr/>
              </p:nvSpPr>
              <p:spPr>
                <a:xfrm>
                  <a:off x="1849068" y="5585068"/>
                  <a:ext cx="4002945" cy="309464"/>
                </a:xfrm>
                <a:custGeom>
                  <a:avLst/>
                  <a:gdLst>
                    <a:gd name="connsiteX0" fmla="*/ 0 w 4558553"/>
                    <a:gd name="connsiteY0" fmla="*/ 0 h 336176"/>
                    <a:gd name="connsiteX1" fmla="*/ 4558553 w 4558553"/>
                    <a:gd name="connsiteY1" fmla="*/ 0 h 336176"/>
                    <a:gd name="connsiteX2" fmla="*/ 4558553 w 4558553"/>
                    <a:gd name="connsiteY2" fmla="*/ 336176 h 336176"/>
                    <a:gd name="connsiteX3" fmla="*/ 0 w 4558553"/>
                    <a:gd name="connsiteY3" fmla="*/ 336176 h 336176"/>
                    <a:gd name="connsiteX4" fmla="*/ 0 w 4558553"/>
                    <a:gd name="connsiteY4" fmla="*/ 0 h 336176"/>
                    <a:gd name="connsiteX0" fmla="*/ 376518 w 4935071"/>
                    <a:gd name="connsiteY0" fmla="*/ 0 h 336176"/>
                    <a:gd name="connsiteX1" fmla="*/ 4935071 w 4935071"/>
                    <a:gd name="connsiteY1" fmla="*/ 0 h 336176"/>
                    <a:gd name="connsiteX2" fmla="*/ 4935071 w 4935071"/>
                    <a:gd name="connsiteY2" fmla="*/ 336176 h 336176"/>
                    <a:gd name="connsiteX3" fmla="*/ 0 w 4935071"/>
                    <a:gd name="connsiteY3" fmla="*/ 309282 h 336176"/>
                    <a:gd name="connsiteX4" fmla="*/ 376518 w 4935071"/>
                    <a:gd name="connsiteY4" fmla="*/ 0 h 336176"/>
                    <a:gd name="connsiteX0" fmla="*/ 376518 w 5311589"/>
                    <a:gd name="connsiteY0" fmla="*/ 0 h 336176"/>
                    <a:gd name="connsiteX1" fmla="*/ 4935071 w 5311589"/>
                    <a:gd name="connsiteY1" fmla="*/ 0 h 336176"/>
                    <a:gd name="connsiteX2" fmla="*/ 5311589 w 5311589"/>
                    <a:gd name="connsiteY2" fmla="*/ 336176 h 336176"/>
                    <a:gd name="connsiteX3" fmla="*/ 0 w 5311589"/>
                    <a:gd name="connsiteY3" fmla="*/ 309282 h 336176"/>
                    <a:gd name="connsiteX4" fmla="*/ 376518 w 5311589"/>
                    <a:gd name="connsiteY4" fmla="*/ 0 h 336176"/>
                    <a:gd name="connsiteX0" fmla="*/ 389965 w 5325036"/>
                    <a:gd name="connsiteY0" fmla="*/ 0 h 363070"/>
                    <a:gd name="connsiteX1" fmla="*/ 4948518 w 5325036"/>
                    <a:gd name="connsiteY1" fmla="*/ 0 h 363070"/>
                    <a:gd name="connsiteX2" fmla="*/ 5325036 w 5325036"/>
                    <a:gd name="connsiteY2" fmla="*/ 336176 h 363070"/>
                    <a:gd name="connsiteX3" fmla="*/ 0 w 5325036"/>
                    <a:gd name="connsiteY3" fmla="*/ 363070 h 363070"/>
                    <a:gd name="connsiteX4" fmla="*/ 389965 w 5325036"/>
                    <a:gd name="connsiteY4" fmla="*/ 0 h 363070"/>
                    <a:gd name="connsiteX0" fmla="*/ 389965 w 5325036"/>
                    <a:gd name="connsiteY0" fmla="*/ 0 h 363070"/>
                    <a:gd name="connsiteX1" fmla="*/ 4948518 w 5325036"/>
                    <a:gd name="connsiteY1" fmla="*/ 0 h 363070"/>
                    <a:gd name="connsiteX2" fmla="*/ 5325036 w 5325036"/>
                    <a:gd name="connsiteY2" fmla="*/ 363070 h 363070"/>
                    <a:gd name="connsiteX3" fmla="*/ 0 w 5325036"/>
                    <a:gd name="connsiteY3" fmla="*/ 363070 h 363070"/>
                    <a:gd name="connsiteX4" fmla="*/ 389965 w 5325036"/>
                    <a:gd name="connsiteY4" fmla="*/ 0 h 363070"/>
                    <a:gd name="connsiteX0" fmla="*/ 389965 w 5372661"/>
                    <a:gd name="connsiteY0" fmla="*/ 0 h 363070"/>
                    <a:gd name="connsiteX1" fmla="*/ 4948518 w 5372661"/>
                    <a:gd name="connsiteY1" fmla="*/ 0 h 363070"/>
                    <a:gd name="connsiteX2" fmla="*/ 5372661 w 5372661"/>
                    <a:gd name="connsiteY2" fmla="*/ 363070 h 363070"/>
                    <a:gd name="connsiteX3" fmla="*/ 0 w 5372661"/>
                    <a:gd name="connsiteY3" fmla="*/ 363070 h 363070"/>
                    <a:gd name="connsiteX4" fmla="*/ 389965 w 5372661"/>
                    <a:gd name="connsiteY4" fmla="*/ 0 h 363070"/>
                    <a:gd name="connsiteX0" fmla="*/ 399490 w 5382186"/>
                    <a:gd name="connsiteY0" fmla="*/ 0 h 363070"/>
                    <a:gd name="connsiteX1" fmla="*/ 4958043 w 5382186"/>
                    <a:gd name="connsiteY1" fmla="*/ 0 h 363070"/>
                    <a:gd name="connsiteX2" fmla="*/ 5382186 w 5382186"/>
                    <a:gd name="connsiteY2" fmla="*/ 363070 h 363070"/>
                    <a:gd name="connsiteX3" fmla="*/ 0 w 5382186"/>
                    <a:gd name="connsiteY3" fmla="*/ 363070 h 363070"/>
                    <a:gd name="connsiteX4" fmla="*/ 399490 w 5382186"/>
                    <a:gd name="connsiteY4" fmla="*/ 0 h 363070"/>
                    <a:gd name="connsiteX0" fmla="*/ 271153 w 5382186"/>
                    <a:gd name="connsiteY0" fmla="*/ 0 h 363070"/>
                    <a:gd name="connsiteX1" fmla="*/ 4958043 w 5382186"/>
                    <a:gd name="connsiteY1" fmla="*/ 0 h 363070"/>
                    <a:gd name="connsiteX2" fmla="*/ 5382186 w 5382186"/>
                    <a:gd name="connsiteY2" fmla="*/ 363070 h 363070"/>
                    <a:gd name="connsiteX3" fmla="*/ 0 w 5382186"/>
                    <a:gd name="connsiteY3" fmla="*/ 363070 h 363070"/>
                    <a:gd name="connsiteX4" fmla="*/ 271153 w 5382186"/>
                    <a:gd name="connsiteY4" fmla="*/ 0 h 363070"/>
                    <a:gd name="connsiteX0" fmla="*/ 271153 w 5382186"/>
                    <a:gd name="connsiteY0" fmla="*/ 14559 h 377629"/>
                    <a:gd name="connsiteX1" fmla="*/ 5102422 w 5382186"/>
                    <a:gd name="connsiteY1" fmla="*/ 0 h 377629"/>
                    <a:gd name="connsiteX2" fmla="*/ 5382186 w 5382186"/>
                    <a:gd name="connsiteY2" fmla="*/ 377629 h 377629"/>
                    <a:gd name="connsiteX3" fmla="*/ 0 w 5382186"/>
                    <a:gd name="connsiteY3" fmla="*/ 377629 h 377629"/>
                    <a:gd name="connsiteX4" fmla="*/ 271153 w 5382186"/>
                    <a:gd name="connsiteY4" fmla="*/ 14559 h 37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2186" h="377629">
                      <a:moveTo>
                        <a:pt x="271153" y="14559"/>
                      </a:moveTo>
                      <a:lnTo>
                        <a:pt x="5102422" y="0"/>
                      </a:lnTo>
                      <a:lnTo>
                        <a:pt x="5382186" y="377629"/>
                      </a:lnTo>
                      <a:lnTo>
                        <a:pt x="0" y="377629"/>
                      </a:lnTo>
                      <a:lnTo>
                        <a:pt x="271153" y="14559"/>
                      </a:lnTo>
                      <a:close/>
                    </a:path>
                  </a:pathLst>
                </a:cu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DE6489C9-4E8D-4687-5562-E9DDADEA8AC0}"/>
                    </a:ext>
                  </a:extLst>
                </p:cNvPr>
                <p:cNvSpPr/>
                <p:nvPr/>
              </p:nvSpPr>
              <p:spPr>
                <a:xfrm>
                  <a:off x="1621311" y="2590399"/>
                  <a:ext cx="4438650" cy="2619376"/>
                </a:xfrm>
                <a:prstGeom prst="rect">
                  <a:avLst/>
                </a:prstGeom>
                <a:solidFill>
                  <a:schemeClr val="tx2">
                    <a:lumMod val="10000"/>
                    <a:lumOff val="90000"/>
                    <a:alpha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E386DAC5-30D6-E7F1-7B09-A846485ECB05}"/>
                  </a:ext>
                </a:extLst>
              </p:cNvPr>
              <p:cNvGrpSpPr/>
              <p:nvPr/>
            </p:nvGrpSpPr>
            <p:grpSpPr>
              <a:xfrm>
                <a:off x="164189" y="1216289"/>
                <a:ext cx="8547984" cy="4351008"/>
                <a:chOff x="164189" y="1216289"/>
                <a:chExt cx="8547984" cy="4351008"/>
              </a:xfrm>
            </p:grpSpPr>
            <p:grpSp>
              <p:nvGrpSpPr>
                <p:cNvPr id="11" name="Group 10">
                  <a:extLst>
                    <a:ext uri="{FF2B5EF4-FFF2-40B4-BE49-F238E27FC236}">
                      <a16:creationId xmlns:a16="http://schemas.microsoft.com/office/drawing/2014/main" id="{2CB5FF0F-9139-1765-3A13-63AD5E10A63D}"/>
                    </a:ext>
                  </a:extLst>
                </p:cNvPr>
                <p:cNvGrpSpPr/>
                <p:nvPr/>
              </p:nvGrpSpPr>
              <p:grpSpPr>
                <a:xfrm>
                  <a:off x="164189" y="1216289"/>
                  <a:ext cx="3108655" cy="4351008"/>
                  <a:chOff x="164189" y="1216289"/>
                  <a:chExt cx="3108655" cy="4351008"/>
                </a:xfrm>
              </p:grpSpPr>
              <p:sp>
                <p:nvSpPr>
                  <p:cNvPr id="43" name="Rectangle 42">
                    <a:extLst>
                      <a:ext uri="{FF2B5EF4-FFF2-40B4-BE49-F238E27FC236}">
                        <a16:creationId xmlns:a16="http://schemas.microsoft.com/office/drawing/2014/main" id="{79573EF8-6117-9A54-82FB-C514AAAC38BA}"/>
                      </a:ext>
                    </a:extLst>
                  </p:cNvPr>
                  <p:cNvSpPr/>
                  <p:nvPr/>
                </p:nvSpPr>
                <p:spPr>
                  <a:xfrm flipH="1">
                    <a:off x="977310" y="1216289"/>
                    <a:ext cx="2295534" cy="737163"/>
                  </a:xfrm>
                  <a:prstGeom prst="rect">
                    <a:avLst/>
                  </a:prstGeom>
                </p:spPr>
                <p:txBody>
                  <a:bodyPr wrap="square" anchor="ctr">
                    <a:spAutoFit/>
                  </a:bodyPr>
                  <a:lstStyle/>
                  <a:p>
                    <a:pPr algn="ctr"/>
                    <a:r>
                      <a:rPr lang="en-US" b="1" dirty="0">
                        <a:solidFill>
                          <a:srgbClr val="FFFF00"/>
                        </a:solidFill>
                        <a:effectLst>
                          <a:outerShdw blurRad="38100" dist="38100" dir="2700000" algn="tl">
                            <a:srgbClr val="000000">
                              <a:alpha val="43137"/>
                            </a:srgbClr>
                          </a:outerShdw>
                        </a:effectLst>
                        <a:latin typeface="Arial" panose="020B0604020202020204" pitchFamily="34" charset="0"/>
                        <a:ea typeface="Adobe Song Std L" panose="02020300000000000000" pitchFamily="18" charset="-128"/>
                        <a:cs typeface="Arial" panose="020B0604020202020204" pitchFamily="34" charset="0"/>
                      </a:rPr>
                      <a:t>Hindustan Lever</a:t>
                    </a:r>
                  </a:p>
                  <a:p>
                    <a:pPr algn="ctr"/>
                    <a:r>
                      <a:rPr lang="en-US" b="1" dirty="0">
                        <a:solidFill>
                          <a:srgbClr val="FFFF00"/>
                        </a:solidFill>
                        <a:effectLst>
                          <a:outerShdw blurRad="38100" dist="38100" dir="2700000" algn="tl">
                            <a:srgbClr val="000000">
                              <a:alpha val="43137"/>
                            </a:srgbClr>
                          </a:outerShdw>
                        </a:effectLst>
                        <a:latin typeface="Arial" panose="020B0604020202020204" pitchFamily="34" charset="0"/>
                        <a:ea typeface="Adobe Song Std L" panose="02020300000000000000" pitchFamily="18" charset="-128"/>
                        <a:cs typeface="Arial" panose="020B0604020202020204" pitchFamily="34" charset="0"/>
                      </a:rPr>
                      <a:t>4400 – 4600 Crores </a:t>
                    </a:r>
                  </a:p>
                </p:txBody>
              </p:sp>
              <p:sp>
                <p:nvSpPr>
                  <p:cNvPr id="30" name="TextBox 29">
                    <a:extLst>
                      <a:ext uri="{FF2B5EF4-FFF2-40B4-BE49-F238E27FC236}">
                        <a16:creationId xmlns:a16="http://schemas.microsoft.com/office/drawing/2014/main" id="{952CF368-D6B8-4852-542F-94DAEED8C797}"/>
                      </a:ext>
                    </a:extLst>
                  </p:cNvPr>
                  <p:cNvSpPr txBox="1"/>
                  <p:nvPr/>
                </p:nvSpPr>
                <p:spPr>
                  <a:xfrm>
                    <a:off x="164190" y="1391868"/>
                    <a:ext cx="527709" cy="526545"/>
                  </a:xfrm>
                  <a:prstGeom prst="rect">
                    <a:avLst/>
                  </a:prstGeom>
                  <a:noFill/>
                </p:spPr>
                <p:txBody>
                  <a:bodyPr wrap="none" rtlCol="0" anchor="ctr">
                    <a:spAutoFit/>
                  </a:bodyPr>
                  <a:lstStyle/>
                  <a:p>
                    <a:pPr algn="ctr"/>
                    <a:r>
                      <a:rPr lang="en-US" sz="2400" b="1" dirty="0">
                        <a:solidFill>
                          <a:srgbClr val="FFFFFF"/>
                        </a:solidFill>
                        <a:latin typeface="Arial" panose="020B0604020202020204" pitchFamily="34" charset="0"/>
                        <a:cs typeface="Arial" panose="020B0604020202020204" pitchFamily="34" charset="0"/>
                      </a:rPr>
                      <a:t>01</a:t>
                    </a:r>
                  </a:p>
                </p:txBody>
              </p:sp>
              <p:sp>
                <p:nvSpPr>
                  <p:cNvPr id="31" name="TextBox 30">
                    <a:extLst>
                      <a:ext uri="{FF2B5EF4-FFF2-40B4-BE49-F238E27FC236}">
                        <a16:creationId xmlns:a16="http://schemas.microsoft.com/office/drawing/2014/main" id="{9C228B4A-8A24-837B-6D4D-35D75728E984}"/>
                      </a:ext>
                    </a:extLst>
                  </p:cNvPr>
                  <p:cNvSpPr txBox="1"/>
                  <p:nvPr/>
                </p:nvSpPr>
                <p:spPr>
                  <a:xfrm>
                    <a:off x="164190" y="2609314"/>
                    <a:ext cx="527709" cy="526545"/>
                  </a:xfrm>
                  <a:prstGeom prst="rect">
                    <a:avLst/>
                  </a:prstGeom>
                  <a:noFill/>
                </p:spPr>
                <p:txBody>
                  <a:bodyPr wrap="none" rtlCol="0" anchor="ctr">
                    <a:spAutoFit/>
                  </a:bodyPr>
                  <a:lstStyle/>
                  <a:p>
                    <a:pPr algn="ctr"/>
                    <a:r>
                      <a:rPr lang="en-US" sz="2400" b="1" dirty="0">
                        <a:solidFill>
                          <a:srgbClr val="FFFFFF"/>
                        </a:solidFill>
                        <a:latin typeface="Arial" panose="020B0604020202020204" pitchFamily="34" charset="0"/>
                        <a:cs typeface="Arial" panose="020B0604020202020204" pitchFamily="34" charset="0"/>
                      </a:rPr>
                      <a:t>02</a:t>
                    </a:r>
                  </a:p>
                </p:txBody>
              </p:sp>
              <p:sp>
                <p:nvSpPr>
                  <p:cNvPr id="32" name="TextBox 31">
                    <a:extLst>
                      <a:ext uri="{FF2B5EF4-FFF2-40B4-BE49-F238E27FC236}">
                        <a16:creationId xmlns:a16="http://schemas.microsoft.com/office/drawing/2014/main" id="{339B0779-FF44-BA83-2C36-4722A8D1E69C}"/>
                      </a:ext>
                    </a:extLst>
                  </p:cNvPr>
                  <p:cNvSpPr txBox="1"/>
                  <p:nvPr/>
                </p:nvSpPr>
                <p:spPr>
                  <a:xfrm>
                    <a:off x="164189" y="3823306"/>
                    <a:ext cx="527709" cy="526545"/>
                  </a:xfrm>
                  <a:prstGeom prst="rect">
                    <a:avLst/>
                  </a:prstGeom>
                  <a:noFill/>
                </p:spPr>
                <p:txBody>
                  <a:bodyPr wrap="none" rtlCol="0" anchor="ctr">
                    <a:spAutoFit/>
                  </a:bodyPr>
                  <a:lstStyle/>
                  <a:p>
                    <a:pPr algn="ctr"/>
                    <a:r>
                      <a:rPr lang="en-US" sz="2400" b="1" dirty="0">
                        <a:solidFill>
                          <a:srgbClr val="FFFFFF"/>
                        </a:solidFill>
                        <a:latin typeface="Arial" panose="020B0604020202020204" pitchFamily="34" charset="0"/>
                        <a:cs typeface="Arial" panose="020B0604020202020204" pitchFamily="34" charset="0"/>
                      </a:rPr>
                      <a:t>03</a:t>
                    </a:r>
                  </a:p>
                </p:txBody>
              </p:sp>
              <p:sp>
                <p:nvSpPr>
                  <p:cNvPr id="33" name="TextBox 32">
                    <a:extLst>
                      <a:ext uri="{FF2B5EF4-FFF2-40B4-BE49-F238E27FC236}">
                        <a16:creationId xmlns:a16="http://schemas.microsoft.com/office/drawing/2014/main" id="{673708DF-B88E-5D98-1E21-B4819452E454}"/>
                      </a:ext>
                    </a:extLst>
                  </p:cNvPr>
                  <p:cNvSpPr txBox="1"/>
                  <p:nvPr/>
                </p:nvSpPr>
                <p:spPr>
                  <a:xfrm>
                    <a:off x="164189" y="5040752"/>
                    <a:ext cx="527709" cy="526545"/>
                  </a:xfrm>
                  <a:prstGeom prst="rect">
                    <a:avLst/>
                  </a:prstGeom>
                  <a:noFill/>
                </p:spPr>
                <p:txBody>
                  <a:bodyPr wrap="none" rtlCol="0" anchor="ctr">
                    <a:spAutoFit/>
                  </a:bodyPr>
                  <a:lstStyle/>
                  <a:p>
                    <a:pPr algn="ctr"/>
                    <a:r>
                      <a:rPr lang="en-US" sz="2400" b="1" dirty="0">
                        <a:solidFill>
                          <a:srgbClr val="FFFFFF"/>
                        </a:solidFill>
                        <a:latin typeface="Arial" panose="020B0604020202020204" pitchFamily="34" charset="0"/>
                        <a:cs typeface="Arial" panose="020B0604020202020204" pitchFamily="34" charset="0"/>
                      </a:rPr>
                      <a:t>04</a:t>
                    </a:r>
                  </a:p>
                </p:txBody>
              </p:sp>
            </p:grpSp>
            <p:grpSp>
              <p:nvGrpSpPr>
                <p:cNvPr id="20" name="Group 19">
                  <a:extLst>
                    <a:ext uri="{FF2B5EF4-FFF2-40B4-BE49-F238E27FC236}">
                      <a16:creationId xmlns:a16="http://schemas.microsoft.com/office/drawing/2014/main" id="{599BD0A7-15B5-6BD9-F020-3D31FFA1890E}"/>
                    </a:ext>
                  </a:extLst>
                </p:cNvPr>
                <p:cNvGrpSpPr/>
                <p:nvPr/>
              </p:nvGrpSpPr>
              <p:grpSpPr>
                <a:xfrm>
                  <a:off x="8570901" y="3800236"/>
                  <a:ext cx="141272" cy="187551"/>
                  <a:chOff x="6694941" y="4539071"/>
                  <a:chExt cx="131058" cy="173991"/>
                </a:xfrm>
                <a:solidFill>
                  <a:schemeClr val="bg1"/>
                </a:solidFill>
              </p:grpSpPr>
              <p:sp>
                <p:nvSpPr>
                  <p:cNvPr id="21" name="Donut 202">
                    <a:extLst>
                      <a:ext uri="{FF2B5EF4-FFF2-40B4-BE49-F238E27FC236}">
                        <a16:creationId xmlns:a16="http://schemas.microsoft.com/office/drawing/2014/main" id="{FDEBC932-49BF-E968-C3C6-204CFCC7215A}"/>
                      </a:ext>
                    </a:extLst>
                  </p:cNvPr>
                  <p:cNvSpPr/>
                  <p:nvPr/>
                </p:nvSpPr>
                <p:spPr>
                  <a:xfrm>
                    <a:off x="6694941" y="4665257"/>
                    <a:ext cx="47805" cy="47805"/>
                  </a:xfrm>
                  <a:prstGeom prst="donut">
                    <a:avLst>
                      <a:gd name="adj" fmla="val 27979"/>
                    </a:avLst>
                  </a:prstGeom>
                  <a:grpFill/>
                  <a:ln w="12700" cap="flat" cmpd="sng" algn="ctr">
                    <a:noFill/>
                    <a:prstDash val="solid"/>
                    <a:miter lim="800000"/>
                  </a:ln>
                  <a:effectLst/>
                </p:spPr>
                <p:txBody>
                  <a:bodyPr rtlCol="0" anchor="ctr"/>
                  <a:lstStyle/>
                  <a:p>
                    <a:pPr algn="ctr">
                      <a:defRPr/>
                    </a:pPr>
                    <a:endParaRPr lang="en-US" kern="0" dirty="0">
                      <a:solidFill>
                        <a:prstClr val="white"/>
                      </a:solidFill>
                      <a:latin typeface="Arial" panose="020B0604020202020204" pitchFamily="34" charset="0"/>
                      <a:cs typeface="Arial" panose="020B0604020202020204" pitchFamily="34" charset="0"/>
                    </a:endParaRPr>
                  </a:p>
                </p:txBody>
              </p:sp>
              <p:sp>
                <p:nvSpPr>
                  <p:cNvPr id="22" name="Freeform 194">
                    <a:extLst>
                      <a:ext uri="{FF2B5EF4-FFF2-40B4-BE49-F238E27FC236}">
                        <a16:creationId xmlns:a16="http://schemas.microsoft.com/office/drawing/2014/main" id="{079F02F7-30F0-71C3-EDC8-E3CEF8B766CB}"/>
                      </a:ext>
                    </a:extLst>
                  </p:cNvPr>
                  <p:cNvSpPr/>
                  <p:nvPr/>
                </p:nvSpPr>
                <p:spPr>
                  <a:xfrm rot="9859">
                    <a:off x="6736351" y="4539071"/>
                    <a:ext cx="89648" cy="89648"/>
                  </a:xfrm>
                  <a:custGeom>
                    <a:avLst/>
                    <a:gdLst>
                      <a:gd name="connsiteX0" fmla="*/ 249492 w 609317"/>
                      <a:gd name="connsiteY0" fmla="*/ 0 h 607090"/>
                      <a:gd name="connsiteX1" fmla="*/ 270758 w 609317"/>
                      <a:gd name="connsiteY1" fmla="*/ 52661 h 607090"/>
                      <a:gd name="connsiteX2" fmla="*/ 303159 w 609317"/>
                      <a:gd name="connsiteY2" fmla="*/ 49394 h 607090"/>
                      <a:gd name="connsiteX3" fmla="*/ 346914 w 609317"/>
                      <a:gd name="connsiteY3" fmla="*/ 53805 h 607090"/>
                      <a:gd name="connsiteX4" fmla="*/ 370549 w 609317"/>
                      <a:gd name="connsiteY4" fmla="*/ 5809 h 607090"/>
                      <a:gd name="connsiteX5" fmla="*/ 476628 w 609317"/>
                      <a:gd name="connsiteY5" fmla="*/ 58048 h 607090"/>
                      <a:gd name="connsiteX6" fmla="*/ 455482 w 609317"/>
                      <a:gd name="connsiteY6" fmla="*/ 100990 h 607090"/>
                      <a:gd name="connsiteX7" fmla="*/ 483468 w 609317"/>
                      <a:gd name="connsiteY7" fmla="*/ 124081 h 607090"/>
                      <a:gd name="connsiteX8" fmla="*/ 514605 w 609317"/>
                      <a:gd name="connsiteY8" fmla="*/ 161820 h 607090"/>
                      <a:gd name="connsiteX9" fmla="*/ 515175 w 609317"/>
                      <a:gd name="connsiteY9" fmla="*/ 162868 h 607090"/>
                      <a:gd name="connsiteX10" fmla="*/ 568498 w 609317"/>
                      <a:gd name="connsiteY10" fmla="*/ 143254 h 607090"/>
                      <a:gd name="connsiteX11" fmla="*/ 609317 w 609317"/>
                      <a:gd name="connsiteY11" fmla="*/ 254230 h 607090"/>
                      <a:gd name="connsiteX12" fmla="*/ 555109 w 609317"/>
                      <a:gd name="connsiteY12" fmla="*/ 274169 h 607090"/>
                      <a:gd name="connsiteX13" fmla="*/ 558155 w 609317"/>
                      <a:gd name="connsiteY13" fmla="*/ 304390 h 607090"/>
                      <a:gd name="connsiteX14" fmla="*/ 553106 w 609317"/>
                      <a:gd name="connsiteY14" fmla="*/ 354478 h 607090"/>
                      <a:gd name="connsiteX15" fmla="*/ 602818 w 609317"/>
                      <a:gd name="connsiteY15" fmla="*/ 379529 h 607090"/>
                      <a:gd name="connsiteX16" fmla="*/ 549606 w 609317"/>
                      <a:gd name="connsiteY16" fmla="*/ 485124 h 607090"/>
                      <a:gd name="connsiteX17" fmla="*/ 502643 w 609317"/>
                      <a:gd name="connsiteY17" fmla="*/ 461459 h 607090"/>
                      <a:gd name="connsiteX18" fmla="*/ 483468 w 609317"/>
                      <a:gd name="connsiteY18" fmla="*/ 484699 h 607090"/>
                      <a:gd name="connsiteX19" fmla="*/ 447347 w 609317"/>
                      <a:gd name="connsiteY19" fmla="*/ 514502 h 607090"/>
                      <a:gd name="connsiteX20" fmla="*/ 465994 w 609317"/>
                      <a:gd name="connsiteY20" fmla="*/ 566161 h 607090"/>
                      <a:gd name="connsiteX21" fmla="*/ 354772 w 609317"/>
                      <a:gd name="connsiteY21" fmla="*/ 606307 h 607090"/>
                      <a:gd name="connsiteX22" fmla="*/ 336619 w 609317"/>
                      <a:gd name="connsiteY22" fmla="*/ 556012 h 607090"/>
                      <a:gd name="connsiteX23" fmla="*/ 303159 w 609317"/>
                      <a:gd name="connsiteY23" fmla="*/ 559385 h 607090"/>
                      <a:gd name="connsiteX24" fmla="*/ 260167 w 609317"/>
                      <a:gd name="connsiteY24" fmla="*/ 555051 h 607090"/>
                      <a:gd name="connsiteX25" fmla="*/ 238591 w 609317"/>
                      <a:gd name="connsiteY25" fmla="*/ 607090 h 607090"/>
                      <a:gd name="connsiteX26" fmla="*/ 129362 w 609317"/>
                      <a:gd name="connsiteY26" fmla="*/ 561803 h 607090"/>
                      <a:gd name="connsiteX27" fmla="*/ 151522 w 609317"/>
                      <a:gd name="connsiteY27" fmla="*/ 508355 h 607090"/>
                      <a:gd name="connsiteX28" fmla="*/ 122849 w 609317"/>
                      <a:gd name="connsiteY28" fmla="*/ 484699 h 607090"/>
                      <a:gd name="connsiteX29" fmla="*/ 94796 w 609317"/>
                      <a:gd name="connsiteY29" fmla="*/ 450696 h 607090"/>
                      <a:gd name="connsiteX30" fmla="*/ 41770 w 609317"/>
                      <a:gd name="connsiteY30" fmla="*/ 470718 h 607090"/>
                      <a:gd name="connsiteX31" fmla="*/ 0 w 609317"/>
                      <a:gd name="connsiteY31" fmla="*/ 360097 h 607090"/>
                      <a:gd name="connsiteX32" fmla="*/ 51806 w 609317"/>
                      <a:gd name="connsiteY32" fmla="*/ 340536 h 607090"/>
                      <a:gd name="connsiteX33" fmla="*/ 48162 w 609317"/>
                      <a:gd name="connsiteY33" fmla="*/ 304389 h 607090"/>
                      <a:gd name="connsiteX34" fmla="*/ 52453 w 609317"/>
                      <a:gd name="connsiteY34" fmla="*/ 261827 h 607090"/>
                      <a:gd name="connsiteX35" fmla="*/ 4766 w 609317"/>
                      <a:gd name="connsiteY35" fmla="*/ 243184 h 607090"/>
                      <a:gd name="connsiteX36" fmla="*/ 47822 w 609317"/>
                      <a:gd name="connsiteY36" fmla="*/ 133057 h 607090"/>
                      <a:gd name="connsiteX37" fmla="*/ 98950 w 609317"/>
                      <a:gd name="connsiteY37" fmla="*/ 153046 h 607090"/>
                      <a:gd name="connsiteX38" fmla="*/ 122849 w 609317"/>
                      <a:gd name="connsiteY38" fmla="*/ 124080 h 607090"/>
                      <a:gd name="connsiteX39" fmla="*/ 159774 w 609317"/>
                      <a:gd name="connsiteY39" fmla="*/ 93614 h 607090"/>
                      <a:gd name="connsiteX40" fmla="*/ 139851 w 609317"/>
                      <a:gd name="connsiteY40" fmla="*/ 44277 h 607090"/>
                      <a:gd name="connsiteX41" fmla="*/ 249492 w 609317"/>
                      <a:gd name="connsiteY41" fmla="*/ 0 h 607090"/>
                      <a:gd name="connsiteX42" fmla="*/ 221866 w 609317"/>
                      <a:gd name="connsiteY42" fmla="*/ 111955 h 607090"/>
                      <a:gd name="connsiteX43" fmla="*/ 94311 w 609317"/>
                      <a:gd name="connsiteY43" fmla="*/ 304389 h 607090"/>
                      <a:gd name="connsiteX44" fmla="*/ 303158 w 609317"/>
                      <a:gd name="connsiteY44" fmla="*/ 513236 h 607090"/>
                      <a:gd name="connsiteX45" fmla="*/ 512005 w 609317"/>
                      <a:gd name="connsiteY45" fmla="*/ 304389 h 607090"/>
                      <a:gd name="connsiteX46" fmla="*/ 303159 w 609317"/>
                      <a:gd name="connsiteY46" fmla="*/ 95542 h 607090"/>
                      <a:gd name="connsiteX47" fmla="*/ 221866 w 609317"/>
                      <a:gd name="connsiteY47" fmla="*/ 111955 h 607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9317" h="607090">
                        <a:moveTo>
                          <a:pt x="249492" y="0"/>
                        </a:moveTo>
                        <a:lnTo>
                          <a:pt x="270758" y="52661"/>
                        </a:lnTo>
                        <a:lnTo>
                          <a:pt x="303159" y="49394"/>
                        </a:lnTo>
                        <a:lnTo>
                          <a:pt x="346914" y="53805"/>
                        </a:lnTo>
                        <a:lnTo>
                          <a:pt x="370549" y="5809"/>
                        </a:lnTo>
                        <a:lnTo>
                          <a:pt x="476628" y="58048"/>
                        </a:lnTo>
                        <a:lnTo>
                          <a:pt x="455482" y="100990"/>
                        </a:lnTo>
                        <a:lnTo>
                          <a:pt x="483468" y="124081"/>
                        </a:lnTo>
                        <a:cubicBezTo>
                          <a:pt x="495004" y="135617"/>
                          <a:pt x="505440" y="148254"/>
                          <a:pt x="514605" y="161820"/>
                        </a:cubicBezTo>
                        <a:lnTo>
                          <a:pt x="515175" y="162868"/>
                        </a:lnTo>
                        <a:lnTo>
                          <a:pt x="568498" y="143254"/>
                        </a:lnTo>
                        <a:lnTo>
                          <a:pt x="609317" y="254230"/>
                        </a:lnTo>
                        <a:lnTo>
                          <a:pt x="555109" y="274169"/>
                        </a:lnTo>
                        <a:lnTo>
                          <a:pt x="558155" y="304390"/>
                        </a:lnTo>
                        <a:lnTo>
                          <a:pt x="553106" y="354478"/>
                        </a:lnTo>
                        <a:lnTo>
                          <a:pt x="602818" y="379529"/>
                        </a:lnTo>
                        <a:lnTo>
                          <a:pt x="549606" y="485124"/>
                        </a:lnTo>
                        <a:lnTo>
                          <a:pt x="502643" y="461459"/>
                        </a:lnTo>
                        <a:lnTo>
                          <a:pt x="483468" y="484699"/>
                        </a:lnTo>
                        <a:lnTo>
                          <a:pt x="447347" y="514502"/>
                        </a:lnTo>
                        <a:lnTo>
                          <a:pt x="465994" y="566161"/>
                        </a:lnTo>
                        <a:lnTo>
                          <a:pt x="354772" y="606307"/>
                        </a:lnTo>
                        <a:lnTo>
                          <a:pt x="336619" y="556012"/>
                        </a:lnTo>
                        <a:lnTo>
                          <a:pt x="303159" y="559385"/>
                        </a:lnTo>
                        <a:lnTo>
                          <a:pt x="260167" y="555051"/>
                        </a:lnTo>
                        <a:lnTo>
                          <a:pt x="238591" y="607090"/>
                        </a:lnTo>
                        <a:lnTo>
                          <a:pt x="129362" y="561803"/>
                        </a:lnTo>
                        <a:lnTo>
                          <a:pt x="151522" y="508355"/>
                        </a:lnTo>
                        <a:lnTo>
                          <a:pt x="122849" y="484699"/>
                        </a:lnTo>
                        <a:lnTo>
                          <a:pt x="94796" y="450696"/>
                        </a:lnTo>
                        <a:lnTo>
                          <a:pt x="41770" y="470718"/>
                        </a:lnTo>
                        <a:lnTo>
                          <a:pt x="0" y="360097"/>
                        </a:lnTo>
                        <a:lnTo>
                          <a:pt x="51806" y="340536"/>
                        </a:lnTo>
                        <a:lnTo>
                          <a:pt x="48162" y="304389"/>
                        </a:lnTo>
                        <a:lnTo>
                          <a:pt x="52453" y="261827"/>
                        </a:lnTo>
                        <a:lnTo>
                          <a:pt x="4766" y="243184"/>
                        </a:lnTo>
                        <a:lnTo>
                          <a:pt x="47822" y="133057"/>
                        </a:lnTo>
                        <a:lnTo>
                          <a:pt x="98950" y="153046"/>
                        </a:lnTo>
                        <a:lnTo>
                          <a:pt x="122849" y="124080"/>
                        </a:lnTo>
                        <a:lnTo>
                          <a:pt x="159774" y="93614"/>
                        </a:lnTo>
                        <a:lnTo>
                          <a:pt x="139851" y="44277"/>
                        </a:lnTo>
                        <a:lnTo>
                          <a:pt x="249492" y="0"/>
                        </a:lnTo>
                        <a:close/>
                        <a:moveTo>
                          <a:pt x="221866" y="111955"/>
                        </a:moveTo>
                        <a:cubicBezTo>
                          <a:pt x="146907" y="143659"/>
                          <a:pt x="94311" y="217882"/>
                          <a:pt x="94311" y="304389"/>
                        </a:cubicBezTo>
                        <a:cubicBezTo>
                          <a:pt x="94311" y="419732"/>
                          <a:pt x="187815" y="513236"/>
                          <a:pt x="303158" y="513236"/>
                        </a:cubicBezTo>
                        <a:cubicBezTo>
                          <a:pt x="418502" y="513236"/>
                          <a:pt x="512005" y="419732"/>
                          <a:pt x="512005" y="304389"/>
                        </a:cubicBezTo>
                        <a:cubicBezTo>
                          <a:pt x="512005" y="189046"/>
                          <a:pt x="418501" y="95542"/>
                          <a:pt x="303159" y="95542"/>
                        </a:cubicBezTo>
                        <a:cubicBezTo>
                          <a:pt x="274323" y="95542"/>
                          <a:pt x="246852" y="101386"/>
                          <a:pt x="221866" y="111955"/>
                        </a:cubicBezTo>
                        <a:close/>
                      </a:path>
                    </a:pathLst>
                  </a:custGeom>
                  <a:grpFill/>
                  <a:ln w="12700" cap="flat" cmpd="sng" algn="ctr">
                    <a:noFill/>
                    <a:prstDash val="solid"/>
                    <a:miter lim="800000"/>
                  </a:ln>
                  <a:effectLst/>
                </p:spPr>
                <p:txBody>
                  <a:bodyPr wrap="square" rtlCol="0" anchor="ctr">
                    <a:noAutofit/>
                  </a:bodyPr>
                  <a:lstStyle/>
                  <a:p>
                    <a:pPr algn="ctr">
                      <a:defRPr/>
                    </a:pPr>
                    <a:endParaRPr lang="en-US" kern="0">
                      <a:solidFill>
                        <a:prstClr val="white"/>
                      </a:solidFill>
                      <a:latin typeface="Arial" panose="020B0604020202020204" pitchFamily="34" charset="0"/>
                      <a:cs typeface="Arial" panose="020B0604020202020204" pitchFamily="34" charset="0"/>
                    </a:endParaRPr>
                  </a:p>
                </p:txBody>
              </p:sp>
            </p:grpSp>
          </p:grpSp>
        </p:grpSp>
      </p:grpSp>
      <p:sp>
        <p:nvSpPr>
          <p:cNvPr id="86" name="Rectangle 85">
            <a:extLst>
              <a:ext uri="{FF2B5EF4-FFF2-40B4-BE49-F238E27FC236}">
                <a16:creationId xmlns:a16="http://schemas.microsoft.com/office/drawing/2014/main" id="{34786D4B-C95E-FD77-5DBE-3E94A1C962CC}"/>
              </a:ext>
            </a:extLst>
          </p:cNvPr>
          <p:cNvSpPr/>
          <p:nvPr/>
        </p:nvSpPr>
        <p:spPr>
          <a:xfrm rot="10800000" flipV="1">
            <a:off x="9573791" y="4224802"/>
            <a:ext cx="856091" cy="1006867"/>
          </a:xfrm>
          <a:prstGeom prst="rect">
            <a:avLst/>
          </a:prstGeom>
          <a:solidFill>
            <a:srgbClr val="0992B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 panose="020B0604020202020204" pitchFamily="34" charset="0"/>
                <a:cs typeface="Arial" panose="020B0604020202020204" pitchFamily="34" charset="0"/>
              </a:rPr>
              <a:t>09</a:t>
            </a:r>
          </a:p>
        </p:txBody>
      </p:sp>
      <p:sp>
        <p:nvSpPr>
          <p:cNvPr id="87" name="Rectangle 86">
            <a:extLst>
              <a:ext uri="{FF2B5EF4-FFF2-40B4-BE49-F238E27FC236}">
                <a16:creationId xmlns:a16="http://schemas.microsoft.com/office/drawing/2014/main" id="{487DA100-92B1-0047-946C-9DE961B4A1CD}"/>
              </a:ext>
            </a:extLst>
          </p:cNvPr>
          <p:cNvSpPr/>
          <p:nvPr/>
        </p:nvSpPr>
        <p:spPr>
          <a:xfrm rot="10800000" flipV="1">
            <a:off x="9569124" y="3156169"/>
            <a:ext cx="856091" cy="1006868"/>
          </a:xfrm>
          <a:prstGeom prst="rect">
            <a:avLst/>
          </a:prstGeom>
          <a:solidFill>
            <a:srgbClr val="3C4B5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 panose="020B0604020202020204" pitchFamily="34" charset="0"/>
                <a:cs typeface="Arial" panose="020B0604020202020204" pitchFamily="34" charset="0"/>
              </a:rPr>
              <a:t>08</a:t>
            </a:r>
          </a:p>
        </p:txBody>
      </p:sp>
      <p:sp>
        <p:nvSpPr>
          <p:cNvPr id="88" name="Rectangle 87">
            <a:extLst>
              <a:ext uri="{FF2B5EF4-FFF2-40B4-BE49-F238E27FC236}">
                <a16:creationId xmlns:a16="http://schemas.microsoft.com/office/drawing/2014/main" id="{95A87EF7-0DC9-BD70-6044-34F143842EA0}"/>
              </a:ext>
            </a:extLst>
          </p:cNvPr>
          <p:cNvSpPr/>
          <p:nvPr/>
        </p:nvSpPr>
        <p:spPr>
          <a:xfrm rot="10800000" flipV="1">
            <a:off x="1279316" y="5337167"/>
            <a:ext cx="827735" cy="992004"/>
          </a:xfrm>
          <a:prstGeom prst="rect">
            <a:avLst/>
          </a:prstGeom>
          <a:solidFill>
            <a:srgbClr val="B5047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FF"/>
                </a:solidFill>
                <a:latin typeface="Arial" panose="020B0604020202020204" pitchFamily="34" charset="0"/>
                <a:cs typeface="Arial" panose="020B0604020202020204" pitchFamily="34" charset="0"/>
              </a:rPr>
              <a:t>05</a:t>
            </a:r>
          </a:p>
        </p:txBody>
      </p:sp>
      <p:sp>
        <p:nvSpPr>
          <p:cNvPr id="89" name="Rectangle 88">
            <a:extLst>
              <a:ext uri="{FF2B5EF4-FFF2-40B4-BE49-F238E27FC236}">
                <a16:creationId xmlns:a16="http://schemas.microsoft.com/office/drawing/2014/main" id="{041E566C-E59C-B4CE-FB9C-14EBD2899E83}"/>
              </a:ext>
            </a:extLst>
          </p:cNvPr>
          <p:cNvSpPr/>
          <p:nvPr/>
        </p:nvSpPr>
        <p:spPr>
          <a:xfrm rot="10800000" flipV="1">
            <a:off x="2107052" y="5337167"/>
            <a:ext cx="2392727" cy="992004"/>
          </a:xfrm>
          <a:prstGeom prst="rect">
            <a:avLst/>
          </a:prstGeom>
          <a:solidFill>
            <a:schemeClr val="accent5">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91" name="Rectangle 90">
            <a:extLst>
              <a:ext uri="{FF2B5EF4-FFF2-40B4-BE49-F238E27FC236}">
                <a16:creationId xmlns:a16="http://schemas.microsoft.com/office/drawing/2014/main" id="{A11D5FFD-B008-6955-E582-2A60F0990DD2}"/>
              </a:ext>
            </a:extLst>
          </p:cNvPr>
          <p:cNvSpPr/>
          <p:nvPr/>
        </p:nvSpPr>
        <p:spPr>
          <a:xfrm rot="10800000" flipV="1">
            <a:off x="9582471" y="5295830"/>
            <a:ext cx="856091" cy="992004"/>
          </a:xfrm>
          <a:prstGeom prst="rect">
            <a:avLst/>
          </a:prstGeom>
          <a:solidFill>
            <a:srgbClr val="B5047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 panose="020B0604020202020204" pitchFamily="34" charset="0"/>
                <a:cs typeface="Arial" panose="020B0604020202020204" pitchFamily="34" charset="0"/>
              </a:rPr>
              <a:t>10</a:t>
            </a:r>
          </a:p>
        </p:txBody>
      </p:sp>
      <p:sp>
        <p:nvSpPr>
          <p:cNvPr id="92" name="Rectangle 91">
            <a:extLst>
              <a:ext uri="{FF2B5EF4-FFF2-40B4-BE49-F238E27FC236}">
                <a16:creationId xmlns:a16="http://schemas.microsoft.com/office/drawing/2014/main" id="{43BA8672-FC55-A2CB-A7FD-46DD87CA2846}"/>
              </a:ext>
            </a:extLst>
          </p:cNvPr>
          <p:cNvSpPr/>
          <p:nvPr/>
        </p:nvSpPr>
        <p:spPr>
          <a:xfrm rot="10800000" flipV="1">
            <a:off x="7181064" y="5298640"/>
            <a:ext cx="2392727" cy="992004"/>
          </a:xfrm>
          <a:prstGeom prst="rect">
            <a:avLst/>
          </a:prstGeom>
          <a:solidFill>
            <a:schemeClr val="accent5">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4" name="TextBox 93">
            <a:extLst>
              <a:ext uri="{FF2B5EF4-FFF2-40B4-BE49-F238E27FC236}">
                <a16:creationId xmlns:a16="http://schemas.microsoft.com/office/drawing/2014/main" id="{9A1E4AE2-305C-DAB3-55E1-CC34B612BF0E}"/>
              </a:ext>
            </a:extLst>
          </p:cNvPr>
          <p:cNvSpPr txBox="1"/>
          <p:nvPr/>
        </p:nvSpPr>
        <p:spPr>
          <a:xfrm>
            <a:off x="4944489" y="2721481"/>
            <a:ext cx="1802711" cy="1015663"/>
          </a:xfrm>
          <a:prstGeom prst="rect">
            <a:avLst/>
          </a:prstGeom>
          <a:noFill/>
        </p:spPr>
        <p:txBody>
          <a:bodyPr wrap="square" anchor="ctr">
            <a:spAutoFit/>
          </a:bodyPr>
          <a:lstStyle/>
          <a:p>
            <a:pPr algn="ctr"/>
            <a:r>
              <a:rPr lang="en-US" sz="2000" b="1" dirty="0"/>
              <a:t>TOP ADVERTISERS OF INDIA</a:t>
            </a:r>
            <a:endParaRPr lang="en-IN" sz="2000" dirty="0"/>
          </a:p>
        </p:txBody>
      </p:sp>
      <p:sp>
        <p:nvSpPr>
          <p:cNvPr id="96" name="Rectangle 95">
            <a:extLst>
              <a:ext uri="{FF2B5EF4-FFF2-40B4-BE49-F238E27FC236}">
                <a16:creationId xmlns:a16="http://schemas.microsoft.com/office/drawing/2014/main" id="{DAABA163-8232-4DE9-EA96-C066D7706954}"/>
              </a:ext>
            </a:extLst>
          </p:cNvPr>
          <p:cNvSpPr/>
          <p:nvPr/>
        </p:nvSpPr>
        <p:spPr>
          <a:xfrm flipH="1">
            <a:off x="2238777" y="2268833"/>
            <a:ext cx="2295534" cy="646331"/>
          </a:xfrm>
          <a:prstGeom prst="rect">
            <a:avLst/>
          </a:prstGeom>
        </p:spPr>
        <p:txBody>
          <a:bodyPr wrap="square" anchor="ctr">
            <a:spAutoFit/>
          </a:bodyPr>
          <a:lstStyle/>
          <a:p>
            <a:pPr algn="ctr"/>
            <a:r>
              <a:rPr lang="en-US" b="1" dirty="0">
                <a:solidFill>
                  <a:srgbClr val="FFFF00"/>
                </a:solidFill>
                <a:effectLst>
                  <a:outerShdw blurRad="38100" dist="38100" dir="2700000" algn="tl">
                    <a:srgbClr val="000000">
                      <a:alpha val="43137"/>
                    </a:srgbClr>
                  </a:outerShdw>
                </a:effectLst>
                <a:latin typeface="Arial" panose="020B0604020202020204" pitchFamily="34" charset="0"/>
                <a:ea typeface="Adobe Song Std L" panose="02020300000000000000" pitchFamily="18" charset="-128"/>
                <a:cs typeface="Arial" panose="020B0604020202020204" pitchFamily="34" charset="0"/>
              </a:rPr>
              <a:t>Reckitt</a:t>
            </a:r>
            <a:br>
              <a:rPr lang="en-US" b="1" dirty="0">
                <a:solidFill>
                  <a:srgbClr val="FFFF00"/>
                </a:solidFill>
                <a:effectLst>
                  <a:outerShdw blurRad="38100" dist="38100" dir="2700000" algn="tl">
                    <a:srgbClr val="000000">
                      <a:alpha val="43137"/>
                    </a:srgbClr>
                  </a:outerShdw>
                </a:effectLst>
                <a:latin typeface="Arial" panose="020B0604020202020204" pitchFamily="34" charset="0"/>
                <a:ea typeface="Adobe Song Std L" panose="02020300000000000000" pitchFamily="18" charset="-128"/>
                <a:cs typeface="Arial" panose="020B0604020202020204" pitchFamily="34" charset="0"/>
              </a:rPr>
            </a:br>
            <a:r>
              <a:rPr lang="en-US" b="1" dirty="0">
                <a:solidFill>
                  <a:srgbClr val="FFFF00"/>
                </a:solidFill>
                <a:effectLst>
                  <a:outerShdw blurRad="38100" dist="38100" dir="2700000" algn="tl">
                    <a:srgbClr val="000000">
                      <a:alpha val="43137"/>
                    </a:srgbClr>
                  </a:outerShdw>
                </a:effectLst>
                <a:latin typeface="Arial" panose="020B0604020202020204" pitchFamily="34" charset="0"/>
                <a:ea typeface="Adobe Song Std L" panose="02020300000000000000" pitchFamily="18" charset="-128"/>
                <a:cs typeface="Arial" panose="020B0604020202020204" pitchFamily="34" charset="0"/>
              </a:rPr>
              <a:t>1900 - 2100 Crores </a:t>
            </a:r>
          </a:p>
        </p:txBody>
      </p:sp>
      <p:sp>
        <p:nvSpPr>
          <p:cNvPr id="97" name="Rectangle 96">
            <a:extLst>
              <a:ext uri="{FF2B5EF4-FFF2-40B4-BE49-F238E27FC236}">
                <a16:creationId xmlns:a16="http://schemas.microsoft.com/office/drawing/2014/main" id="{B9FCC382-EB38-621A-6340-D8742F9819DD}"/>
              </a:ext>
            </a:extLst>
          </p:cNvPr>
          <p:cNvSpPr/>
          <p:nvPr/>
        </p:nvSpPr>
        <p:spPr>
          <a:xfrm flipH="1">
            <a:off x="2221841" y="3297054"/>
            <a:ext cx="2295534" cy="646331"/>
          </a:xfrm>
          <a:prstGeom prst="rect">
            <a:avLst/>
          </a:prstGeom>
        </p:spPr>
        <p:txBody>
          <a:bodyPr wrap="square" anchor="ctr">
            <a:spAutoFit/>
          </a:bodyPr>
          <a:lstStyle/>
          <a:p>
            <a:pPr algn="ctr"/>
            <a:r>
              <a:rPr lang="en-US" b="1" dirty="0">
                <a:solidFill>
                  <a:schemeClr val="bg1">
                    <a:lumMod val="85000"/>
                  </a:schemeClr>
                </a:solidFill>
                <a:effectLst>
                  <a:outerShdw blurRad="38100" dist="38100" dir="2700000" algn="tl">
                    <a:srgbClr val="000000">
                      <a:alpha val="43137"/>
                    </a:srgbClr>
                  </a:outerShdw>
                </a:effectLst>
                <a:latin typeface="Arial" panose="020B0604020202020204" pitchFamily="34" charset="0"/>
                <a:ea typeface="Adobe Song Std L" panose="02020300000000000000" pitchFamily="18" charset="-128"/>
                <a:cs typeface="Arial" panose="020B0604020202020204" pitchFamily="34" charset="0"/>
              </a:rPr>
              <a:t>Reliance Industries</a:t>
            </a:r>
            <a:br>
              <a:rPr lang="en-US" b="1" dirty="0">
                <a:solidFill>
                  <a:schemeClr val="bg1">
                    <a:lumMod val="85000"/>
                  </a:schemeClr>
                </a:solidFill>
                <a:effectLst>
                  <a:outerShdw blurRad="38100" dist="38100" dir="2700000" algn="tl">
                    <a:srgbClr val="000000">
                      <a:alpha val="43137"/>
                    </a:srgbClr>
                  </a:outerShdw>
                </a:effectLst>
                <a:latin typeface="Arial" panose="020B0604020202020204" pitchFamily="34" charset="0"/>
                <a:ea typeface="Adobe Song Std L" panose="02020300000000000000" pitchFamily="18" charset="-128"/>
                <a:cs typeface="Arial" panose="020B0604020202020204" pitchFamily="34" charset="0"/>
              </a:rPr>
            </a:br>
            <a:r>
              <a:rPr lang="en-US" b="1" dirty="0">
                <a:solidFill>
                  <a:schemeClr val="bg1">
                    <a:lumMod val="85000"/>
                  </a:schemeClr>
                </a:solidFill>
                <a:effectLst>
                  <a:outerShdw blurRad="38100" dist="38100" dir="2700000" algn="tl">
                    <a:srgbClr val="000000">
                      <a:alpha val="43137"/>
                    </a:srgbClr>
                  </a:outerShdw>
                </a:effectLst>
                <a:latin typeface="Arial" panose="020B0604020202020204" pitchFamily="34" charset="0"/>
                <a:ea typeface="Adobe Song Std L" panose="02020300000000000000" pitchFamily="18" charset="-128"/>
                <a:cs typeface="Arial" panose="020B0604020202020204" pitchFamily="34" charset="0"/>
              </a:rPr>
              <a:t>1700 – 1900 Crores </a:t>
            </a:r>
          </a:p>
        </p:txBody>
      </p:sp>
      <p:sp>
        <p:nvSpPr>
          <p:cNvPr id="98" name="Rectangle 97">
            <a:extLst>
              <a:ext uri="{FF2B5EF4-FFF2-40B4-BE49-F238E27FC236}">
                <a16:creationId xmlns:a16="http://schemas.microsoft.com/office/drawing/2014/main" id="{EE3496D9-E24D-B565-6BCE-2455E701EEEA}"/>
              </a:ext>
            </a:extLst>
          </p:cNvPr>
          <p:cNvSpPr/>
          <p:nvPr/>
        </p:nvSpPr>
        <p:spPr>
          <a:xfrm flipH="1">
            <a:off x="2174583" y="4400673"/>
            <a:ext cx="2295534" cy="646331"/>
          </a:xfrm>
          <a:prstGeom prst="rect">
            <a:avLst/>
          </a:prstGeom>
        </p:spPr>
        <p:txBody>
          <a:bodyPr wrap="square" anchor="ctr">
            <a:spAutoFit/>
          </a:bodyPr>
          <a:lstStyle/>
          <a:p>
            <a:pPr algn="ctr"/>
            <a:r>
              <a:rPr lang="en-US" b="1" dirty="0">
                <a:solidFill>
                  <a:schemeClr val="tx2">
                    <a:lumMod val="10000"/>
                    <a:lumOff val="90000"/>
                  </a:schemeClr>
                </a:solidFill>
                <a:effectLst>
                  <a:outerShdw blurRad="38100" dist="38100" dir="2700000" algn="tl">
                    <a:srgbClr val="000000">
                      <a:alpha val="43137"/>
                    </a:srgbClr>
                  </a:outerShdw>
                </a:effectLst>
                <a:latin typeface="Arial" panose="020B0604020202020204" pitchFamily="34" charset="0"/>
                <a:ea typeface="Adobe Song Std L" panose="02020300000000000000" pitchFamily="18" charset="-128"/>
                <a:cs typeface="Arial" panose="020B0604020202020204" pitchFamily="34" charset="0"/>
              </a:rPr>
              <a:t>Maruti Suzuki</a:t>
            </a:r>
          </a:p>
          <a:p>
            <a:pPr algn="ctr"/>
            <a:r>
              <a:rPr lang="en-US" b="1" dirty="0">
                <a:solidFill>
                  <a:schemeClr val="tx2">
                    <a:lumMod val="10000"/>
                    <a:lumOff val="90000"/>
                  </a:schemeClr>
                </a:solidFill>
                <a:effectLst>
                  <a:outerShdw blurRad="38100" dist="38100" dir="2700000" algn="tl">
                    <a:srgbClr val="000000">
                      <a:alpha val="43137"/>
                    </a:srgbClr>
                  </a:outerShdw>
                </a:effectLst>
                <a:latin typeface="Arial" panose="020B0604020202020204" pitchFamily="34" charset="0"/>
                <a:ea typeface="Adobe Song Std L" panose="02020300000000000000" pitchFamily="18" charset="-128"/>
                <a:cs typeface="Arial" panose="020B0604020202020204" pitchFamily="34" charset="0"/>
              </a:rPr>
              <a:t>1500 – 1700 Crores </a:t>
            </a:r>
          </a:p>
        </p:txBody>
      </p:sp>
      <p:sp>
        <p:nvSpPr>
          <p:cNvPr id="99" name="Rectangle 98">
            <a:extLst>
              <a:ext uri="{FF2B5EF4-FFF2-40B4-BE49-F238E27FC236}">
                <a16:creationId xmlns:a16="http://schemas.microsoft.com/office/drawing/2014/main" id="{F239E724-C68F-002B-2563-924AC86A53BE}"/>
              </a:ext>
            </a:extLst>
          </p:cNvPr>
          <p:cNvSpPr/>
          <p:nvPr/>
        </p:nvSpPr>
        <p:spPr>
          <a:xfrm flipH="1">
            <a:off x="2174583" y="5506272"/>
            <a:ext cx="2295534" cy="646331"/>
          </a:xfrm>
          <a:prstGeom prst="rect">
            <a:avLst/>
          </a:prstGeom>
        </p:spPr>
        <p:txBody>
          <a:bodyPr wrap="square" anchor="ctr">
            <a:spAutoFit/>
          </a:bodyPr>
          <a:lstStyle/>
          <a:p>
            <a:pPr algn="ctr"/>
            <a:r>
              <a:rPr lang="en-US"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ea typeface="Adobe Song Std L" panose="02020300000000000000" pitchFamily="18" charset="-128"/>
                <a:cs typeface="Arial" panose="020B0604020202020204" pitchFamily="34" charset="0"/>
              </a:rPr>
              <a:t>Dream 11</a:t>
            </a:r>
            <a:br>
              <a:rPr lang="en-US"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ea typeface="Adobe Song Std L" panose="02020300000000000000" pitchFamily="18" charset="-128"/>
                <a:cs typeface="Arial" panose="020B0604020202020204" pitchFamily="34" charset="0"/>
              </a:rPr>
            </a:br>
            <a:r>
              <a:rPr lang="en-US"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ea typeface="Adobe Song Std L" panose="02020300000000000000" pitchFamily="18" charset="-128"/>
                <a:cs typeface="Arial" panose="020B0604020202020204" pitchFamily="34" charset="0"/>
              </a:rPr>
              <a:t>1200 – 1400 Crores </a:t>
            </a:r>
          </a:p>
        </p:txBody>
      </p:sp>
      <p:sp>
        <p:nvSpPr>
          <p:cNvPr id="100" name="Rectangle 99">
            <a:extLst>
              <a:ext uri="{FF2B5EF4-FFF2-40B4-BE49-F238E27FC236}">
                <a16:creationId xmlns:a16="http://schemas.microsoft.com/office/drawing/2014/main" id="{98BAF7F3-0D80-332E-A99C-063B1109E2CD}"/>
              </a:ext>
            </a:extLst>
          </p:cNvPr>
          <p:cNvSpPr/>
          <p:nvPr/>
        </p:nvSpPr>
        <p:spPr>
          <a:xfrm flipH="1">
            <a:off x="7286937" y="1202914"/>
            <a:ext cx="2295534" cy="646331"/>
          </a:xfrm>
          <a:prstGeom prst="rect">
            <a:avLst/>
          </a:prstGeom>
        </p:spPr>
        <p:txBody>
          <a:bodyPr wrap="square" anchor="ctr">
            <a:spAutoFit/>
          </a:bodyPr>
          <a:lstStyle/>
          <a:p>
            <a:pPr algn="ctr"/>
            <a:r>
              <a:rPr lang="fr-FR" b="1" dirty="0">
                <a:solidFill>
                  <a:srgbClr val="FFFF00"/>
                </a:solidFill>
                <a:effectLst>
                  <a:outerShdw blurRad="38100" dist="38100" dir="2700000" algn="tl">
                    <a:srgbClr val="000000">
                      <a:alpha val="43137"/>
                    </a:srgbClr>
                  </a:outerShdw>
                </a:effectLst>
                <a:latin typeface="Arial" panose="020B0604020202020204" pitchFamily="34" charset="0"/>
                <a:ea typeface="Adobe Song Std L" panose="02020300000000000000" pitchFamily="18" charset="-128"/>
                <a:cs typeface="Arial" panose="020B0604020202020204" pitchFamily="34" charset="0"/>
              </a:rPr>
              <a:t>Procter &amp; Gamble</a:t>
            </a:r>
            <a:br>
              <a:rPr lang="fr-FR" b="1" dirty="0">
                <a:solidFill>
                  <a:srgbClr val="FFFF00"/>
                </a:solidFill>
                <a:effectLst>
                  <a:outerShdw blurRad="38100" dist="38100" dir="2700000" algn="tl">
                    <a:srgbClr val="000000">
                      <a:alpha val="43137"/>
                    </a:srgbClr>
                  </a:outerShdw>
                </a:effectLst>
                <a:latin typeface="Arial" panose="020B0604020202020204" pitchFamily="34" charset="0"/>
                <a:ea typeface="Adobe Song Std L" panose="02020300000000000000" pitchFamily="18" charset="-128"/>
                <a:cs typeface="Arial" panose="020B0604020202020204" pitchFamily="34" charset="0"/>
              </a:rPr>
            </a:br>
            <a:r>
              <a:rPr lang="fr-FR" b="1" dirty="0">
                <a:solidFill>
                  <a:srgbClr val="FFFF00"/>
                </a:solidFill>
                <a:effectLst>
                  <a:outerShdw blurRad="38100" dist="38100" dir="2700000" algn="tl">
                    <a:srgbClr val="000000">
                      <a:alpha val="43137"/>
                    </a:srgbClr>
                  </a:outerShdw>
                </a:effectLst>
                <a:latin typeface="Arial" panose="020B0604020202020204" pitchFamily="34" charset="0"/>
                <a:ea typeface="Adobe Song Std L" panose="02020300000000000000" pitchFamily="18" charset="-128"/>
                <a:cs typeface="Arial" panose="020B0604020202020204" pitchFamily="34" charset="0"/>
              </a:rPr>
              <a:t>1200 – 1400 </a:t>
            </a:r>
            <a:r>
              <a:rPr lang="fr-FR" b="1" dirty="0" err="1">
                <a:solidFill>
                  <a:srgbClr val="FFFF00"/>
                </a:solidFill>
                <a:effectLst>
                  <a:outerShdw blurRad="38100" dist="38100" dir="2700000" algn="tl">
                    <a:srgbClr val="000000">
                      <a:alpha val="43137"/>
                    </a:srgbClr>
                  </a:outerShdw>
                </a:effectLst>
                <a:latin typeface="Arial" panose="020B0604020202020204" pitchFamily="34" charset="0"/>
                <a:ea typeface="Adobe Song Std L" panose="02020300000000000000" pitchFamily="18" charset="-128"/>
                <a:cs typeface="Arial" panose="020B0604020202020204" pitchFamily="34" charset="0"/>
              </a:rPr>
              <a:t>Crores</a:t>
            </a:r>
            <a:r>
              <a:rPr lang="fr-FR" b="1" dirty="0">
                <a:solidFill>
                  <a:srgbClr val="FFFF00"/>
                </a:solidFill>
                <a:effectLst>
                  <a:outerShdw blurRad="38100" dist="38100" dir="2700000" algn="tl">
                    <a:srgbClr val="000000">
                      <a:alpha val="43137"/>
                    </a:srgbClr>
                  </a:outerShdw>
                </a:effectLst>
                <a:latin typeface="Arial" panose="020B0604020202020204" pitchFamily="34" charset="0"/>
                <a:ea typeface="Adobe Song Std L" panose="02020300000000000000" pitchFamily="18" charset="-128"/>
                <a:cs typeface="Arial" panose="020B0604020202020204" pitchFamily="34" charset="0"/>
              </a:rPr>
              <a:t> </a:t>
            </a:r>
          </a:p>
        </p:txBody>
      </p:sp>
      <p:sp>
        <p:nvSpPr>
          <p:cNvPr id="101" name="Rectangle 100">
            <a:extLst>
              <a:ext uri="{FF2B5EF4-FFF2-40B4-BE49-F238E27FC236}">
                <a16:creationId xmlns:a16="http://schemas.microsoft.com/office/drawing/2014/main" id="{EBA40648-11D0-23FA-F885-DAEA58A538B8}"/>
              </a:ext>
            </a:extLst>
          </p:cNvPr>
          <p:cNvSpPr/>
          <p:nvPr/>
        </p:nvSpPr>
        <p:spPr>
          <a:xfrm flipH="1">
            <a:off x="7278257" y="2219770"/>
            <a:ext cx="2295534" cy="646331"/>
          </a:xfrm>
          <a:prstGeom prst="rect">
            <a:avLst/>
          </a:prstGeom>
        </p:spPr>
        <p:txBody>
          <a:bodyPr wrap="square" anchor="ctr">
            <a:spAutoFit/>
          </a:bodyPr>
          <a:lstStyle/>
          <a:p>
            <a:pPr algn="ctr"/>
            <a:r>
              <a:rPr lang="en-US" b="1" dirty="0">
                <a:solidFill>
                  <a:srgbClr val="FFFF00"/>
                </a:solidFill>
                <a:effectLst>
                  <a:outerShdw blurRad="38100" dist="38100" dir="2700000" algn="tl">
                    <a:srgbClr val="000000">
                      <a:alpha val="43137"/>
                    </a:srgbClr>
                  </a:outerShdw>
                </a:effectLst>
                <a:latin typeface="Arial" panose="020B0604020202020204" pitchFamily="34" charset="0"/>
                <a:ea typeface="Adobe Song Std L" panose="02020300000000000000" pitchFamily="18" charset="-128"/>
                <a:cs typeface="Arial" panose="020B0604020202020204" pitchFamily="34" charset="0"/>
              </a:rPr>
              <a:t>Amazon India</a:t>
            </a:r>
          </a:p>
          <a:p>
            <a:pPr algn="ctr"/>
            <a:r>
              <a:rPr lang="en-US" b="1" dirty="0">
                <a:solidFill>
                  <a:srgbClr val="FFFF00"/>
                </a:solidFill>
                <a:effectLst>
                  <a:outerShdw blurRad="38100" dist="38100" dir="2700000" algn="tl">
                    <a:srgbClr val="000000">
                      <a:alpha val="43137"/>
                    </a:srgbClr>
                  </a:outerShdw>
                </a:effectLst>
                <a:latin typeface="Arial" panose="020B0604020202020204" pitchFamily="34" charset="0"/>
                <a:ea typeface="Adobe Song Std L" panose="02020300000000000000" pitchFamily="18" charset="-128"/>
                <a:cs typeface="Arial" panose="020B0604020202020204" pitchFamily="34" charset="0"/>
              </a:rPr>
              <a:t>1100 – 1300 Crores </a:t>
            </a:r>
          </a:p>
        </p:txBody>
      </p:sp>
      <p:sp>
        <p:nvSpPr>
          <p:cNvPr id="102" name="Rectangle 101">
            <a:extLst>
              <a:ext uri="{FF2B5EF4-FFF2-40B4-BE49-F238E27FC236}">
                <a16:creationId xmlns:a16="http://schemas.microsoft.com/office/drawing/2014/main" id="{641DE251-0BAA-BD54-2012-0F2DB12AAE55}"/>
              </a:ext>
            </a:extLst>
          </p:cNvPr>
          <p:cNvSpPr/>
          <p:nvPr/>
        </p:nvSpPr>
        <p:spPr>
          <a:xfrm flipH="1">
            <a:off x="7288505" y="3340320"/>
            <a:ext cx="2295534" cy="646331"/>
          </a:xfrm>
          <a:prstGeom prst="rect">
            <a:avLst/>
          </a:prstGeom>
        </p:spPr>
        <p:txBody>
          <a:bodyPr wrap="square" anchor="ctr">
            <a:spAutoFit/>
          </a:bodyPr>
          <a:lstStyle/>
          <a:p>
            <a:pPr algn="ctr"/>
            <a:r>
              <a:rPr lang="en-US" b="1" dirty="0">
                <a:solidFill>
                  <a:schemeClr val="bg1">
                    <a:lumMod val="85000"/>
                  </a:schemeClr>
                </a:solidFill>
                <a:effectLst>
                  <a:outerShdw blurRad="38100" dist="38100" dir="2700000" algn="tl">
                    <a:srgbClr val="000000">
                      <a:alpha val="43137"/>
                    </a:srgbClr>
                  </a:outerShdw>
                </a:effectLst>
                <a:latin typeface="Arial" panose="020B0604020202020204" pitchFamily="34" charset="0"/>
                <a:ea typeface="Adobe Song Std L" panose="02020300000000000000" pitchFamily="18" charset="-128"/>
                <a:cs typeface="Arial" panose="020B0604020202020204" pitchFamily="34" charset="0"/>
              </a:rPr>
              <a:t>Cadburys India</a:t>
            </a:r>
            <a:br>
              <a:rPr lang="en-US" b="1" dirty="0">
                <a:solidFill>
                  <a:schemeClr val="bg1">
                    <a:lumMod val="85000"/>
                  </a:schemeClr>
                </a:solidFill>
                <a:effectLst>
                  <a:outerShdw blurRad="38100" dist="38100" dir="2700000" algn="tl">
                    <a:srgbClr val="000000">
                      <a:alpha val="43137"/>
                    </a:srgbClr>
                  </a:outerShdw>
                </a:effectLst>
                <a:latin typeface="Arial" panose="020B0604020202020204" pitchFamily="34" charset="0"/>
                <a:ea typeface="Adobe Song Std L" panose="02020300000000000000" pitchFamily="18" charset="-128"/>
                <a:cs typeface="Arial" panose="020B0604020202020204" pitchFamily="34" charset="0"/>
              </a:rPr>
            </a:br>
            <a:r>
              <a:rPr lang="en-US" b="1" dirty="0">
                <a:solidFill>
                  <a:schemeClr val="bg1">
                    <a:lumMod val="85000"/>
                  </a:schemeClr>
                </a:solidFill>
                <a:effectLst>
                  <a:outerShdw blurRad="38100" dist="38100" dir="2700000" algn="tl">
                    <a:srgbClr val="000000">
                      <a:alpha val="43137"/>
                    </a:srgbClr>
                  </a:outerShdw>
                </a:effectLst>
                <a:latin typeface="Arial" panose="020B0604020202020204" pitchFamily="34" charset="0"/>
                <a:ea typeface="Adobe Song Std L" panose="02020300000000000000" pitchFamily="18" charset="-128"/>
                <a:cs typeface="Arial" panose="020B0604020202020204" pitchFamily="34" charset="0"/>
              </a:rPr>
              <a:t>1000 – 1200 Crores </a:t>
            </a:r>
          </a:p>
        </p:txBody>
      </p:sp>
      <p:sp>
        <p:nvSpPr>
          <p:cNvPr id="103" name="Rectangle 102">
            <a:extLst>
              <a:ext uri="{FF2B5EF4-FFF2-40B4-BE49-F238E27FC236}">
                <a16:creationId xmlns:a16="http://schemas.microsoft.com/office/drawing/2014/main" id="{D242BC76-3810-9E83-3BAD-421ACFCC9A09}"/>
              </a:ext>
            </a:extLst>
          </p:cNvPr>
          <p:cNvSpPr/>
          <p:nvPr/>
        </p:nvSpPr>
        <p:spPr>
          <a:xfrm flipH="1">
            <a:off x="7319050" y="4380365"/>
            <a:ext cx="2295534" cy="646331"/>
          </a:xfrm>
          <a:prstGeom prst="rect">
            <a:avLst/>
          </a:prstGeom>
        </p:spPr>
        <p:txBody>
          <a:bodyPr wrap="square" anchor="ctr">
            <a:spAutoFit/>
          </a:bodyPr>
          <a:lstStyle/>
          <a:p>
            <a:pPr algn="ctr"/>
            <a:r>
              <a:rPr lang="en-US" b="1" dirty="0">
                <a:solidFill>
                  <a:schemeClr val="bg1">
                    <a:lumMod val="85000"/>
                  </a:schemeClr>
                </a:solidFill>
                <a:effectLst>
                  <a:outerShdw blurRad="38100" dist="38100" dir="2700000" algn="tl">
                    <a:srgbClr val="000000">
                      <a:alpha val="43137"/>
                    </a:srgbClr>
                  </a:outerShdw>
                </a:effectLst>
                <a:latin typeface="Arial" panose="020B0604020202020204" pitchFamily="34" charset="0"/>
                <a:ea typeface="Adobe Song Std L" panose="02020300000000000000" pitchFamily="18" charset="-128"/>
                <a:cs typeface="Arial" panose="020B0604020202020204" pitchFamily="34" charset="0"/>
              </a:rPr>
              <a:t>Godrej Consumers 900 – 1100 Crores </a:t>
            </a:r>
          </a:p>
        </p:txBody>
      </p:sp>
      <p:sp>
        <p:nvSpPr>
          <p:cNvPr id="104" name="Rectangle 103">
            <a:extLst>
              <a:ext uri="{FF2B5EF4-FFF2-40B4-BE49-F238E27FC236}">
                <a16:creationId xmlns:a16="http://schemas.microsoft.com/office/drawing/2014/main" id="{E3E7A8B9-22E0-D9BC-BC1B-F408C0FC3352}"/>
              </a:ext>
            </a:extLst>
          </p:cNvPr>
          <p:cNvSpPr/>
          <p:nvPr/>
        </p:nvSpPr>
        <p:spPr>
          <a:xfrm flipH="1">
            <a:off x="7319050" y="5497780"/>
            <a:ext cx="2295534" cy="646331"/>
          </a:xfrm>
          <a:prstGeom prst="rect">
            <a:avLst/>
          </a:prstGeom>
        </p:spPr>
        <p:txBody>
          <a:bodyPr wrap="square" anchor="ctr">
            <a:spAutoFit/>
          </a:bodyPr>
          <a:lstStyle/>
          <a:p>
            <a:pPr algn="ctr"/>
            <a:r>
              <a:rPr lang="en-US" b="1"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ea typeface="Adobe Song Std L" panose="02020300000000000000" pitchFamily="18" charset="-128"/>
                <a:cs typeface="Arial" panose="020B0604020202020204" pitchFamily="34" charset="0"/>
              </a:rPr>
              <a:t>Google India</a:t>
            </a:r>
          </a:p>
          <a:p>
            <a:pPr algn="ctr"/>
            <a:r>
              <a:rPr lang="en-US" b="1"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ea typeface="Adobe Song Std L" panose="02020300000000000000" pitchFamily="18" charset="-128"/>
                <a:cs typeface="Arial" panose="020B0604020202020204" pitchFamily="34" charset="0"/>
              </a:rPr>
              <a:t>700 – 900 Crores </a:t>
            </a:r>
          </a:p>
        </p:txBody>
      </p:sp>
    </p:spTree>
    <p:extLst>
      <p:ext uri="{BB962C8B-B14F-4D97-AF65-F5344CB8AC3E}">
        <p14:creationId xmlns:p14="http://schemas.microsoft.com/office/powerpoint/2010/main" val="1675260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0A4B3D0-CED3-7D81-FC89-C580E1A2BE56}"/>
              </a:ext>
            </a:extLst>
          </p:cNvPr>
          <p:cNvSpPr>
            <a:spLocks noGrp="1"/>
          </p:cNvSpPr>
          <p:nvPr>
            <p:ph type="subTitle" idx="1"/>
          </p:nvPr>
        </p:nvSpPr>
        <p:spPr/>
        <p:txBody>
          <a:bodyPr/>
          <a:lstStyle/>
          <a:p>
            <a:endParaRPr lang="en-IN"/>
          </a:p>
        </p:txBody>
      </p:sp>
    </p:spTree>
    <p:extLst>
      <p:ext uri="{BB962C8B-B14F-4D97-AF65-F5344CB8AC3E}">
        <p14:creationId xmlns:p14="http://schemas.microsoft.com/office/powerpoint/2010/main" val="2476969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F72DA-02DE-2DC8-F735-165046EF11F9}"/>
              </a:ext>
            </a:extLst>
          </p:cNvPr>
          <p:cNvSpPr>
            <a:spLocks noGrp="1"/>
          </p:cNvSpPr>
          <p:nvPr>
            <p:ph type="title"/>
          </p:nvPr>
        </p:nvSpPr>
        <p:spPr/>
        <p:txBody>
          <a:bodyPr>
            <a:normAutofit/>
          </a:bodyPr>
          <a:lstStyle/>
          <a:p>
            <a:r>
              <a:rPr lang="en-IN" sz="3200" b="1" dirty="0"/>
              <a:t>Digital </a:t>
            </a:r>
            <a:r>
              <a:rPr lang="en-IN" sz="3200" b="1" dirty="0" err="1"/>
              <a:t>Adex</a:t>
            </a:r>
            <a:r>
              <a:rPr lang="en-IN" sz="3200" b="1" dirty="0"/>
              <a:t> </a:t>
            </a:r>
            <a:br>
              <a:rPr lang="en-IN" sz="3200" b="1" dirty="0"/>
            </a:br>
            <a:r>
              <a:rPr lang="en-IN" sz="2700" b="1" dirty="0"/>
              <a:t>Slowest Growth in 2 Decades ( Barring Covid Year )</a:t>
            </a:r>
            <a:br>
              <a:rPr lang="en-IN" sz="2700" b="1" dirty="0"/>
            </a:br>
            <a:r>
              <a:rPr lang="en-IN" sz="2700" b="1" dirty="0"/>
              <a:t>Leads Adex pie with share of 42%</a:t>
            </a:r>
            <a:endParaRPr lang="en-IN" sz="2700" dirty="0"/>
          </a:p>
        </p:txBody>
      </p:sp>
      <p:sp>
        <p:nvSpPr>
          <p:cNvPr id="6" name="Google Shape;925;p43">
            <a:extLst>
              <a:ext uri="{FF2B5EF4-FFF2-40B4-BE49-F238E27FC236}">
                <a16:creationId xmlns:a16="http://schemas.microsoft.com/office/drawing/2014/main" id="{1F92CFB4-9142-BA5A-D91A-7A1DCB126108}"/>
              </a:ext>
            </a:extLst>
          </p:cNvPr>
          <p:cNvSpPr txBox="1"/>
          <p:nvPr/>
        </p:nvSpPr>
        <p:spPr>
          <a:xfrm>
            <a:off x="1557696" y="4021053"/>
            <a:ext cx="2013388" cy="751682"/>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4000" b="1" dirty="0">
                <a:solidFill>
                  <a:schemeClr val="bg1">
                    <a:lumMod val="75000"/>
                  </a:schemeClr>
                </a:solidFill>
                <a:latin typeface="Verdana" panose="020B0604030504040204" pitchFamily="34" charset="0"/>
                <a:ea typeface="Verdana" panose="020B0604030504040204" pitchFamily="34" charset="0"/>
                <a:cs typeface="Bebas Neue"/>
                <a:sym typeface="Bebas Neue"/>
              </a:rPr>
              <a:t>20</a:t>
            </a:r>
            <a:r>
              <a:rPr lang="en" sz="6000" b="1" dirty="0">
                <a:solidFill>
                  <a:schemeClr val="bg1">
                    <a:lumMod val="75000"/>
                  </a:schemeClr>
                </a:solidFill>
                <a:latin typeface="Verdana" panose="020B0604030504040204" pitchFamily="34" charset="0"/>
                <a:ea typeface="Verdana" panose="020B0604030504040204" pitchFamily="34" charset="0"/>
                <a:cs typeface="Bebas Neue"/>
                <a:sym typeface="Bebas Neue"/>
              </a:rPr>
              <a:t>23</a:t>
            </a:r>
            <a:endParaRPr sz="6000" b="1" dirty="0">
              <a:solidFill>
                <a:schemeClr val="bg1">
                  <a:lumMod val="75000"/>
                </a:schemeClr>
              </a:solidFill>
              <a:latin typeface="Verdana" panose="020B0604030504040204" pitchFamily="34" charset="0"/>
              <a:ea typeface="Verdana" panose="020B0604030504040204" pitchFamily="34" charset="0"/>
              <a:cs typeface="Bebas Neue"/>
              <a:sym typeface="Bebas Neue"/>
            </a:endParaRPr>
          </a:p>
        </p:txBody>
      </p:sp>
      <p:pic>
        <p:nvPicPr>
          <p:cNvPr id="7" name="Picture 6" descr="A group of colorful rectangular objects&#10;&#10;Description automatically generated">
            <a:extLst>
              <a:ext uri="{FF2B5EF4-FFF2-40B4-BE49-F238E27FC236}">
                <a16:creationId xmlns:a16="http://schemas.microsoft.com/office/drawing/2014/main" id="{E85675FD-46C9-4B0A-1E67-AD54D649BEEB}"/>
              </a:ext>
            </a:extLst>
          </p:cNvPr>
          <p:cNvPicPr>
            <a:picLocks noChangeAspect="1"/>
          </p:cNvPicPr>
          <p:nvPr/>
        </p:nvPicPr>
        <p:blipFill>
          <a:blip r:embed="rId3">
            <a:extLst>
              <a:ext uri="{28A0092B-C50C-407E-A947-70E740481C1C}">
                <a14:useLocalDpi xmlns:a14="http://schemas.microsoft.com/office/drawing/2010/main" val="0"/>
              </a:ext>
            </a:extLst>
          </a:blip>
          <a:srcRect l="73865" t="13127" r="5614" b="34786"/>
          <a:stretch/>
        </p:blipFill>
        <p:spPr>
          <a:xfrm>
            <a:off x="7846034" y="1958479"/>
            <a:ext cx="1303507" cy="3104858"/>
          </a:xfrm>
          <a:prstGeom prst="rect">
            <a:avLst/>
          </a:prstGeom>
        </p:spPr>
      </p:pic>
      <p:pic>
        <p:nvPicPr>
          <p:cNvPr id="8" name="Picture 7" descr="A group of colorful rectangular objects&#10;&#10;Description automatically generated">
            <a:extLst>
              <a:ext uri="{FF2B5EF4-FFF2-40B4-BE49-F238E27FC236}">
                <a16:creationId xmlns:a16="http://schemas.microsoft.com/office/drawing/2014/main" id="{823DEAB1-69D5-48C7-D495-44DC6BC37FA3}"/>
              </a:ext>
            </a:extLst>
          </p:cNvPr>
          <p:cNvPicPr>
            <a:picLocks noChangeAspect="1"/>
          </p:cNvPicPr>
          <p:nvPr/>
        </p:nvPicPr>
        <p:blipFill>
          <a:blip r:embed="rId3">
            <a:extLst>
              <a:ext uri="{28A0092B-C50C-407E-A947-70E740481C1C}">
                <a14:useLocalDpi xmlns:a14="http://schemas.microsoft.com/office/drawing/2010/main" val="0"/>
              </a:ext>
            </a:extLst>
          </a:blip>
          <a:srcRect l="5715" t="25827" r="73075" b="34785"/>
          <a:stretch/>
        </p:blipFill>
        <p:spPr>
          <a:xfrm>
            <a:off x="3401669" y="2757442"/>
            <a:ext cx="1347281" cy="2081719"/>
          </a:xfrm>
          <a:prstGeom prst="rect">
            <a:avLst/>
          </a:prstGeom>
        </p:spPr>
      </p:pic>
      <p:sp>
        <p:nvSpPr>
          <p:cNvPr id="9" name="Google Shape;498;p30">
            <a:extLst>
              <a:ext uri="{FF2B5EF4-FFF2-40B4-BE49-F238E27FC236}">
                <a16:creationId xmlns:a16="http://schemas.microsoft.com/office/drawing/2014/main" id="{8E2B0593-6C7E-987C-4C45-49D55FA43CD3}"/>
              </a:ext>
            </a:extLst>
          </p:cNvPr>
          <p:cNvSpPr txBox="1"/>
          <p:nvPr/>
        </p:nvSpPr>
        <p:spPr>
          <a:xfrm>
            <a:off x="3571084" y="3373065"/>
            <a:ext cx="1008449" cy="128661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a:latin typeface="Bebas Neue"/>
                <a:ea typeface="Bebas Neue"/>
                <a:cs typeface="Bebas Neue"/>
                <a:sym typeface="Bebas Neue"/>
              </a:rPr>
              <a:t>39714</a:t>
            </a:r>
          </a:p>
          <a:p>
            <a:pPr marL="0" lvl="0" indent="0" algn="ctr" rtl="0">
              <a:spcBef>
                <a:spcPts val="0"/>
              </a:spcBef>
              <a:spcAft>
                <a:spcPts val="0"/>
              </a:spcAft>
              <a:buNone/>
            </a:pPr>
            <a:r>
              <a:rPr lang="en" sz="3000" b="1" dirty="0">
                <a:latin typeface="Bebas Neue"/>
                <a:ea typeface="Bebas Neue"/>
                <a:cs typeface="Bebas Neue"/>
                <a:sym typeface="Bebas Neue"/>
              </a:rPr>
              <a:t>CRS</a:t>
            </a:r>
            <a:endParaRPr sz="3000" b="1" dirty="0">
              <a:latin typeface="Bebas Neue"/>
              <a:ea typeface="Bebas Neue"/>
              <a:cs typeface="Bebas Neue"/>
              <a:sym typeface="Bebas Neue"/>
            </a:endParaRPr>
          </a:p>
        </p:txBody>
      </p:sp>
      <p:sp>
        <p:nvSpPr>
          <p:cNvPr id="10" name="Google Shape;498;p30">
            <a:extLst>
              <a:ext uri="{FF2B5EF4-FFF2-40B4-BE49-F238E27FC236}">
                <a16:creationId xmlns:a16="http://schemas.microsoft.com/office/drawing/2014/main" id="{BB030435-D8AF-446E-5B70-51A753E55791}"/>
              </a:ext>
            </a:extLst>
          </p:cNvPr>
          <p:cNvSpPr txBox="1"/>
          <p:nvPr/>
        </p:nvSpPr>
        <p:spPr>
          <a:xfrm>
            <a:off x="3358680" y="2927134"/>
            <a:ext cx="1428940" cy="44593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a:solidFill>
                  <a:schemeClr val="lt1"/>
                </a:solidFill>
                <a:latin typeface="Bebas Neue" panose="020B0606020202050201" pitchFamily="34" charset="0"/>
                <a:ea typeface="Verdana" panose="020B0604030504040204" pitchFamily="34" charset="0"/>
                <a:cs typeface="Bebas Neue"/>
                <a:sym typeface="Bebas Neue"/>
              </a:rPr>
              <a:t>40%</a:t>
            </a:r>
            <a:endParaRPr sz="3000" b="1" dirty="0">
              <a:solidFill>
                <a:schemeClr val="lt1"/>
              </a:solidFill>
              <a:latin typeface="Bebas Neue" panose="020B0606020202050201" pitchFamily="34" charset="0"/>
              <a:ea typeface="Verdana" panose="020B0604030504040204" pitchFamily="34" charset="0"/>
              <a:cs typeface="Bebas Neue"/>
              <a:sym typeface="Bebas Neue"/>
            </a:endParaRPr>
          </a:p>
        </p:txBody>
      </p:sp>
      <p:sp>
        <p:nvSpPr>
          <p:cNvPr id="11" name="Google Shape;498;p30">
            <a:extLst>
              <a:ext uri="{FF2B5EF4-FFF2-40B4-BE49-F238E27FC236}">
                <a16:creationId xmlns:a16="http://schemas.microsoft.com/office/drawing/2014/main" id="{6BDEB143-382E-ABFA-8A3A-B26A7D5F1435}"/>
              </a:ext>
            </a:extLst>
          </p:cNvPr>
          <p:cNvSpPr txBox="1"/>
          <p:nvPr/>
        </p:nvSpPr>
        <p:spPr>
          <a:xfrm>
            <a:off x="7846034" y="2140070"/>
            <a:ext cx="1303506" cy="44593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a:solidFill>
                  <a:schemeClr val="lt1"/>
                </a:solidFill>
                <a:latin typeface="Bebas Neue" panose="020B0606020202050201" pitchFamily="34" charset="0"/>
                <a:ea typeface="Verdana" panose="020B0604030504040204" pitchFamily="34" charset="0"/>
                <a:cs typeface="Vrinda" panose="020B0502040204020203" pitchFamily="34" charset="0"/>
                <a:sym typeface="Bebas Neue"/>
              </a:rPr>
              <a:t>42%</a:t>
            </a:r>
            <a:endParaRPr sz="3000" b="1" dirty="0">
              <a:solidFill>
                <a:schemeClr val="lt1"/>
              </a:solidFill>
              <a:latin typeface="Bebas Neue" panose="020B0606020202050201" pitchFamily="34" charset="0"/>
              <a:ea typeface="Verdana" panose="020B0604030504040204" pitchFamily="34" charset="0"/>
              <a:cs typeface="Vrinda" panose="020B0502040204020203" pitchFamily="34" charset="0"/>
              <a:sym typeface="Bebas Neue"/>
            </a:endParaRPr>
          </a:p>
        </p:txBody>
      </p:sp>
      <p:sp>
        <p:nvSpPr>
          <p:cNvPr id="12" name="Google Shape;925;p43">
            <a:extLst>
              <a:ext uri="{FF2B5EF4-FFF2-40B4-BE49-F238E27FC236}">
                <a16:creationId xmlns:a16="http://schemas.microsoft.com/office/drawing/2014/main" id="{4F1F6E23-E77C-2CD6-08B7-25C014C7B0F1}"/>
              </a:ext>
            </a:extLst>
          </p:cNvPr>
          <p:cNvSpPr txBox="1"/>
          <p:nvPr/>
        </p:nvSpPr>
        <p:spPr>
          <a:xfrm>
            <a:off x="6006949" y="4021053"/>
            <a:ext cx="2013388" cy="751682"/>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4000" b="1" dirty="0">
                <a:solidFill>
                  <a:schemeClr val="bg1">
                    <a:lumMod val="75000"/>
                  </a:schemeClr>
                </a:solidFill>
                <a:latin typeface="Verdana" panose="020B0604030504040204" pitchFamily="34" charset="0"/>
                <a:ea typeface="Verdana" panose="020B0604030504040204" pitchFamily="34" charset="0"/>
                <a:cs typeface="Bebas Neue"/>
                <a:sym typeface="Bebas Neue"/>
              </a:rPr>
              <a:t>20</a:t>
            </a:r>
            <a:r>
              <a:rPr lang="en" sz="6000" b="1" dirty="0">
                <a:solidFill>
                  <a:schemeClr val="bg1">
                    <a:lumMod val="75000"/>
                  </a:schemeClr>
                </a:solidFill>
                <a:latin typeface="Verdana" panose="020B0604030504040204" pitchFamily="34" charset="0"/>
                <a:ea typeface="Verdana" panose="020B0604030504040204" pitchFamily="34" charset="0"/>
                <a:cs typeface="Bebas Neue"/>
                <a:sym typeface="Bebas Neue"/>
              </a:rPr>
              <a:t>24</a:t>
            </a:r>
            <a:endParaRPr sz="6000" b="1" dirty="0">
              <a:solidFill>
                <a:schemeClr val="bg1">
                  <a:lumMod val="75000"/>
                </a:schemeClr>
              </a:solidFill>
              <a:latin typeface="Verdana" panose="020B0604030504040204" pitchFamily="34" charset="0"/>
              <a:ea typeface="Verdana" panose="020B0604030504040204" pitchFamily="34" charset="0"/>
              <a:cs typeface="Bebas Neue"/>
              <a:sym typeface="Bebas Neue"/>
            </a:endParaRPr>
          </a:p>
        </p:txBody>
      </p:sp>
      <p:sp>
        <p:nvSpPr>
          <p:cNvPr id="13" name="Google Shape;498;p30">
            <a:extLst>
              <a:ext uri="{FF2B5EF4-FFF2-40B4-BE49-F238E27FC236}">
                <a16:creationId xmlns:a16="http://schemas.microsoft.com/office/drawing/2014/main" id="{F5BA1F4D-364D-949A-BF4E-DD3B5C3C1C64}"/>
              </a:ext>
            </a:extLst>
          </p:cNvPr>
          <p:cNvSpPr txBox="1"/>
          <p:nvPr/>
        </p:nvSpPr>
        <p:spPr>
          <a:xfrm>
            <a:off x="8020337" y="3132950"/>
            <a:ext cx="1008449" cy="128661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a:latin typeface="Bebas Neue"/>
                <a:ea typeface="Bebas Neue"/>
                <a:cs typeface="Bebas Neue"/>
                <a:sym typeface="Bebas Neue"/>
              </a:rPr>
              <a:t>45292</a:t>
            </a:r>
          </a:p>
          <a:p>
            <a:pPr marL="0" lvl="0" indent="0" algn="ctr" rtl="0">
              <a:spcBef>
                <a:spcPts val="0"/>
              </a:spcBef>
              <a:spcAft>
                <a:spcPts val="0"/>
              </a:spcAft>
              <a:buNone/>
            </a:pPr>
            <a:r>
              <a:rPr lang="en" sz="3000" b="1" dirty="0">
                <a:latin typeface="Bebas Neue"/>
                <a:ea typeface="Bebas Neue"/>
                <a:cs typeface="Bebas Neue"/>
                <a:sym typeface="Bebas Neue"/>
              </a:rPr>
              <a:t>CRS</a:t>
            </a:r>
            <a:endParaRPr sz="3000" b="1" dirty="0">
              <a:latin typeface="Bebas Neue"/>
              <a:ea typeface="Bebas Neue"/>
              <a:cs typeface="Bebas Neue"/>
              <a:sym typeface="Bebas Neue"/>
            </a:endParaRPr>
          </a:p>
        </p:txBody>
      </p:sp>
      <p:sp>
        <p:nvSpPr>
          <p:cNvPr id="14" name="Google Shape;195;p21">
            <a:extLst>
              <a:ext uri="{FF2B5EF4-FFF2-40B4-BE49-F238E27FC236}">
                <a16:creationId xmlns:a16="http://schemas.microsoft.com/office/drawing/2014/main" id="{A15B9B63-B9FC-439A-2EE2-78C5AFCB1443}"/>
              </a:ext>
            </a:extLst>
          </p:cNvPr>
          <p:cNvSpPr txBox="1"/>
          <p:nvPr/>
        </p:nvSpPr>
        <p:spPr>
          <a:xfrm>
            <a:off x="5741482" y="2427470"/>
            <a:ext cx="942600" cy="28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chemeClr val="lt1"/>
                </a:solidFill>
                <a:latin typeface="Bebas Neue" panose="020B0606020202050201" pitchFamily="34" charset="0"/>
                <a:ea typeface="Bebas Neue"/>
                <a:cs typeface="Bebas Neue"/>
                <a:sym typeface="Bebas Neue"/>
              </a:rPr>
              <a:t>14%</a:t>
            </a:r>
            <a:endParaRPr sz="3200" dirty="0">
              <a:solidFill>
                <a:schemeClr val="lt1"/>
              </a:solidFill>
              <a:latin typeface="Bebas Neue" panose="020B0606020202050201" pitchFamily="34" charset="0"/>
              <a:ea typeface="Bebas Neue"/>
              <a:cs typeface="Bebas Neue"/>
              <a:sym typeface="Bebas Neue"/>
            </a:endParaRPr>
          </a:p>
        </p:txBody>
      </p:sp>
      <p:sp>
        <p:nvSpPr>
          <p:cNvPr id="15" name="Google Shape;915;p43">
            <a:extLst>
              <a:ext uri="{FF2B5EF4-FFF2-40B4-BE49-F238E27FC236}">
                <a16:creationId xmlns:a16="http://schemas.microsoft.com/office/drawing/2014/main" id="{84FC7554-D117-AAF6-919D-C3F518B976D4}"/>
              </a:ext>
            </a:extLst>
          </p:cNvPr>
          <p:cNvSpPr/>
          <p:nvPr/>
        </p:nvSpPr>
        <p:spPr>
          <a:xfrm>
            <a:off x="5837531" y="2757442"/>
            <a:ext cx="750503" cy="1419349"/>
          </a:xfrm>
          <a:prstGeom prst="upArrow">
            <a:avLst>
              <a:gd name="adj1" fmla="val 50000"/>
              <a:gd name="adj2"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2BC83CB5-14A1-1B80-BC89-D126CCB272BF}"/>
              </a:ext>
            </a:extLst>
          </p:cNvPr>
          <p:cNvSpPr txBox="1"/>
          <p:nvPr/>
        </p:nvSpPr>
        <p:spPr>
          <a:xfrm>
            <a:off x="0" y="6130091"/>
            <a:ext cx="10107602" cy="400110"/>
          </a:xfrm>
          <a:prstGeom prst="rect">
            <a:avLst/>
          </a:prstGeom>
          <a:noFill/>
        </p:spPr>
        <p:txBody>
          <a:bodyPr wrap="square">
            <a:spAutoFit/>
          </a:bodyPr>
          <a:lstStyle/>
          <a:p>
            <a:r>
              <a:rPr lang="en-US" sz="2000" b="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Please note in our estimates we do not include spends by MSME advertisers</a:t>
            </a:r>
            <a:endParaRPr lang="en-IN" sz="2000" b="1" dirty="0">
              <a:solidFill>
                <a:schemeClr val="bg1"/>
              </a:solidFill>
            </a:endParaRPr>
          </a:p>
        </p:txBody>
      </p:sp>
    </p:spTree>
    <p:extLst>
      <p:ext uri="{BB962C8B-B14F-4D97-AF65-F5344CB8AC3E}">
        <p14:creationId xmlns:p14="http://schemas.microsoft.com/office/powerpoint/2010/main" val="99831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62AF5-76C1-0CD0-A8A6-CDD9A765D139}"/>
              </a:ext>
            </a:extLst>
          </p:cNvPr>
          <p:cNvSpPr>
            <a:spLocks noGrp="1"/>
          </p:cNvSpPr>
          <p:nvPr>
            <p:ph type="title"/>
          </p:nvPr>
        </p:nvSpPr>
        <p:spPr/>
        <p:txBody>
          <a:bodyPr/>
          <a:lstStyle/>
          <a:p>
            <a:r>
              <a:rPr lang="en-US" b="1" dirty="0"/>
              <a:t>Digital has grown by 14% taking Digital adex more than 45 K Crores</a:t>
            </a:r>
            <a:endParaRPr lang="en-IN" dirty="0"/>
          </a:p>
        </p:txBody>
      </p:sp>
      <p:graphicFrame>
        <p:nvGraphicFramePr>
          <p:cNvPr id="3" name="Content Placeholder 3">
            <a:extLst>
              <a:ext uri="{FF2B5EF4-FFF2-40B4-BE49-F238E27FC236}">
                <a16:creationId xmlns:a16="http://schemas.microsoft.com/office/drawing/2014/main" id="{37006A3F-666A-255B-6AC5-48DF75FB6A47}"/>
              </a:ext>
            </a:extLst>
          </p:cNvPr>
          <p:cNvGraphicFramePr>
            <a:graphicFrameLocks/>
          </p:cNvGraphicFramePr>
          <p:nvPr>
            <p:extLst>
              <p:ext uri="{D42A27DB-BD31-4B8C-83A1-F6EECF244321}">
                <p14:modId xmlns:p14="http://schemas.microsoft.com/office/powerpoint/2010/main" val="1786835892"/>
              </p:ext>
            </p:extLst>
          </p:nvPr>
        </p:nvGraphicFramePr>
        <p:xfrm>
          <a:off x="1416648" y="1278542"/>
          <a:ext cx="8476470" cy="470988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10449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E0C9C-6702-1F21-B485-94270609B7C0}"/>
              </a:ext>
            </a:extLst>
          </p:cNvPr>
          <p:cNvSpPr>
            <a:spLocks noGrp="1"/>
          </p:cNvSpPr>
          <p:nvPr>
            <p:ph type="title"/>
          </p:nvPr>
        </p:nvSpPr>
        <p:spPr>
          <a:xfrm>
            <a:off x="407715" y="71722"/>
            <a:ext cx="10515600" cy="1325563"/>
          </a:xfrm>
        </p:spPr>
        <p:txBody>
          <a:bodyPr>
            <a:normAutofit fontScale="90000"/>
          </a:bodyPr>
          <a:lstStyle/>
          <a:p>
            <a:r>
              <a:rPr lang="en-US" sz="3200" b="1" dirty="0"/>
              <a:t>India’s digital contribution to total Adex is lowest amongst other nations. China &amp; UK contribution is more than 80%</a:t>
            </a:r>
            <a:br>
              <a:rPr lang="en-US" sz="3200" b="1" dirty="0"/>
            </a:br>
            <a:endParaRPr lang="en-IN" dirty="0"/>
          </a:p>
        </p:txBody>
      </p:sp>
      <p:graphicFrame>
        <p:nvGraphicFramePr>
          <p:cNvPr id="6" name="Chart 5">
            <a:extLst>
              <a:ext uri="{FF2B5EF4-FFF2-40B4-BE49-F238E27FC236}">
                <a16:creationId xmlns:a16="http://schemas.microsoft.com/office/drawing/2014/main" id="{02505336-B6C0-1B37-8F41-AC1CD51CB1E6}"/>
              </a:ext>
            </a:extLst>
          </p:cNvPr>
          <p:cNvGraphicFramePr/>
          <p:nvPr>
            <p:extLst>
              <p:ext uri="{D42A27DB-BD31-4B8C-83A1-F6EECF244321}">
                <p14:modId xmlns:p14="http://schemas.microsoft.com/office/powerpoint/2010/main" val="1365919519"/>
              </p:ext>
            </p:extLst>
          </p:nvPr>
        </p:nvGraphicFramePr>
        <p:xfrm>
          <a:off x="2247758" y="1397285"/>
          <a:ext cx="8128000" cy="494653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92170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06915-A859-A3FE-4004-41B464979CB4}"/>
              </a:ext>
            </a:extLst>
          </p:cNvPr>
          <p:cNvSpPr>
            <a:spLocks noGrp="1"/>
          </p:cNvSpPr>
          <p:nvPr>
            <p:ph type="title"/>
          </p:nvPr>
        </p:nvSpPr>
        <p:spPr>
          <a:xfrm>
            <a:off x="406156" y="152323"/>
            <a:ext cx="10515600" cy="1325563"/>
          </a:xfrm>
        </p:spPr>
        <p:txBody>
          <a:bodyPr>
            <a:normAutofit fontScale="90000"/>
          </a:bodyPr>
          <a:lstStyle/>
          <a:p>
            <a:br>
              <a:rPr lang="en-GB" sz="3200" b="1" dirty="0"/>
            </a:br>
            <a:r>
              <a:rPr lang="en-US" sz="3100" b="1" dirty="0"/>
              <a:t>Adex in 2024 grew by 9% </a:t>
            </a:r>
            <a:br>
              <a:rPr lang="en-US" sz="2200" b="1" dirty="0"/>
            </a:br>
            <a:r>
              <a:rPr lang="en-US" sz="2200" b="1" dirty="0"/>
              <a:t>against our earlier forecast of 12%</a:t>
            </a:r>
            <a:br>
              <a:rPr lang="en-GB" sz="2200" b="1" dirty="0"/>
            </a:br>
            <a:endParaRPr lang="en-IN" dirty="0"/>
          </a:p>
        </p:txBody>
      </p:sp>
      <p:grpSp>
        <p:nvGrpSpPr>
          <p:cNvPr id="54" name="Group 53">
            <a:extLst>
              <a:ext uri="{FF2B5EF4-FFF2-40B4-BE49-F238E27FC236}">
                <a16:creationId xmlns:a16="http://schemas.microsoft.com/office/drawing/2014/main" id="{7907CCFD-DD3B-3BB5-0BAA-AEF958E0DBF9}"/>
              </a:ext>
            </a:extLst>
          </p:cNvPr>
          <p:cNvGrpSpPr/>
          <p:nvPr/>
        </p:nvGrpSpPr>
        <p:grpSpPr>
          <a:xfrm>
            <a:off x="1606910" y="244549"/>
            <a:ext cx="8451489" cy="5460835"/>
            <a:chOff x="4718844" y="1522413"/>
            <a:chExt cx="3586163" cy="3282950"/>
          </a:xfrm>
        </p:grpSpPr>
        <p:sp>
          <p:nvSpPr>
            <p:cNvPr id="59" name="Freeform 209">
              <a:extLst>
                <a:ext uri="{FF2B5EF4-FFF2-40B4-BE49-F238E27FC236}">
                  <a16:creationId xmlns:a16="http://schemas.microsoft.com/office/drawing/2014/main" id="{8D6E549B-C0A5-BB29-0A91-E9F960C98D16}"/>
                </a:ext>
              </a:extLst>
            </p:cNvPr>
            <p:cNvSpPr>
              <a:spLocks/>
            </p:cNvSpPr>
            <p:nvPr/>
          </p:nvSpPr>
          <p:spPr bwMode="auto">
            <a:xfrm>
              <a:off x="6384131" y="2278063"/>
              <a:ext cx="1600200" cy="927100"/>
            </a:xfrm>
            <a:custGeom>
              <a:avLst/>
              <a:gdLst>
                <a:gd name="T0" fmla="*/ 2415 w 5040"/>
                <a:gd name="T1" fmla="*/ 2920 h 2920"/>
                <a:gd name="T2" fmla="*/ 0 w 5040"/>
                <a:gd name="T3" fmla="*/ 1516 h 2920"/>
                <a:gd name="T4" fmla="*/ 2625 w 5040"/>
                <a:gd name="T5" fmla="*/ 0 h 2920"/>
                <a:gd name="T6" fmla="*/ 5040 w 5040"/>
                <a:gd name="T7" fmla="*/ 1403 h 2920"/>
                <a:gd name="T8" fmla="*/ 2415 w 5040"/>
                <a:gd name="T9" fmla="*/ 2920 h 2920"/>
              </a:gdLst>
              <a:ahLst/>
              <a:cxnLst>
                <a:cxn ang="0">
                  <a:pos x="T0" y="T1"/>
                </a:cxn>
                <a:cxn ang="0">
                  <a:pos x="T2" y="T3"/>
                </a:cxn>
                <a:cxn ang="0">
                  <a:pos x="T4" y="T5"/>
                </a:cxn>
                <a:cxn ang="0">
                  <a:pos x="T6" y="T7"/>
                </a:cxn>
                <a:cxn ang="0">
                  <a:pos x="T8" y="T9"/>
                </a:cxn>
              </a:cxnLst>
              <a:rect l="0" t="0" r="r" b="b"/>
              <a:pathLst>
                <a:path w="5040" h="2920">
                  <a:moveTo>
                    <a:pt x="2415" y="2920"/>
                  </a:moveTo>
                  <a:lnTo>
                    <a:pt x="0" y="1516"/>
                  </a:lnTo>
                  <a:lnTo>
                    <a:pt x="2625" y="0"/>
                  </a:lnTo>
                  <a:lnTo>
                    <a:pt x="5040" y="1403"/>
                  </a:lnTo>
                  <a:lnTo>
                    <a:pt x="2415" y="292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0" name="Freeform 210">
              <a:extLst>
                <a:ext uri="{FF2B5EF4-FFF2-40B4-BE49-F238E27FC236}">
                  <a16:creationId xmlns:a16="http://schemas.microsoft.com/office/drawing/2014/main" id="{D8173DAE-FE46-9D21-F724-80011915BA0F}"/>
                </a:ext>
              </a:extLst>
            </p:cNvPr>
            <p:cNvSpPr>
              <a:spLocks/>
            </p:cNvSpPr>
            <p:nvPr/>
          </p:nvSpPr>
          <p:spPr bwMode="auto">
            <a:xfrm>
              <a:off x="6384131" y="2759076"/>
              <a:ext cx="768350" cy="765175"/>
            </a:xfrm>
            <a:custGeom>
              <a:avLst/>
              <a:gdLst>
                <a:gd name="T0" fmla="*/ 2418 w 2418"/>
                <a:gd name="T1" fmla="*/ 2409 h 2409"/>
                <a:gd name="T2" fmla="*/ 3 w 2418"/>
                <a:gd name="T3" fmla="*/ 1005 h 2409"/>
                <a:gd name="T4" fmla="*/ 0 w 2418"/>
                <a:gd name="T5" fmla="*/ 0 h 2409"/>
                <a:gd name="T6" fmla="*/ 2415 w 2418"/>
                <a:gd name="T7" fmla="*/ 1404 h 2409"/>
                <a:gd name="T8" fmla="*/ 2418 w 2418"/>
                <a:gd name="T9" fmla="*/ 2409 h 2409"/>
              </a:gdLst>
              <a:ahLst/>
              <a:cxnLst>
                <a:cxn ang="0">
                  <a:pos x="T0" y="T1"/>
                </a:cxn>
                <a:cxn ang="0">
                  <a:pos x="T2" y="T3"/>
                </a:cxn>
                <a:cxn ang="0">
                  <a:pos x="T4" y="T5"/>
                </a:cxn>
                <a:cxn ang="0">
                  <a:pos x="T6" y="T7"/>
                </a:cxn>
                <a:cxn ang="0">
                  <a:pos x="T8" y="T9"/>
                </a:cxn>
              </a:cxnLst>
              <a:rect l="0" t="0" r="r" b="b"/>
              <a:pathLst>
                <a:path w="2418" h="2409">
                  <a:moveTo>
                    <a:pt x="2418" y="2409"/>
                  </a:moveTo>
                  <a:lnTo>
                    <a:pt x="3" y="1005"/>
                  </a:lnTo>
                  <a:lnTo>
                    <a:pt x="0" y="0"/>
                  </a:lnTo>
                  <a:lnTo>
                    <a:pt x="2415" y="1404"/>
                  </a:lnTo>
                  <a:lnTo>
                    <a:pt x="2418" y="2409"/>
                  </a:lnTo>
                  <a:close/>
                </a:path>
              </a:pathLst>
            </a:custGeom>
            <a:solidFill>
              <a:schemeClr val="accent4">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1" name="Freeform 211">
              <a:extLst>
                <a:ext uri="{FF2B5EF4-FFF2-40B4-BE49-F238E27FC236}">
                  <a16:creationId xmlns:a16="http://schemas.microsoft.com/office/drawing/2014/main" id="{7DD36FF0-7115-877C-89B9-A65ACAB2057A}"/>
                </a:ext>
              </a:extLst>
            </p:cNvPr>
            <p:cNvSpPr>
              <a:spLocks/>
            </p:cNvSpPr>
            <p:nvPr/>
          </p:nvSpPr>
          <p:spPr bwMode="auto">
            <a:xfrm>
              <a:off x="5552281" y="3078163"/>
              <a:ext cx="1600200" cy="927100"/>
            </a:xfrm>
            <a:custGeom>
              <a:avLst/>
              <a:gdLst>
                <a:gd name="T0" fmla="*/ 2415 w 5041"/>
                <a:gd name="T1" fmla="*/ 2919 h 2919"/>
                <a:gd name="T2" fmla="*/ 0 w 5041"/>
                <a:gd name="T3" fmla="*/ 1516 h 2919"/>
                <a:gd name="T4" fmla="*/ 2626 w 5041"/>
                <a:gd name="T5" fmla="*/ 0 h 2919"/>
                <a:gd name="T6" fmla="*/ 5041 w 5041"/>
                <a:gd name="T7" fmla="*/ 1404 h 2919"/>
                <a:gd name="T8" fmla="*/ 2415 w 5041"/>
                <a:gd name="T9" fmla="*/ 2919 h 2919"/>
              </a:gdLst>
              <a:ahLst/>
              <a:cxnLst>
                <a:cxn ang="0">
                  <a:pos x="T0" y="T1"/>
                </a:cxn>
                <a:cxn ang="0">
                  <a:pos x="T2" y="T3"/>
                </a:cxn>
                <a:cxn ang="0">
                  <a:pos x="T4" y="T5"/>
                </a:cxn>
                <a:cxn ang="0">
                  <a:pos x="T6" y="T7"/>
                </a:cxn>
                <a:cxn ang="0">
                  <a:pos x="T8" y="T9"/>
                </a:cxn>
              </a:cxnLst>
              <a:rect l="0" t="0" r="r" b="b"/>
              <a:pathLst>
                <a:path w="5041" h="2919">
                  <a:moveTo>
                    <a:pt x="2415" y="2919"/>
                  </a:moveTo>
                  <a:lnTo>
                    <a:pt x="0" y="1516"/>
                  </a:lnTo>
                  <a:lnTo>
                    <a:pt x="2626" y="0"/>
                  </a:lnTo>
                  <a:lnTo>
                    <a:pt x="5041" y="1404"/>
                  </a:lnTo>
                  <a:lnTo>
                    <a:pt x="2415" y="29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2" name="Freeform 212">
              <a:extLst>
                <a:ext uri="{FF2B5EF4-FFF2-40B4-BE49-F238E27FC236}">
                  <a16:creationId xmlns:a16="http://schemas.microsoft.com/office/drawing/2014/main" id="{26B4AC77-D92C-4DF6-7B83-865AD6FD928A}"/>
                </a:ext>
              </a:extLst>
            </p:cNvPr>
            <p:cNvSpPr>
              <a:spLocks/>
            </p:cNvSpPr>
            <p:nvPr/>
          </p:nvSpPr>
          <p:spPr bwMode="auto">
            <a:xfrm>
              <a:off x="5552281" y="3559176"/>
              <a:ext cx="766763" cy="765175"/>
            </a:xfrm>
            <a:custGeom>
              <a:avLst/>
              <a:gdLst>
                <a:gd name="T0" fmla="*/ 2419 w 2419"/>
                <a:gd name="T1" fmla="*/ 2409 h 2409"/>
                <a:gd name="T2" fmla="*/ 4 w 2419"/>
                <a:gd name="T3" fmla="*/ 1006 h 2409"/>
                <a:gd name="T4" fmla="*/ 0 w 2419"/>
                <a:gd name="T5" fmla="*/ 0 h 2409"/>
                <a:gd name="T6" fmla="*/ 2415 w 2419"/>
                <a:gd name="T7" fmla="*/ 1403 h 2409"/>
                <a:gd name="T8" fmla="*/ 2419 w 2419"/>
                <a:gd name="T9" fmla="*/ 2409 h 2409"/>
              </a:gdLst>
              <a:ahLst/>
              <a:cxnLst>
                <a:cxn ang="0">
                  <a:pos x="T0" y="T1"/>
                </a:cxn>
                <a:cxn ang="0">
                  <a:pos x="T2" y="T3"/>
                </a:cxn>
                <a:cxn ang="0">
                  <a:pos x="T4" y="T5"/>
                </a:cxn>
                <a:cxn ang="0">
                  <a:pos x="T6" y="T7"/>
                </a:cxn>
                <a:cxn ang="0">
                  <a:pos x="T8" y="T9"/>
                </a:cxn>
              </a:cxnLst>
              <a:rect l="0" t="0" r="r" b="b"/>
              <a:pathLst>
                <a:path w="2419" h="2409">
                  <a:moveTo>
                    <a:pt x="2419" y="2409"/>
                  </a:moveTo>
                  <a:lnTo>
                    <a:pt x="4" y="1006"/>
                  </a:lnTo>
                  <a:lnTo>
                    <a:pt x="0" y="0"/>
                  </a:lnTo>
                  <a:lnTo>
                    <a:pt x="2415" y="1403"/>
                  </a:lnTo>
                  <a:lnTo>
                    <a:pt x="2419" y="2409"/>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4" name="Freeform 214">
              <a:extLst>
                <a:ext uri="{FF2B5EF4-FFF2-40B4-BE49-F238E27FC236}">
                  <a16:creationId xmlns:a16="http://schemas.microsoft.com/office/drawing/2014/main" id="{43480970-47C7-8FFC-53AC-89BC84DF7B71}"/>
                </a:ext>
              </a:extLst>
            </p:cNvPr>
            <p:cNvSpPr>
              <a:spLocks/>
            </p:cNvSpPr>
            <p:nvPr/>
          </p:nvSpPr>
          <p:spPr bwMode="auto">
            <a:xfrm>
              <a:off x="4718844" y="3878263"/>
              <a:ext cx="1600200" cy="927100"/>
            </a:xfrm>
            <a:custGeom>
              <a:avLst/>
              <a:gdLst>
                <a:gd name="T0" fmla="*/ 2415 w 5041"/>
                <a:gd name="T1" fmla="*/ 2919 h 2919"/>
                <a:gd name="T2" fmla="*/ 0 w 5041"/>
                <a:gd name="T3" fmla="*/ 1515 h 2919"/>
                <a:gd name="T4" fmla="*/ 2626 w 5041"/>
                <a:gd name="T5" fmla="*/ 0 h 2919"/>
                <a:gd name="T6" fmla="*/ 5041 w 5041"/>
                <a:gd name="T7" fmla="*/ 1403 h 2919"/>
                <a:gd name="T8" fmla="*/ 2415 w 5041"/>
                <a:gd name="T9" fmla="*/ 2919 h 2919"/>
              </a:gdLst>
              <a:ahLst/>
              <a:cxnLst>
                <a:cxn ang="0">
                  <a:pos x="T0" y="T1"/>
                </a:cxn>
                <a:cxn ang="0">
                  <a:pos x="T2" y="T3"/>
                </a:cxn>
                <a:cxn ang="0">
                  <a:pos x="T4" y="T5"/>
                </a:cxn>
                <a:cxn ang="0">
                  <a:pos x="T6" y="T7"/>
                </a:cxn>
                <a:cxn ang="0">
                  <a:pos x="T8" y="T9"/>
                </a:cxn>
              </a:cxnLst>
              <a:rect l="0" t="0" r="r" b="b"/>
              <a:pathLst>
                <a:path w="5041" h="2919">
                  <a:moveTo>
                    <a:pt x="2415" y="2919"/>
                  </a:moveTo>
                  <a:lnTo>
                    <a:pt x="0" y="1515"/>
                  </a:lnTo>
                  <a:lnTo>
                    <a:pt x="2626" y="0"/>
                  </a:lnTo>
                  <a:lnTo>
                    <a:pt x="5041" y="1403"/>
                  </a:lnTo>
                  <a:lnTo>
                    <a:pt x="2415" y="2919"/>
                  </a:lnTo>
                  <a:close/>
                </a:path>
              </a:pathLst>
            </a:custGeom>
            <a:solidFill>
              <a:srgbClr val="B504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8" name="Freeform 218">
              <a:extLst>
                <a:ext uri="{FF2B5EF4-FFF2-40B4-BE49-F238E27FC236}">
                  <a16:creationId xmlns:a16="http://schemas.microsoft.com/office/drawing/2014/main" id="{24C99614-B06F-183C-C084-F0FF87E9A09E}"/>
                </a:ext>
              </a:extLst>
            </p:cNvPr>
            <p:cNvSpPr>
              <a:spLocks/>
            </p:cNvSpPr>
            <p:nvPr/>
          </p:nvSpPr>
          <p:spPr bwMode="auto">
            <a:xfrm>
              <a:off x="7604919" y="1522413"/>
              <a:ext cx="700088" cy="1131888"/>
            </a:xfrm>
            <a:custGeom>
              <a:avLst/>
              <a:gdLst>
                <a:gd name="T0" fmla="*/ 223 w 2205"/>
                <a:gd name="T1" fmla="*/ 0 h 3563"/>
                <a:gd name="T2" fmla="*/ 0 w 2205"/>
                <a:gd name="T3" fmla="*/ 130 h 3563"/>
                <a:gd name="T4" fmla="*/ 1983 w 2205"/>
                <a:gd name="T5" fmla="*/ 3563 h 3563"/>
                <a:gd name="T6" fmla="*/ 2205 w 2205"/>
                <a:gd name="T7" fmla="*/ 3433 h 3563"/>
                <a:gd name="T8" fmla="*/ 223 w 2205"/>
                <a:gd name="T9" fmla="*/ 0 h 3563"/>
              </a:gdLst>
              <a:ahLst/>
              <a:cxnLst>
                <a:cxn ang="0">
                  <a:pos x="T0" y="T1"/>
                </a:cxn>
                <a:cxn ang="0">
                  <a:pos x="T2" y="T3"/>
                </a:cxn>
                <a:cxn ang="0">
                  <a:pos x="T4" y="T5"/>
                </a:cxn>
                <a:cxn ang="0">
                  <a:pos x="T6" y="T7"/>
                </a:cxn>
                <a:cxn ang="0">
                  <a:pos x="T8" y="T9"/>
                </a:cxn>
              </a:cxnLst>
              <a:rect l="0" t="0" r="r" b="b"/>
              <a:pathLst>
                <a:path w="2205" h="3563">
                  <a:moveTo>
                    <a:pt x="223" y="0"/>
                  </a:moveTo>
                  <a:lnTo>
                    <a:pt x="0" y="130"/>
                  </a:lnTo>
                  <a:lnTo>
                    <a:pt x="1983" y="3563"/>
                  </a:lnTo>
                  <a:lnTo>
                    <a:pt x="2205" y="3433"/>
                  </a:lnTo>
                  <a:lnTo>
                    <a:pt x="223" y="0"/>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9" name="Freeform 219">
              <a:extLst>
                <a:ext uri="{FF2B5EF4-FFF2-40B4-BE49-F238E27FC236}">
                  <a16:creationId xmlns:a16="http://schemas.microsoft.com/office/drawing/2014/main" id="{5D7307D2-3DBB-1355-3B03-42EF1B9232BA}"/>
                </a:ext>
              </a:extLst>
            </p:cNvPr>
            <p:cNvSpPr>
              <a:spLocks/>
            </p:cNvSpPr>
            <p:nvPr/>
          </p:nvSpPr>
          <p:spPr bwMode="auto">
            <a:xfrm>
              <a:off x="6971506" y="1563688"/>
              <a:ext cx="1263650" cy="1158875"/>
            </a:xfrm>
            <a:custGeom>
              <a:avLst/>
              <a:gdLst>
                <a:gd name="T0" fmla="*/ 3978 w 3978"/>
                <a:gd name="T1" fmla="*/ 3433 h 3651"/>
                <a:gd name="T2" fmla="*/ 1995 w 3978"/>
                <a:gd name="T3" fmla="*/ 0 h 3651"/>
                <a:gd name="T4" fmla="*/ 0 w 3978"/>
                <a:gd name="T5" fmla="*/ 1136 h 3651"/>
                <a:gd name="T6" fmla="*/ 773 w 3978"/>
                <a:gd name="T7" fmla="*/ 1583 h 3651"/>
                <a:gd name="T8" fmla="*/ 775 w 3978"/>
                <a:gd name="T9" fmla="*/ 2248 h 3651"/>
                <a:gd name="T10" fmla="*/ 3190 w 3978"/>
                <a:gd name="T11" fmla="*/ 3651 h 3651"/>
                <a:gd name="T12" fmla="*/ 3188 w 3978"/>
                <a:gd name="T13" fmla="*/ 2977 h 3651"/>
                <a:gd name="T14" fmla="*/ 3978 w 3978"/>
                <a:gd name="T15" fmla="*/ 3433 h 36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78" h="3651">
                  <a:moveTo>
                    <a:pt x="3978" y="3433"/>
                  </a:moveTo>
                  <a:lnTo>
                    <a:pt x="1995" y="0"/>
                  </a:lnTo>
                  <a:lnTo>
                    <a:pt x="0" y="1136"/>
                  </a:lnTo>
                  <a:lnTo>
                    <a:pt x="773" y="1583"/>
                  </a:lnTo>
                  <a:lnTo>
                    <a:pt x="775" y="2248"/>
                  </a:lnTo>
                  <a:lnTo>
                    <a:pt x="3190" y="3651"/>
                  </a:lnTo>
                  <a:lnTo>
                    <a:pt x="3188" y="2977"/>
                  </a:lnTo>
                  <a:lnTo>
                    <a:pt x="3978" y="3433"/>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en-US" sz="1350"/>
            </a:p>
          </p:txBody>
        </p:sp>
      </p:grpSp>
      <p:grpSp>
        <p:nvGrpSpPr>
          <p:cNvPr id="70" name="Group 69">
            <a:extLst>
              <a:ext uri="{FF2B5EF4-FFF2-40B4-BE49-F238E27FC236}">
                <a16:creationId xmlns:a16="http://schemas.microsoft.com/office/drawing/2014/main" id="{E0AC7499-1ADC-DBAD-3FF7-A32E289F7FF0}"/>
              </a:ext>
            </a:extLst>
          </p:cNvPr>
          <p:cNvGrpSpPr/>
          <p:nvPr/>
        </p:nvGrpSpPr>
        <p:grpSpPr>
          <a:xfrm>
            <a:off x="1426895" y="4493081"/>
            <a:ext cx="3100164" cy="1331146"/>
            <a:chOff x="1215421" y="3398380"/>
            <a:chExt cx="3100164" cy="1331146"/>
          </a:xfrm>
        </p:grpSpPr>
        <p:sp>
          <p:nvSpPr>
            <p:cNvPr id="71" name="TextBox 70">
              <a:extLst>
                <a:ext uri="{FF2B5EF4-FFF2-40B4-BE49-F238E27FC236}">
                  <a16:creationId xmlns:a16="http://schemas.microsoft.com/office/drawing/2014/main" id="{78406C46-0695-0DB0-A40F-4D1D7CA4CB34}"/>
                </a:ext>
              </a:extLst>
            </p:cNvPr>
            <p:cNvSpPr txBox="1"/>
            <p:nvPr/>
          </p:nvSpPr>
          <p:spPr>
            <a:xfrm>
              <a:off x="2096819" y="3398380"/>
              <a:ext cx="2218766" cy="954107"/>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Arial" panose="020B0604020202020204" pitchFamily="34" charset="0"/>
                  <a:ea typeface="Cambria Math" panose="02040503050406030204" pitchFamily="18" charset="0"/>
                  <a:cs typeface="Arial" panose="020B0604020202020204" pitchFamily="34" charset="0"/>
                </a:rPr>
                <a:t>Rs 89,803 Crores</a:t>
              </a:r>
            </a:p>
          </p:txBody>
        </p:sp>
        <p:sp>
          <p:nvSpPr>
            <p:cNvPr id="72" name="TextBox 71">
              <a:extLst>
                <a:ext uri="{FF2B5EF4-FFF2-40B4-BE49-F238E27FC236}">
                  <a16:creationId xmlns:a16="http://schemas.microsoft.com/office/drawing/2014/main" id="{893A3D2A-4B71-3988-08D8-BFF0379DC3CD}"/>
                </a:ext>
              </a:extLst>
            </p:cNvPr>
            <p:cNvSpPr txBox="1"/>
            <p:nvPr/>
          </p:nvSpPr>
          <p:spPr>
            <a:xfrm rot="1319540">
              <a:off x="1215421" y="4206306"/>
              <a:ext cx="1943922" cy="523220"/>
            </a:xfrm>
            <a:prstGeom prst="rect">
              <a:avLst/>
            </a:prstGeom>
            <a:solidFill>
              <a:srgbClr val="B50479"/>
            </a:solidFill>
          </p:spPr>
          <p:txBody>
            <a:bodyPr wrap="square" rtlCol="0">
              <a:spAutoFit/>
            </a:bodyPr>
            <a:lstStyle/>
            <a:p>
              <a:pPr>
                <a:defRPr/>
              </a:pPr>
              <a:r>
                <a:rPr lang="en-US" sz="2800" b="1" kern="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Year 2022</a:t>
              </a:r>
            </a:p>
          </p:txBody>
        </p:sp>
      </p:grpSp>
      <p:sp>
        <p:nvSpPr>
          <p:cNvPr id="73" name="Google Shape;192;p21">
            <a:extLst>
              <a:ext uri="{FF2B5EF4-FFF2-40B4-BE49-F238E27FC236}">
                <a16:creationId xmlns:a16="http://schemas.microsoft.com/office/drawing/2014/main" id="{275EF8A7-BB84-DC54-ADA9-072888D603EA}"/>
              </a:ext>
            </a:extLst>
          </p:cNvPr>
          <p:cNvSpPr/>
          <p:nvPr/>
        </p:nvSpPr>
        <p:spPr>
          <a:xfrm rot="16200000">
            <a:off x="3516318" y="2255621"/>
            <a:ext cx="764589" cy="984600"/>
          </a:xfrm>
          <a:prstGeom prst="rightArrow">
            <a:avLst>
              <a:gd name="adj1" fmla="val 100000"/>
              <a:gd name="adj2" fmla="val 22442"/>
            </a:avLst>
          </a:pr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ndParaRPr>
          </a:p>
        </p:txBody>
      </p:sp>
      <p:sp>
        <p:nvSpPr>
          <p:cNvPr id="74" name="Google Shape;195;p21">
            <a:extLst>
              <a:ext uri="{FF2B5EF4-FFF2-40B4-BE49-F238E27FC236}">
                <a16:creationId xmlns:a16="http://schemas.microsoft.com/office/drawing/2014/main" id="{0A5DA776-1216-F760-1F3F-5D7A7E28A16C}"/>
              </a:ext>
            </a:extLst>
          </p:cNvPr>
          <p:cNvSpPr txBox="1"/>
          <p:nvPr/>
        </p:nvSpPr>
        <p:spPr>
          <a:xfrm>
            <a:off x="3427312" y="2676654"/>
            <a:ext cx="942600" cy="285600"/>
          </a:xfrm>
          <a:prstGeom prst="rect">
            <a:avLst/>
          </a:prstGeom>
          <a:noFill/>
          <a:ln>
            <a:noFill/>
          </a:ln>
        </p:spPr>
        <p:txBody>
          <a:bodyPr spcFirstLastPara="1" wrap="square" lIns="91425" tIns="91425" rIns="91425" bIns="91425" anchor="ctr" anchorCtr="0">
            <a:noAutofit/>
          </a:bodyPr>
          <a:lstStyle/>
          <a:p>
            <a:pPr algn="ctr"/>
            <a:r>
              <a:rPr lang="en" sz="3200" dirty="0">
                <a:solidFill>
                  <a:prstClr val="white"/>
                </a:solidFill>
                <a:latin typeface="Bebas Neue"/>
                <a:ea typeface="Bebas Neue"/>
                <a:cs typeface="Bebas Neue"/>
                <a:sym typeface="Bebas Neue"/>
              </a:rPr>
              <a:t>10%</a:t>
            </a:r>
            <a:endParaRPr sz="3200" dirty="0">
              <a:solidFill>
                <a:prstClr val="white"/>
              </a:solidFill>
              <a:latin typeface="Bebas Neue"/>
              <a:ea typeface="Bebas Neue"/>
              <a:cs typeface="Bebas Neue"/>
              <a:sym typeface="Bebas Neue"/>
            </a:endParaRPr>
          </a:p>
        </p:txBody>
      </p:sp>
      <p:sp>
        <p:nvSpPr>
          <p:cNvPr id="79" name="TextBox 78">
            <a:extLst>
              <a:ext uri="{FF2B5EF4-FFF2-40B4-BE49-F238E27FC236}">
                <a16:creationId xmlns:a16="http://schemas.microsoft.com/office/drawing/2014/main" id="{014B76D0-AE38-0E81-3537-1E22EB676B20}"/>
              </a:ext>
            </a:extLst>
          </p:cNvPr>
          <p:cNvSpPr txBox="1"/>
          <p:nvPr/>
        </p:nvSpPr>
        <p:spPr>
          <a:xfrm>
            <a:off x="4289709" y="3136743"/>
            <a:ext cx="2218766" cy="954107"/>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Arial" panose="020B0604020202020204" pitchFamily="34" charset="0"/>
                <a:ea typeface="Cambria Math" panose="02040503050406030204" pitchFamily="18" charset="0"/>
                <a:cs typeface="Arial" panose="020B0604020202020204" pitchFamily="34" charset="0"/>
              </a:rPr>
              <a:t>Rs 99,038 Crores</a:t>
            </a:r>
          </a:p>
        </p:txBody>
      </p:sp>
      <p:sp>
        <p:nvSpPr>
          <p:cNvPr id="82" name="TextBox 81">
            <a:extLst>
              <a:ext uri="{FF2B5EF4-FFF2-40B4-BE49-F238E27FC236}">
                <a16:creationId xmlns:a16="http://schemas.microsoft.com/office/drawing/2014/main" id="{CC50FDDA-856C-5E66-3CE1-18142FF905EA}"/>
              </a:ext>
            </a:extLst>
          </p:cNvPr>
          <p:cNvSpPr txBox="1"/>
          <p:nvPr/>
        </p:nvSpPr>
        <p:spPr>
          <a:xfrm rot="1495581">
            <a:off x="3564440" y="4049997"/>
            <a:ext cx="2034989" cy="523220"/>
          </a:xfrm>
          <a:prstGeom prst="rect">
            <a:avLst/>
          </a:prstGeom>
          <a:noFill/>
        </p:spPr>
        <p:txBody>
          <a:bodyPr wrap="square" rtlCol="0">
            <a:spAutoFit/>
          </a:bodyPr>
          <a:lstStyle/>
          <a:p>
            <a:pPr>
              <a:defRPr/>
            </a:pPr>
            <a:r>
              <a:rPr lang="en-US" sz="2800" b="1" kern="0"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Year 2023</a:t>
            </a:r>
          </a:p>
        </p:txBody>
      </p:sp>
      <p:sp>
        <p:nvSpPr>
          <p:cNvPr id="83" name="TextBox 82">
            <a:extLst>
              <a:ext uri="{FF2B5EF4-FFF2-40B4-BE49-F238E27FC236}">
                <a16:creationId xmlns:a16="http://schemas.microsoft.com/office/drawing/2014/main" id="{952B154A-141A-3C99-7DBE-69E4E1109B6E}"/>
              </a:ext>
            </a:extLst>
          </p:cNvPr>
          <p:cNvSpPr txBox="1"/>
          <p:nvPr/>
        </p:nvSpPr>
        <p:spPr>
          <a:xfrm>
            <a:off x="6315174" y="1824551"/>
            <a:ext cx="2218766" cy="954107"/>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Arial" panose="020B0604020202020204" pitchFamily="34" charset="0"/>
                <a:ea typeface="Cambria Math" panose="02040503050406030204" pitchFamily="18" charset="0"/>
                <a:cs typeface="Arial" panose="020B0604020202020204" pitchFamily="34" charset="0"/>
              </a:rPr>
              <a:t>Rs 1,07,980</a:t>
            </a:r>
            <a:br>
              <a:rPr lang="en-US" sz="2800" b="1" dirty="0">
                <a:effectLst>
                  <a:outerShdw blurRad="38100" dist="38100" dir="2700000" algn="tl">
                    <a:srgbClr val="000000">
                      <a:alpha val="43137"/>
                    </a:srgbClr>
                  </a:outerShdw>
                </a:effectLst>
                <a:latin typeface="Arial" panose="020B0604020202020204" pitchFamily="34" charset="0"/>
                <a:ea typeface="Cambria Math" panose="02040503050406030204" pitchFamily="18" charset="0"/>
                <a:cs typeface="Arial" panose="020B0604020202020204" pitchFamily="34" charset="0"/>
              </a:rPr>
            </a:br>
            <a:r>
              <a:rPr lang="en-US" sz="2800" b="1" dirty="0">
                <a:effectLst>
                  <a:outerShdw blurRad="38100" dist="38100" dir="2700000" algn="tl">
                    <a:srgbClr val="000000">
                      <a:alpha val="43137"/>
                    </a:srgbClr>
                  </a:outerShdw>
                </a:effectLst>
                <a:latin typeface="Arial" panose="020B0604020202020204" pitchFamily="34" charset="0"/>
                <a:ea typeface="Cambria Math" panose="02040503050406030204" pitchFamily="18" charset="0"/>
                <a:cs typeface="Arial" panose="020B0604020202020204" pitchFamily="34" charset="0"/>
              </a:rPr>
              <a:t>Crores</a:t>
            </a:r>
          </a:p>
        </p:txBody>
      </p:sp>
      <p:sp>
        <p:nvSpPr>
          <p:cNvPr id="84" name="Google Shape;199;p21">
            <a:extLst>
              <a:ext uri="{FF2B5EF4-FFF2-40B4-BE49-F238E27FC236}">
                <a16:creationId xmlns:a16="http://schemas.microsoft.com/office/drawing/2014/main" id="{CBB12018-2D7B-6569-DA33-1312EFA9D508}"/>
              </a:ext>
            </a:extLst>
          </p:cNvPr>
          <p:cNvSpPr/>
          <p:nvPr/>
        </p:nvSpPr>
        <p:spPr>
          <a:xfrm rot="16200000">
            <a:off x="5497568" y="1071891"/>
            <a:ext cx="742640" cy="984600"/>
          </a:xfrm>
          <a:prstGeom prst="rightArrow">
            <a:avLst>
              <a:gd name="adj1" fmla="val 100000"/>
              <a:gd name="adj2" fmla="val 22442"/>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01;p21">
            <a:extLst>
              <a:ext uri="{FF2B5EF4-FFF2-40B4-BE49-F238E27FC236}">
                <a16:creationId xmlns:a16="http://schemas.microsoft.com/office/drawing/2014/main" id="{6FBE9F6C-B48E-FD0E-7236-29E3F04E1507}"/>
              </a:ext>
            </a:extLst>
          </p:cNvPr>
          <p:cNvSpPr txBox="1"/>
          <p:nvPr/>
        </p:nvSpPr>
        <p:spPr>
          <a:xfrm>
            <a:off x="5383797" y="1481150"/>
            <a:ext cx="942469" cy="285458"/>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chemeClr val="lt1"/>
                </a:solidFill>
                <a:latin typeface="Bebas Neue"/>
                <a:ea typeface="Bebas Neue"/>
                <a:cs typeface="Bebas Neue"/>
                <a:sym typeface="Bebas Neue"/>
              </a:rPr>
              <a:t>9%</a:t>
            </a:r>
            <a:endParaRPr sz="3600" dirty="0">
              <a:solidFill>
                <a:schemeClr val="lt1"/>
              </a:solidFill>
              <a:latin typeface="Bebas Neue"/>
              <a:ea typeface="Bebas Neue"/>
              <a:cs typeface="Bebas Neue"/>
              <a:sym typeface="Bebas Neue"/>
            </a:endParaRPr>
          </a:p>
        </p:txBody>
      </p:sp>
      <p:sp>
        <p:nvSpPr>
          <p:cNvPr id="86" name="TextBox 85">
            <a:extLst>
              <a:ext uri="{FF2B5EF4-FFF2-40B4-BE49-F238E27FC236}">
                <a16:creationId xmlns:a16="http://schemas.microsoft.com/office/drawing/2014/main" id="{BA495E81-46EF-9C0D-3A2B-7F192D9557B8}"/>
              </a:ext>
            </a:extLst>
          </p:cNvPr>
          <p:cNvSpPr txBox="1"/>
          <p:nvPr/>
        </p:nvSpPr>
        <p:spPr>
          <a:xfrm rot="1306449">
            <a:off x="5473838" y="2693141"/>
            <a:ext cx="2034989" cy="523220"/>
          </a:xfrm>
          <a:prstGeom prst="rect">
            <a:avLst/>
          </a:prstGeom>
          <a:noFill/>
        </p:spPr>
        <p:txBody>
          <a:bodyPr wrap="square" rtlCol="0">
            <a:spAutoFit/>
          </a:bodyPr>
          <a:lstStyle/>
          <a:p>
            <a:pPr>
              <a:defRPr/>
            </a:pPr>
            <a:r>
              <a:rPr lang="en-US" sz="2800" b="1" kern="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Year 2024</a:t>
            </a:r>
          </a:p>
        </p:txBody>
      </p:sp>
      <p:sp>
        <p:nvSpPr>
          <p:cNvPr id="89" name="TextBox 88">
            <a:extLst>
              <a:ext uri="{FF2B5EF4-FFF2-40B4-BE49-F238E27FC236}">
                <a16:creationId xmlns:a16="http://schemas.microsoft.com/office/drawing/2014/main" id="{993203B9-7983-39B5-5047-56EDB2E183F1}"/>
              </a:ext>
            </a:extLst>
          </p:cNvPr>
          <p:cNvSpPr txBox="1"/>
          <p:nvPr/>
        </p:nvSpPr>
        <p:spPr>
          <a:xfrm>
            <a:off x="6079475" y="4352924"/>
            <a:ext cx="6097772" cy="707886"/>
          </a:xfrm>
          <a:prstGeom prst="rect">
            <a:avLst/>
          </a:prstGeom>
          <a:noFill/>
        </p:spPr>
        <p:txBody>
          <a:bodyPr wrap="square">
            <a:spAutoFit/>
          </a:bodyPr>
          <a:lstStyle/>
          <a:p>
            <a:r>
              <a:rPr lang="en-US" sz="2000" b="1" dirty="0">
                <a:solidFill>
                  <a:schemeClr val="bg1"/>
                </a:solidFill>
              </a:rPr>
              <a:t>Yr 2023 added Rs 9,200 crores </a:t>
            </a:r>
          </a:p>
          <a:p>
            <a:r>
              <a:rPr lang="en-US" sz="2000" b="1" dirty="0">
                <a:solidFill>
                  <a:schemeClr val="bg1"/>
                </a:solidFill>
              </a:rPr>
              <a:t>In 2024 the addition has been Rs 8,900 crores</a:t>
            </a:r>
            <a:endParaRPr lang="en-IN" sz="2000" b="1" dirty="0">
              <a:solidFill>
                <a:schemeClr val="bg1"/>
              </a:solidFill>
            </a:endParaRPr>
          </a:p>
        </p:txBody>
      </p:sp>
    </p:spTree>
    <p:extLst>
      <p:ext uri="{BB962C8B-B14F-4D97-AF65-F5344CB8AC3E}">
        <p14:creationId xmlns:p14="http://schemas.microsoft.com/office/powerpoint/2010/main" val="13983378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472B82-68BB-D4FA-D751-20039D06C240}"/>
              </a:ext>
            </a:extLst>
          </p:cNvPr>
          <p:cNvSpPr>
            <a:spLocks noGrp="1"/>
          </p:cNvSpPr>
          <p:nvPr>
            <p:ph type="title"/>
          </p:nvPr>
        </p:nvSpPr>
        <p:spPr>
          <a:xfrm>
            <a:off x="312021" y="109940"/>
            <a:ext cx="10830899" cy="1325563"/>
          </a:xfrm>
        </p:spPr>
        <p:txBody>
          <a:bodyPr>
            <a:normAutofit/>
          </a:bodyPr>
          <a:lstStyle/>
          <a:p>
            <a:r>
              <a:rPr lang="en-US" sz="2800" b="1" dirty="0"/>
              <a:t>Digital advertising in H1 grown by more than 25%  </a:t>
            </a:r>
            <a:br>
              <a:rPr lang="en-US" sz="2800" b="1" dirty="0"/>
            </a:br>
            <a:r>
              <a:rPr lang="en-US" sz="2000" b="1" dirty="0"/>
              <a:t>Q4 contributes highest with a share of 30% despite lower growth rate</a:t>
            </a:r>
            <a:endParaRPr lang="en-IN" sz="2000" dirty="0"/>
          </a:p>
        </p:txBody>
      </p:sp>
      <p:graphicFrame>
        <p:nvGraphicFramePr>
          <p:cNvPr id="33" name="Content Placeholder 3">
            <a:extLst>
              <a:ext uri="{FF2B5EF4-FFF2-40B4-BE49-F238E27FC236}">
                <a16:creationId xmlns:a16="http://schemas.microsoft.com/office/drawing/2014/main" id="{AA08568D-A9B4-F912-34EA-7B3540A10EB1}"/>
              </a:ext>
            </a:extLst>
          </p:cNvPr>
          <p:cNvGraphicFramePr>
            <a:graphicFrameLocks/>
          </p:cNvGraphicFramePr>
          <p:nvPr>
            <p:extLst>
              <p:ext uri="{D42A27DB-BD31-4B8C-83A1-F6EECF244321}">
                <p14:modId xmlns:p14="http://schemas.microsoft.com/office/powerpoint/2010/main" val="1756329525"/>
              </p:ext>
            </p:extLst>
          </p:nvPr>
        </p:nvGraphicFramePr>
        <p:xfrm>
          <a:off x="2987172" y="1014253"/>
          <a:ext cx="7202471" cy="33940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4" name="Table 33">
            <a:extLst>
              <a:ext uri="{FF2B5EF4-FFF2-40B4-BE49-F238E27FC236}">
                <a16:creationId xmlns:a16="http://schemas.microsoft.com/office/drawing/2014/main" id="{8B53303E-435A-B144-BEB3-62E1C2CCF107}"/>
              </a:ext>
            </a:extLst>
          </p:cNvPr>
          <p:cNvGraphicFramePr>
            <a:graphicFrameLocks noGrp="1"/>
          </p:cNvGraphicFramePr>
          <p:nvPr>
            <p:extLst>
              <p:ext uri="{D42A27DB-BD31-4B8C-83A1-F6EECF244321}">
                <p14:modId xmlns:p14="http://schemas.microsoft.com/office/powerpoint/2010/main" val="1771887402"/>
              </p:ext>
            </p:extLst>
          </p:nvPr>
        </p:nvGraphicFramePr>
        <p:xfrm>
          <a:off x="1456660" y="4001278"/>
          <a:ext cx="8722883" cy="1112520"/>
        </p:xfrm>
        <a:graphic>
          <a:graphicData uri="http://schemas.openxmlformats.org/drawingml/2006/table">
            <a:tbl>
              <a:tblPr firstRow="1" bandRow="1">
                <a:tableStyleId>{7DF18680-E054-41AD-8BC1-D1AEF772440D}</a:tableStyleId>
              </a:tblPr>
              <a:tblGrid>
                <a:gridCol w="2036553">
                  <a:extLst>
                    <a:ext uri="{9D8B030D-6E8A-4147-A177-3AD203B41FA5}">
                      <a16:colId xmlns:a16="http://schemas.microsoft.com/office/drawing/2014/main" val="20000"/>
                    </a:ext>
                  </a:extLst>
                </a:gridCol>
                <a:gridCol w="1554772">
                  <a:extLst>
                    <a:ext uri="{9D8B030D-6E8A-4147-A177-3AD203B41FA5}">
                      <a16:colId xmlns:a16="http://schemas.microsoft.com/office/drawing/2014/main" val="20001"/>
                    </a:ext>
                  </a:extLst>
                </a:gridCol>
                <a:gridCol w="1746913">
                  <a:extLst>
                    <a:ext uri="{9D8B030D-6E8A-4147-A177-3AD203B41FA5}">
                      <a16:colId xmlns:a16="http://schemas.microsoft.com/office/drawing/2014/main" val="20002"/>
                    </a:ext>
                  </a:extLst>
                </a:gridCol>
                <a:gridCol w="1705970">
                  <a:extLst>
                    <a:ext uri="{9D8B030D-6E8A-4147-A177-3AD203B41FA5}">
                      <a16:colId xmlns:a16="http://schemas.microsoft.com/office/drawing/2014/main" val="20003"/>
                    </a:ext>
                  </a:extLst>
                </a:gridCol>
                <a:gridCol w="1678675">
                  <a:extLst>
                    <a:ext uri="{9D8B030D-6E8A-4147-A177-3AD203B41FA5}">
                      <a16:colId xmlns:a16="http://schemas.microsoft.com/office/drawing/2014/main" val="20004"/>
                    </a:ext>
                  </a:extLst>
                </a:gridCol>
              </a:tblGrid>
              <a:tr h="370840">
                <a:tc>
                  <a:txBody>
                    <a:bodyPr/>
                    <a:lstStyle/>
                    <a:p>
                      <a:pPr algn="ctr"/>
                      <a:r>
                        <a:rPr lang="en-US" sz="1800" dirty="0"/>
                        <a:t>DIGITAL</a:t>
                      </a:r>
                      <a:endParaRPr lang="en-US" sz="1800" b="1" dirty="0"/>
                    </a:p>
                  </a:txBody>
                  <a:tcPr>
                    <a:solidFill>
                      <a:srgbClr val="AC0320"/>
                    </a:solidFill>
                  </a:tcPr>
                </a:tc>
                <a:tc>
                  <a:txBody>
                    <a:bodyPr/>
                    <a:lstStyle/>
                    <a:p>
                      <a:pPr algn="ctr"/>
                      <a:r>
                        <a:rPr lang="en-US" sz="1800" dirty="0"/>
                        <a:t>Q1</a:t>
                      </a:r>
                      <a:endParaRPr lang="en-US" sz="1800" b="1" dirty="0"/>
                    </a:p>
                  </a:txBody>
                  <a:tcPr>
                    <a:solidFill>
                      <a:srgbClr val="AC0320"/>
                    </a:solidFill>
                  </a:tcPr>
                </a:tc>
                <a:tc>
                  <a:txBody>
                    <a:bodyPr/>
                    <a:lstStyle/>
                    <a:p>
                      <a:pPr algn="ctr"/>
                      <a:r>
                        <a:rPr lang="en-US" sz="1800" dirty="0"/>
                        <a:t>Q2</a:t>
                      </a:r>
                      <a:endParaRPr lang="en-US" sz="1800" b="1" dirty="0"/>
                    </a:p>
                  </a:txBody>
                  <a:tcPr>
                    <a:solidFill>
                      <a:srgbClr val="AC0320"/>
                    </a:solidFill>
                  </a:tcPr>
                </a:tc>
                <a:tc>
                  <a:txBody>
                    <a:bodyPr/>
                    <a:lstStyle/>
                    <a:p>
                      <a:pPr algn="ctr"/>
                      <a:r>
                        <a:rPr lang="en-US" sz="1800" dirty="0"/>
                        <a:t>Q3</a:t>
                      </a:r>
                      <a:endParaRPr lang="en-US" sz="1800" b="1" dirty="0"/>
                    </a:p>
                  </a:txBody>
                  <a:tcPr>
                    <a:solidFill>
                      <a:srgbClr val="AC0320"/>
                    </a:solidFill>
                  </a:tcPr>
                </a:tc>
                <a:tc>
                  <a:txBody>
                    <a:bodyPr/>
                    <a:lstStyle/>
                    <a:p>
                      <a:pPr algn="ctr"/>
                      <a:r>
                        <a:rPr lang="en-US" sz="1800" dirty="0"/>
                        <a:t>Q4</a:t>
                      </a:r>
                      <a:endParaRPr lang="en-US" sz="1800" b="1" dirty="0"/>
                    </a:p>
                  </a:txBody>
                  <a:tcPr>
                    <a:solidFill>
                      <a:srgbClr val="AC0320"/>
                    </a:solidFill>
                  </a:tcPr>
                </a:tc>
                <a:extLst>
                  <a:ext uri="{0D108BD9-81ED-4DB2-BD59-A6C34878D82A}">
                    <a16:rowId xmlns:a16="http://schemas.microsoft.com/office/drawing/2014/main" val="10000"/>
                  </a:ext>
                </a:extLst>
              </a:tr>
              <a:tr h="370840">
                <a:tc>
                  <a:txBody>
                    <a:bodyPr/>
                    <a:lstStyle/>
                    <a:p>
                      <a:pPr algn="ctr" fontAlgn="ctr"/>
                      <a:r>
                        <a:rPr lang="en-US" sz="1800" b="1" u="none" strike="noStrike" dirty="0">
                          <a:effectLst/>
                        </a:rPr>
                        <a:t>% Share</a:t>
                      </a:r>
                      <a:endParaRPr lang="en-U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800" b="1" i="0" u="none" strike="noStrike" dirty="0">
                          <a:solidFill>
                            <a:srgbClr val="000000"/>
                          </a:solidFill>
                          <a:effectLst/>
                          <a:latin typeface="Calibri" panose="020F0502020204030204" pitchFamily="34" charset="0"/>
                        </a:rPr>
                        <a:t>19%</a:t>
                      </a:r>
                    </a:p>
                  </a:txBody>
                  <a:tcPr marL="6350" marR="6350" marT="6350" marB="0" anchor="ctr"/>
                </a:tc>
                <a:tc>
                  <a:txBody>
                    <a:bodyPr/>
                    <a:lstStyle/>
                    <a:p>
                      <a:pPr algn="ctr" fontAlgn="ctr"/>
                      <a:r>
                        <a:rPr lang="en-IN" sz="1800" b="1" i="0" u="none" strike="noStrike">
                          <a:solidFill>
                            <a:srgbClr val="000000"/>
                          </a:solidFill>
                          <a:effectLst/>
                          <a:latin typeface="Calibri" panose="020F0502020204030204" pitchFamily="34" charset="0"/>
                        </a:rPr>
                        <a:t>27%</a:t>
                      </a:r>
                    </a:p>
                  </a:txBody>
                  <a:tcPr marL="6350" marR="6350" marT="6350" marB="0" anchor="ctr"/>
                </a:tc>
                <a:tc>
                  <a:txBody>
                    <a:bodyPr/>
                    <a:lstStyle/>
                    <a:p>
                      <a:pPr algn="ctr" fontAlgn="ctr"/>
                      <a:r>
                        <a:rPr lang="en-IN" sz="1800" b="1" i="0" u="none" strike="noStrike">
                          <a:solidFill>
                            <a:srgbClr val="000000"/>
                          </a:solidFill>
                          <a:effectLst/>
                          <a:latin typeface="Calibri" panose="020F0502020204030204" pitchFamily="34" charset="0"/>
                        </a:rPr>
                        <a:t>24%</a:t>
                      </a:r>
                    </a:p>
                  </a:txBody>
                  <a:tcPr marL="6350" marR="6350" marT="6350" marB="0" anchor="ctr"/>
                </a:tc>
                <a:tc>
                  <a:txBody>
                    <a:bodyPr/>
                    <a:lstStyle/>
                    <a:p>
                      <a:pPr algn="ctr" fontAlgn="ctr"/>
                      <a:r>
                        <a:rPr lang="en-IN" sz="1800" b="1" i="0" u="none" strike="noStrike" dirty="0">
                          <a:solidFill>
                            <a:srgbClr val="000000"/>
                          </a:solidFill>
                          <a:effectLst/>
                          <a:latin typeface="Calibri" panose="020F0502020204030204" pitchFamily="34" charset="0"/>
                        </a:rPr>
                        <a:t>30%</a:t>
                      </a:r>
                    </a:p>
                  </a:txBody>
                  <a:tcPr marL="6350" marR="6350" marT="6350" marB="0" anchor="ctr"/>
                </a:tc>
                <a:extLst>
                  <a:ext uri="{0D108BD9-81ED-4DB2-BD59-A6C34878D82A}">
                    <a16:rowId xmlns:a16="http://schemas.microsoft.com/office/drawing/2014/main" val="10001"/>
                  </a:ext>
                </a:extLst>
              </a:tr>
              <a:tr h="370840">
                <a:tc>
                  <a:txBody>
                    <a:bodyPr/>
                    <a:lstStyle/>
                    <a:p>
                      <a:pPr algn="l" fontAlgn="ctr"/>
                      <a:r>
                        <a:rPr lang="en-IN" sz="1800" b="1" i="0" u="none" strike="noStrike" dirty="0">
                          <a:solidFill>
                            <a:srgbClr val="000000"/>
                          </a:solidFill>
                          <a:effectLst/>
                          <a:latin typeface="Calibri" panose="020F0502020204030204" pitchFamily="34" charset="0"/>
                        </a:rPr>
                        <a:t> Growth% ( 24 / 23 )</a:t>
                      </a:r>
                    </a:p>
                  </a:txBody>
                  <a:tcPr marL="6350" marR="6350" marT="6350" marB="0" anchor="ctr"/>
                </a:tc>
                <a:tc>
                  <a:txBody>
                    <a:bodyPr/>
                    <a:lstStyle/>
                    <a:p>
                      <a:pPr algn="ctr" fontAlgn="ctr"/>
                      <a:r>
                        <a:rPr lang="en-IN" sz="1800" b="1" i="0" u="none" strike="noStrike">
                          <a:solidFill>
                            <a:srgbClr val="000000"/>
                          </a:solidFill>
                          <a:effectLst/>
                          <a:latin typeface="Calibri" panose="020F0502020204030204" pitchFamily="34" charset="0"/>
                        </a:rPr>
                        <a:t>20%</a:t>
                      </a:r>
                    </a:p>
                  </a:txBody>
                  <a:tcPr marL="6350" marR="6350" marT="6350" marB="0" anchor="ctr"/>
                </a:tc>
                <a:tc>
                  <a:txBody>
                    <a:bodyPr/>
                    <a:lstStyle/>
                    <a:p>
                      <a:pPr algn="ctr" fontAlgn="ctr"/>
                      <a:r>
                        <a:rPr lang="en-IN" sz="1800" b="1" i="0" u="none" strike="noStrike" dirty="0">
                          <a:solidFill>
                            <a:srgbClr val="000000"/>
                          </a:solidFill>
                          <a:effectLst/>
                          <a:latin typeface="Calibri" panose="020F0502020204030204" pitchFamily="34" charset="0"/>
                        </a:rPr>
                        <a:t>34%</a:t>
                      </a:r>
                    </a:p>
                  </a:txBody>
                  <a:tcPr marL="6350" marR="6350" marT="6350" marB="0" anchor="ctr"/>
                </a:tc>
                <a:tc>
                  <a:txBody>
                    <a:bodyPr/>
                    <a:lstStyle/>
                    <a:p>
                      <a:pPr algn="ctr" fontAlgn="ctr"/>
                      <a:r>
                        <a:rPr lang="en-IN" sz="1800" b="1" i="0" u="none" strike="noStrike" dirty="0">
                          <a:solidFill>
                            <a:srgbClr val="000000"/>
                          </a:solidFill>
                          <a:effectLst/>
                          <a:latin typeface="Calibri" panose="020F0502020204030204" pitchFamily="34" charset="0"/>
                        </a:rPr>
                        <a:t>1%</a:t>
                      </a:r>
                    </a:p>
                  </a:txBody>
                  <a:tcPr marL="6350" marR="6350" marT="6350" marB="0" anchor="ctr"/>
                </a:tc>
                <a:tc>
                  <a:txBody>
                    <a:bodyPr/>
                    <a:lstStyle/>
                    <a:p>
                      <a:pPr algn="ctr" fontAlgn="ctr"/>
                      <a:r>
                        <a:rPr lang="en-IN" sz="1800" b="1" i="0" u="none" strike="noStrike" dirty="0">
                          <a:solidFill>
                            <a:srgbClr val="000000"/>
                          </a:solidFill>
                          <a:effectLst/>
                          <a:latin typeface="Calibri" panose="020F0502020204030204" pitchFamily="34" charset="0"/>
                        </a:rPr>
                        <a:t>7%</a:t>
                      </a:r>
                    </a:p>
                  </a:txBody>
                  <a:tcPr marL="6350" marR="6350" marT="6350" marB="0" anchor="ctr"/>
                </a:tc>
                <a:extLst>
                  <a:ext uri="{0D108BD9-81ED-4DB2-BD59-A6C34878D82A}">
                    <a16:rowId xmlns:a16="http://schemas.microsoft.com/office/drawing/2014/main" val="10002"/>
                  </a:ext>
                </a:extLst>
              </a:tr>
            </a:tbl>
          </a:graphicData>
        </a:graphic>
      </p:graphicFrame>
      <p:sp>
        <p:nvSpPr>
          <p:cNvPr id="35" name="Rectangle 34">
            <a:extLst>
              <a:ext uri="{FF2B5EF4-FFF2-40B4-BE49-F238E27FC236}">
                <a16:creationId xmlns:a16="http://schemas.microsoft.com/office/drawing/2014/main" id="{54BE60C5-02D8-1FBD-604F-3992CD593FC2}"/>
              </a:ext>
            </a:extLst>
          </p:cNvPr>
          <p:cNvSpPr/>
          <p:nvPr/>
        </p:nvSpPr>
        <p:spPr>
          <a:xfrm>
            <a:off x="2289746" y="2676090"/>
            <a:ext cx="1106393" cy="400110"/>
          </a:xfrm>
          <a:prstGeom prst="rect">
            <a:avLst/>
          </a:prstGeom>
        </p:spPr>
        <p:txBody>
          <a:bodyPr wrap="none">
            <a:spAutoFit/>
          </a:bodyPr>
          <a:lstStyle/>
          <a:p>
            <a:pPr algn="ctr"/>
            <a:r>
              <a:rPr lang="en-US" sz="2000" b="1" dirty="0">
                <a:solidFill>
                  <a:prstClr val="white"/>
                </a:solidFill>
                <a:latin typeface="Arial Narrow"/>
                <a:cs typeface="Arial Narrow"/>
              </a:rPr>
              <a:t>In Crores</a:t>
            </a:r>
          </a:p>
        </p:txBody>
      </p:sp>
    </p:spTree>
    <p:extLst>
      <p:ext uri="{BB962C8B-B14F-4D97-AF65-F5344CB8AC3E}">
        <p14:creationId xmlns:p14="http://schemas.microsoft.com/office/powerpoint/2010/main" val="21804036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86FCC-7980-00A6-1094-74C9A1968D8B}"/>
              </a:ext>
            </a:extLst>
          </p:cNvPr>
          <p:cNvSpPr>
            <a:spLocks noGrp="1"/>
          </p:cNvSpPr>
          <p:nvPr>
            <p:ph type="title"/>
          </p:nvPr>
        </p:nvSpPr>
        <p:spPr>
          <a:xfrm>
            <a:off x="471511" y="176778"/>
            <a:ext cx="10515600" cy="1325563"/>
          </a:xfrm>
        </p:spPr>
        <p:txBody>
          <a:bodyPr>
            <a:normAutofit/>
          </a:bodyPr>
          <a:lstStyle/>
          <a:p>
            <a:r>
              <a:rPr lang="en-US" sz="2800" b="1" dirty="0"/>
              <a:t>Social platforms grew by 21% with a share of 23% in Digital ADEX</a:t>
            </a:r>
            <a:br>
              <a:rPr lang="en-US" sz="2800" b="1" kern="0" dirty="0">
                <a:effectLst/>
                <a:latin typeface="Times New Roman" panose="02020603050405020304" pitchFamily="18" charset="0"/>
                <a:ea typeface="Calibri" panose="020F0502020204030204" pitchFamily="34" charset="0"/>
              </a:rPr>
            </a:br>
            <a:endParaRPr lang="en-IN" sz="2800" dirty="0"/>
          </a:p>
        </p:txBody>
      </p:sp>
      <p:graphicFrame>
        <p:nvGraphicFramePr>
          <p:cNvPr id="6" name="Content Placeholder 3">
            <a:extLst>
              <a:ext uri="{FF2B5EF4-FFF2-40B4-BE49-F238E27FC236}">
                <a16:creationId xmlns:a16="http://schemas.microsoft.com/office/drawing/2014/main" id="{D6C6CA6C-6BA6-CF96-99FC-C64D62BF188A}"/>
              </a:ext>
            </a:extLst>
          </p:cNvPr>
          <p:cNvGraphicFramePr>
            <a:graphicFrameLocks/>
          </p:cNvGraphicFramePr>
          <p:nvPr>
            <p:extLst>
              <p:ext uri="{D42A27DB-BD31-4B8C-83A1-F6EECF244321}">
                <p14:modId xmlns:p14="http://schemas.microsoft.com/office/powerpoint/2010/main" val="1601983622"/>
              </p:ext>
            </p:extLst>
          </p:nvPr>
        </p:nvGraphicFramePr>
        <p:xfrm>
          <a:off x="1988288" y="1502341"/>
          <a:ext cx="7932299" cy="3864023"/>
        </p:xfrm>
        <a:graphic>
          <a:graphicData uri="http://schemas.openxmlformats.org/drawingml/2006/table">
            <a:tbl>
              <a:tblPr firstRow="1" bandRow="1">
                <a:tableStyleId>{5C22544A-7EE6-4342-B048-85BDC9FD1C3A}</a:tableStyleId>
              </a:tblPr>
              <a:tblGrid>
                <a:gridCol w="1752680">
                  <a:extLst>
                    <a:ext uri="{9D8B030D-6E8A-4147-A177-3AD203B41FA5}">
                      <a16:colId xmlns:a16="http://schemas.microsoft.com/office/drawing/2014/main" val="20000"/>
                    </a:ext>
                  </a:extLst>
                </a:gridCol>
                <a:gridCol w="1197106">
                  <a:extLst>
                    <a:ext uri="{9D8B030D-6E8A-4147-A177-3AD203B41FA5}">
                      <a16:colId xmlns:a16="http://schemas.microsoft.com/office/drawing/2014/main" val="20001"/>
                    </a:ext>
                  </a:extLst>
                </a:gridCol>
                <a:gridCol w="1197106">
                  <a:extLst>
                    <a:ext uri="{9D8B030D-6E8A-4147-A177-3AD203B41FA5}">
                      <a16:colId xmlns:a16="http://schemas.microsoft.com/office/drawing/2014/main" val="20004"/>
                    </a:ext>
                  </a:extLst>
                </a:gridCol>
                <a:gridCol w="1197106">
                  <a:extLst>
                    <a:ext uri="{9D8B030D-6E8A-4147-A177-3AD203B41FA5}">
                      <a16:colId xmlns:a16="http://schemas.microsoft.com/office/drawing/2014/main" val="20005"/>
                    </a:ext>
                  </a:extLst>
                </a:gridCol>
                <a:gridCol w="1244271">
                  <a:extLst>
                    <a:ext uri="{9D8B030D-6E8A-4147-A177-3AD203B41FA5}">
                      <a16:colId xmlns:a16="http://schemas.microsoft.com/office/drawing/2014/main" val="20002"/>
                    </a:ext>
                  </a:extLst>
                </a:gridCol>
                <a:gridCol w="1344030">
                  <a:extLst>
                    <a:ext uri="{9D8B030D-6E8A-4147-A177-3AD203B41FA5}">
                      <a16:colId xmlns:a16="http://schemas.microsoft.com/office/drawing/2014/main" val="20003"/>
                    </a:ext>
                  </a:extLst>
                </a:gridCol>
              </a:tblGrid>
              <a:tr h="458711">
                <a:tc>
                  <a:txBody>
                    <a:bodyPr/>
                    <a:lstStyle/>
                    <a:p>
                      <a:pPr algn="ctr" fontAlgn="ctr"/>
                      <a:endParaRPr lang="en-US" sz="1800" b="1" i="0" u="none" strike="noStrike" dirty="0">
                        <a:solidFill>
                          <a:schemeClr val="bg1"/>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0320"/>
                    </a:solidFill>
                  </a:tcPr>
                </a:tc>
                <a:tc>
                  <a:txBody>
                    <a:bodyPr/>
                    <a:lstStyle/>
                    <a:p>
                      <a:pPr algn="ctr" fontAlgn="ctr"/>
                      <a:r>
                        <a:rPr lang="en-US" sz="1800" b="1" i="0" u="none" strike="noStrike" dirty="0">
                          <a:solidFill>
                            <a:schemeClr val="bg1"/>
                          </a:solidFill>
                          <a:effectLst/>
                          <a:latin typeface="Calibri" panose="020F0502020204030204" pitchFamily="34" charset="0"/>
                        </a:rPr>
                        <a:t>Yr 2023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0320"/>
                    </a:solidFill>
                  </a:tcPr>
                </a:tc>
                <a:tc>
                  <a:txBody>
                    <a:bodyPr/>
                    <a:lstStyle/>
                    <a:p>
                      <a:pPr algn="ctr" fontAlgn="ctr"/>
                      <a:r>
                        <a:rPr lang="en-US" sz="1800" b="1" i="0" u="none" strike="noStrike" dirty="0">
                          <a:solidFill>
                            <a:schemeClr val="bg1"/>
                          </a:solidFill>
                          <a:effectLst/>
                          <a:latin typeface="Calibri" panose="020F0502020204030204" pitchFamily="34" charset="0"/>
                        </a:rPr>
                        <a:t> Yr 2024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0320"/>
                    </a:solidFill>
                  </a:tcPr>
                </a:tc>
                <a:tc>
                  <a:txBody>
                    <a:bodyPr/>
                    <a:lstStyle/>
                    <a:p>
                      <a:pPr algn="ctr" fontAlgn="ctr"/>
                      <a:r>
                        <a:rPr lang="en-US" sz="1800" b="1" i="0" u="none" strike="noStrike" dirty="0">
                          <a:solidFill>
                            <a:schemeClr val="bg1"/>
                          </a:solidFill>
                          <a:effectLst/>
                          <a:latin typeface="Calibri" panose="020F0502020204030204" pitchFamily="34" charset="0"/>
                        </a:rPr>
                        <a:t>Share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0320"/>
                    </a:solidFill>
                  </a:tcPr>
                </a:tc>
                <a:tc>
                  <a:txBody>
                    <a:bodyPr/>
                    <a:lstStyle/>
                    <a:p>
                      <a:pPr algn="ctr" fontAlgn="ctr"/>
                      <a:r>
                        <a:rPr lang="en-US" sz="1800" b="1" i="0" u="none" strike="noStrike" dirty="0">
                          <a:solidFill>
                            <a:schemeClr val="bg1"/>
                          </a:solidFill>
                          <a:effectLst/>
                          <a:latin typeface="Calibri" panose="020F0502020204030204" pitchFamily="34" charset="0"/>
                        </a:rPr>
                        <a:t>Share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0320"/>
                    </a:solidFill>
                  </a:tcPr>
                </a:tc>
                <a:tc>
                  <a:txBody>
                    <a:bodyPr/>
                    <a:lstStyle/>
                    <a:p>
                      <a:pPr algn="ctr" fontAlgn="ctr"/>
                      <a:r>
                        <a:rPr lang="en-US" sz="1800" b="1" i="0" u="none" strike="noStrike" dirty="0">
                          <a:solidFill>
                            <a:schemeClr val="bg1"/>
                          </a:solidFill>
                          <a:effectLst/>
                          <a:latin typeface="Calibri" panose="020F0502020204030204" pitchFamily="34" charset="0"/>
                        </a:rPr>
                        <a:t>Growth</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0320"/>
                    </a:solidFill>
                  </a:tcPr>
                </a:tc>
                <a:extLst>
                  <a:ext uri="{0D108BD9-81ED-4DB2-BD59-A6C34878D82A}">
                    <a16:rowId xmlns:a16="http://schemas.microsoft.com/office/drawing/2014/main" val="10000"/>
                  </a:ext>
                </a:extLst>
              </a:tr>
              <a:tr h="458711">
                <a:tc>
                  <a:txBody>
                    <a:bodyPr/>
                    <a:lstStyle/>
                    <a:p>
                      <a:pPr algn="ctr" fontAlgn="ctr"/>
                      <a:r>
                        <a:rPr lang="en-US" sz="1800" b="1" i="0" u="none" strike="noStrike" dirty="0">
                          <a:solidFill>
                            <a:schemeClr val="bg1"/>
                          </a:solidFill>
                          <a:effectLst/>
                          <a:latin typeface="Calibri" panose="020F0502020204030204" pitchFamily="34" charset="0"/>
                        </a:rPr>
                        <a:t>Format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0320"/>
                    </a:solidFill>
                  </a:tcPr>
                </a:tc>
                <a:tc>
                  <a:txBody>
                    <a:bodyPr/>
                    <a:lstStyle/>
                    <a:p>
                      <a:pPr algn="ctr" fontAlgn="ctr"/>
                      <a:r>
                        <a:rPr lang="en-US" sz="1800" b="1" i="0" u="none" strike="noStrike" dirty="0" err="1">
                          <a:solidFill>
                            <a:schemeClr val="bg1"/>
                          </a:solidFill>
                          <a:effectLst/>
                          <a:latin typeface="Calibri" panose="020F0502020204030204" pitchFamily="34" charset="0"/>
                        </a:rPr>
                        <a:t>Rs</a:t>
                      </a:r>
                      <a:r>
                        <a:rPr lang="en-US" sz="1800" b="1" i="0" u="none" strike="noStrike" dirty="0">
                          <a:solidFill>
                            <a:schemeClr val="bg1"/>
                          </a:solidFill>
                          <a:effectLst/>
                          <a:latin typeface="Calibri" panose="020F0502020204030204" pitchFamily="34" charset="0"/>
                        </a:rPr>
                        <a:t> Crores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0320"/>
                    </a:solidFill>
                  </a:tcPr>
                </a:tc>
                <a:tc>
                  <a:txBody>
                    <a:bodyPr/>
                    <a:lstStyle/>
                    <a:p>
                      <a:pPr algn="ctr" fontAlgn="ctr"/>
                      <a:r>
                        <a:rPr lang="en-US" sz="1800" b="1" i="0" u="none" strike="noStrike">
                          <a:solidFill>
                            <a:schemeClr val="bg1"/>
                          </a:solidFill>
                          <a:effectLst/>
                          <a:latin typeface="Calibri" panose="020F0502020204030204" pitchFamily="34" charset="0"/>
                        </a:rPr>
                        <a:t>Rs Crores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0320"/>
                    </a:solidFill>
                  </a:tcPr>
                </a:tc>
                <a:tc>
                  <a:txBody>
                    <a:bodyPr/>
                    <a:lstStyle/>
                    <a:p>
                      <a:pPr algn="ctr" fontAlgn="ctr"/>
                      <a:r>
                        <a:rPr lang="en-US" sz="1800" b="1" i="0" u="none" strike="noStrike" dirty="0">
                          <a:solidFill>
                            <a:schemeClr val="bg1"/>
                          </a:solidFill>
                          <a:effectLst/>
                          <a:latin typeface="Calibri" panose="020F0502020204030204" pitchFamily="34" charset="0"/>
                        </a:rPr>
                        <a:t>2023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0320"/>
                    </a:solidFill>
                  </a:tcPr>
                </a:tc>
                <a:tc>
                  <a:txBody>
                    <a:bodyPr/>
                    <a:lstStyle/>
                    <a:p>
                      <a:pPr algn="ctr" fontAlgn="ctr"/>
                      <a:r>
                        <a:rPr lang="en-US" sz="1800" b="1" i="0" u="none" strike="noStrike" dirty="0">
                          <a:solidFill>
                            <a:schemeClr val="bg1"/>
                          </a:solidFill>
                          <a:effectLst/>
                          <a:latin typeface="Calibri" panose="020F0502020204030204" pitchFamily="34" charset="0"/>
                        </a:rPr>
                        <a:t>2024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0320"/>
                    </a:solidFill>
                  </a:tcPr>
                </a:tc>
                <a:tc>
                  <a:txBody>
                    <a:bodyPr/>
                    <a:lstStyle/>
                    <a:p>
                      <a:pPr algn="ctr" fontAlgn="ctr"/>
                      <a:r>
                        <a:rPr lang="en-US" sz="1800" b="1" i="0" u="none" strike="noStrike" dirty="0">
                          <a:solidFill>
                            <a:schemeClr val="bg1"/>
                          </a:solidFill>
                          <a:effectLst/>
                          <a:latin typeface="Calibri" panose="020F0502020204030204" pitchFamily="34" charset="0"/>
                        </a:rPr>
                        <a:t>Yr 2024 / 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0320"/>
                    </a:solidFill>
                  </a:tcPr>
                </a:tc>
                <a:extLst>
                  <a:ext uri="{0D108BD9-81ED-4DB2-BD59-A6C34878D82A}">
                    <a16:rowId xmlns:a16="http://schemas.microsoft.com/office/drawing/2014/main" val="2660036567"/>
                  </a:ext>
                </a:extLst>
              </a:tr>
              <a:tr h="653046">
                <a:tc>
                  <a:txBody>
                    <a:bodyPr/>
                    <a:lstStyle/>
                    <a:p>
                      <a:pPr algn="ctr">
                        <a:lnSpc>
                          <a:spcPct val="107000"/>
                        </a:lnSpc>
                        <a:spcAft>
                          <a:spcPts val="800"/>
                        </a:spcAft>
                      </a:pPr>
                      <a:r>
                        <a:rPr lang="en-IN" sz="1800" b="1" kern="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Video</a:t>
                      </a:r>
                      <a:endParaRPr lang="en-IN"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algn="ctr">
                        <a:lnSpc>
                          <a:spcPct val="107000"/>
                        </a:lnSpc>
                        <a:spcAft>
                          <a:spcPts val="800"/>
                        </a:spcAft>
                      </a:pPr>
                      <a:r>
                        <a:rPr lang="en-IN" sz="1800" b="1" kern="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11058</a:t>
                      </a:r>
                      <a:endParaRPr lang="en-IN" sz="18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algn="ctr">
                        <a:lnSpc>
                          <a:spcPct val="107000"/>
                        </a:lnSpc>
                        <a:spcAft>
                          <a:spcPts val="800"/>
                        </a:spcAft>
                      </a:pPr>
                      <a:r>
                        <a:rPr lang="en-IN" sz="1800" b="1" kern="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12209</a:t>
                      </a:r>
                      <a:endParaRPr lang="en-IN" sz="18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algn="ctr">
                        <a:lnSpc>
                          <a:spcPct val="107000"/>
                        </a:lnSpc>
                        <a:spcAft>
                          <a:spcPts val="800"/>
                        </a:spcAft>
                      </a:pPr>
                      <a:r>
                        <a:rPr lang="en-IN" sz="1800" b="1" kern="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28%</a:t>
                      </a:r>
                      <a:endParaRPr lang="en-IN" sz="18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algn="ctr">
                        <a:lnSpc>
                          <a:spcPct val="107000"/>
                        </a:lnSpc>
                        <a:spcAft>
                          <a:spcPts val="800"/>
                        </a:spcAft>
                      </a:pPr>
                      <a:r>
                        <a:rPr lang="en-IN" sz="1800" b="1" kern="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27%</a:t>
                      </a:r>
                      <a:endParaRPr lang="en-IN" sz="18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algn="ctr">
                        <a:lnSpc>
                          <a:spcPct val="107000"/>
                        </a:lnSpc>
                        <a:spcAft>
                          <a:spcPts val="800"/>
                        </a:spcAft>
                      </a:pPr>
                      <a:r>
                        <a:rPr lang="en-IN" sz="1800" b="1" kern="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10%</a:t>
                      </a:r>
                      <a:endParaRPr lang="en-IN" sz="18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extLst>
                  <a:ext uri="{0D108BD9-81ED-4DB2-BD59-A6C34878D82A}">
                    <a16:rowId xmlns:a16="http://schemas.microsoft.com/office/drawing/2014/main" val="3191503153"/>
                  </a:ext>
                </a:extLst>
              </a:tr>
              <a:tr h="458711">
                <a:tc>
                  <a:txBody>
                    <a:bodyPr/>
                    <a:lstStyle/>
                    <a:p>
                      <a:pPr algn="ctr">
                        <a:lnSpc>
                          <a:spcPct val="107000"/>
                        </a:lnSpc>
                        <a:spcAft>
                          <a:spcPts val="800"/>
                        </a:spcAft>
                      </a:pPr>
                      <a:r>
                        <a:rPr lang="en-IN" sz="1800" b="1" kern="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Social</a:t>
                      </a:r>
                      <a:endParaRPr lang="en-IN"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algn="ctr">
                        <a:lnSpc>
                          <a:spcPct val="107000"/>
                        </a:lnSpc>
                        <a:spcAft>
                          <a:spcPts val="800"/>
                        </a:spcAft>
                      </a:pPr>
                      <a:r>
                        <a:rPr lang="en-IN" sz="1800" b="1" kern="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8649</a:t>
                      </a:r>
                      <a:endParaRPr lang="en-IN"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algn="ctr">
                        <a:lnSpc>
                          <a:spcPct val="107000"/>
                        </a:lnSpc>
                        <a:spcAft>
                          <a:spcPts val="800"/>
                        </a:spcAft>
                      </a:pPr>
                      <a:r>
                        <a:rPr lang="en-IN" sz="1800" b="1" kern="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10506</a:t>
                      </a:r>
                      <a:endParaRPr lang="en-IN"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algn="ctr">
                        <a:lnSpc>
                          <a:spcPct val="107000"/>
                        </a:lnSpc>
                        <a:spcAft>
                          <a:spcPts val="800"/>
                        </a:spcAft>
                      </a:pPr>
                      <a:r>
                        <a:rPr lang="en-IN" sz="1800" b="1" kern="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22%</a:t>
                      </a:r>
                      <a:endParaRPr lang="en-IN" sz="18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algn="ctr">
                        <a:lnSpc>
                          <a:spcPct val="107000"/>
                        </a:lnSpc>
                        <a:spcAft>
                          <a:spcPts val="800"/>
                        </a:spcAft>
                      </a:pPr>
                      <a:r>
                        <a:rPr lang="en-IN" sz="1800" b="1" kern="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23%</a:t>
                      </a:r>
                      <a:endParaRPr lang="en-IN" sz="18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algn="ctr">
                        <a:lnSpc>
                          <a:spcPct val="107000"/>
                        </a:lnSpc>
                        <a:spcAft>
                          <a:spcPts val="800"/>
                        </a:spcAft>
                      </a:pPr>
                      <a:r>
                        <a:rPr lang="en-IN" sz="1800" b="1" kern="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21%</a:t>
                      </a:r>
                      <a:endParaRPr lang="en-IN" sz="18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extLst>
                  <a:ext uri="{0D108BD9-81ED-4DB2-BD59-A6C34878D82A}">
                    <a16:rowId xmlns:a16="http://schemas.microsoft.com/office/drawing/2014/main" val="10001"/>
                  </a:ext>
                </a:extLst>
              </a:tr>
              <a:tr h="458711">
                <a:tc>
                  <a:txBody>
                    <a:bodyPr/>
                    <a:lstStyle/>
                    <a:p>
                      <a:pPr algn="ctr">
                        <a:lnSpc>
                          <a:spcPct val="107000"/>
                        </a:lnSpc>
                        <a:spcAft>
                          <a:spcPts val="800"/>
                        </a:spcAft>
                      </a:pPr>
                      <a:r>
                        <a:rPr lang="en-IN" sz="1800" b="1" kern="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Ecommerce</a:t>
                      </a:r>
                      <a:endParaRPr lang="en-IN"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algn="ctr">
                        <a:lnSpc>
                          <a:spcPct val="107000"/>
                        </a:lnSpc>
                        <a:spcAft>
                          <a:spcPts val="800"/>
                        </a:spcAft>
                      </a:pPr>
                      <a:r>
                        <a:rPr lang="en-IN" sz="1800" b="1" kern="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6895</a:t>
                      </a:r>
                      <a:endParaRPr lang="en-IN" sz="18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algn="ctr">
                        <a:lnSpc>
                          <a:spcPct val="107000"/>
                        </a:lnSpc>
                        <a:spcAft>
                          <a:spcPts val="800"/>
                        </a:spcAft>
                      </a:pPr>
                      <a:r>
                        <a:rPr lang="en-IN" sz="1800" b="1" kern="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8068</a:t>
                      </a:r>
                      <a:endParaRPr lang="en-IN" sz="18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algn="ctr">
                        <a:lnSpc>
                          <a:spcPct val="107000"/>
                        </a:lnSpc>
                        <a:spcAft>
                          <a:spcPts val="800"/>
                        </a:spcAft>
                      </a:pPr>
                      <a:r>
                        <a:rPr lang="en-IN" sz="1800" b="1" kern="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17%</a:t>
                      </a:r>
                      <a:endParaRPr lang="en-IN"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algn="ctr">
                        <a:lnSpc>
                          <a:spcPct val="107000"/>
                        </a:lnSpc>
                        <a:spcAft>
                          <a:spcPts val="800"/>
                        </a:spcAft>
                      </a:pPr>
                      <a:r>
                        <a:rPr lang="en-IN" sz="1800" b="1" kern="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18%</a:t>
                      </a:r>
                      <a:endParaRPr lang="en-IN" sz="18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algn="ctr">
                        <a:lnSpc>
                          <a:spcPct val="107000"/>
                        </a:lnSpc>
                        <a:spcAft>
                          <a:spcPts val="800"/>
                        </a:spcAft>
                      </a:pPr>
                      <a:r>
                        <a:rPr lang="en-IN" sz="1800" b="1" kern="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17%</a:t>
                      </a:r>
                      <a:endParaRPr lang="en-IN" sz="18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extLst>
                  <a:ext uri="{0D108BD9-81ED-4DB2-BD59-A6C34878D82A}">
                    <a16:rowId xmlns:a16="http://schemas.microsoft.com/office/drawing/2014/main" val="10004"/>
                  </a:ext>
                </a:extLst>
              </a:tr>
              <a:tr h="458711">
                <a:tc>
                  <a:txBody>
                    <a:bodyPr/>
                    <a:lstStyle/>
                    <a:p>
                      <a:pPr algn="ctr">
                        <a:lnSpc>
                          <a:spcPct val="107000"/>
                        </a:lnSpc>
                        <a:spcAft>
                          <a:spcPts val="800"/>
                        </a:spcAft>
                      </a:pPr>
                      <a:r>
                        <a:rPr lang="en-IN" sz="1800" b="1" kern="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Search</a:t>
                      </a:r>
                      <a:endParaRPr lang="en-IN"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algn="ctr">
                        <a:lnSpc>
                          <a:spcPct val="107000"/>
                        </a:lnSpc>
                        <a:spcAft>
                          <a:spcPts val="800"/>
                        </a:spcAft>
                      </a:pPr>
                      <a:r>
                        <a:rPr lang="en-IN" sz="1800" b="1" kern="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6902</a:t>
                      </a:r>
                      <a:endParaRPr lang="en-IN" sz="18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algn="ctr">
                        <a:lnSpc>
                          <a:spcPct val="107000"/>
                        </a:lnSpc>
                        <a:spcAft>
                          <a:spcPts val="800"/>
                        </a:spcAft>
                      </a:pPr>
                      <a:r>
                        <a:rPr lang="en-IN" sz="1800" b="1" kern="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7967</a:t>
                      </a:r>
                      <a:endParaRPr lang="en-IN" sz="18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algn="ctr">
                        <a:lnSpc>
                          <a:spcPct val="107000"/>
                        </a:lnSpc>
                        <a:spcAft>
                          <a:spcPts val="800"/>
                        </a:spcAft>
                      </a:pPr>
                      <a:r>
                        <a:rPr lang="en-IN" sz="1800" b="1" kern="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17%</a:t>
                      </a:r>
                      <a:endParaRPr lang="en-IN" sz="18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algn="ctr">
                        <a:lnSpc>
                          <a:spcPct val="107000"/>
                        </a:lnSpc>
                        <a:spcAft>
                          <a:spcPts val="800"/>
                        </a:spcAft>
                      </a:pPr>
                      <a:r>
                        <a:rPr lang="en-IN" sz="1800" b="1" kern="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18%</a:t>
                      </a:r>
                      <a:endParaRPr lang="en-IN"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algn="ctr">
                        <a:lnSpc>
                          <a:spcPct val="107000"/>
                        </a:lnSpc>
                        <a:spcAft>
                          <a:spcPts val="800"/>
                        </a:spcAft>
                      </a:pPr>
                      <a:r>
                        <a:rPr lang="en-IN" sz="1800" b="1" kern="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15%</a:t>
                      </a:r>
                      <a:endParaRPr lang="en-IN"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extLst>
                  <a:ext uri="{0D108BD9-81ED-4DB2-BD59-A6C34878D82A}">
                    <a16:rowId xmlns:a16="http://schemas.microsoft.com/office/drawing/2014/main" val="10005"/>
                  </a:ext>
                </a:extLst>
              </a:tr>
              <a:tr h="458711">
                <a:tc>
                  <a:txBody>
                    <a:bodyPr/>
                    <a:lstStyle/>
                    <a:p>
                      <a:pPr algn="ctr">
                        <a:lnSpc>
                          <a:spcPct val="107000"/>
                        </a:lnSpc>
                        <a:spcAft>
                          <a:spcPts val="800"/>
                        </a:spcAft>
                      </a:pPr>
                      <a:r>
                        <a:rPr lang="en-IN" sz="1800" b="1" kern="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Display</a:t>
                      </a:r>
                      <a:endParaRPr lang="en-IN"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algn="ctr">
                        <a:lnSpc>
                          <a:spcPct val="107000"/>
                        </a:lnSpc>
                        <a:spcAft>
                          <a:spcPts val="800"/>
                        </a:spcAft>
                      </a:pPr>
                      <a:r>
                        <a:rPr lang="en-IN" sz="1800" b="1" kern="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6210</a:t>
                      </a:r>
                      <a:endParaRPr lang="en-IN" sz="18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algn="ctr">
                        <a:lnSpc>
                          <a:spcPct val="107000"/>
                        </a:lnSpc>
                        <a:spcAft>
                          <a:spcPts val="800"/>
                        </a:spcAft>
                      </a:pPr>
                      <a:r>
                        <a:rPr lang="en-IN" sz="1800" b="1" kern="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6542</a:t>
                      </a:r>
                      <a:endParaRPr lang="en-IN" sz="18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algn="ctr">
                        <a:lnSpc>
                          <a:spcPct val="107000"/>
                        </a:lnSpc>
                        <a:spcAft>
                          <a:spcPts val="800"/>
                        </a:spcAft>
                      </a:pPr>
                      <a:r>
                        <a:rPr lang="en-IN" sz="1800" b="1" kern="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16%</a:t>
                      </a:r>
                      <a:endParaRPr lang="en-IN" sz="18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algn="ctr">
                        <a:lnSpc>
                          <a:spcPct val="107000"/>
                        </a:lnSpc>
                        <a:spcAft>
                          <a:spcPts val="800"/>
                        </a:spcAft>
                      </a:pPr>
                      <a:r>
                        <a:rPr lang="en-IN" sz="1800" b="1" kern="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14%</a:t>
                      </a:r>
                      <a:endParaRPr lang="en-IN" sz="18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algn="ctr">
                        <a:lnSpc>
                          <a:spcPct val="107000"/>
                        </a:lnSpc>
                        <a:spcAft>
                          <a:spcPts val="800"/>
                        </a:spcAft>
                      </a:pPr>
                      <a:r>
                        <a:rPr lang="en-IN" sz="1800" b="1" kern="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5%</a:t>
                      </a:r>
                      <a:endParaRPr lang="en-IN"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extLst>
                  <a:ext uri="{0D108BD9-81ED-4DB2-BD59-A6C34878D82A}">
                    <a16:rowId xmlns:a16="http://schemas.microsoft.com/office/drawing/2014/main" val="10006"/>
                  </a:ext>
                </a:extLst>
              </a:tr>
              <a:tr h="458711">
                <a:tc>
                  <a:txBody>
                    <a:bodyPr/>
                    <a:lstStyle/>
                    <a:p>
                      <a:pPr algn="ctr">
                        <a:lnSpc>
                          <a:spcPct val="107000"/>
                        </a:lnSpc>
                        <a:spcAft>
                          <a:spcPts val="800"/>
                        </a:spcAft>
                      </a:pPr>
                      <a:r>
                        <a:rPr lang="en-IN" sz="2000" b="1" kern="0" dirty="0">
                          <a:solidFill>
                            <a:schemeClr val="bg1"/>
                          </a:solidFill>
                          <a:effectLst/>
                          <a:latin typeface="Aptos Narrow" panose="020B0004020202020204" pitchFamily="34" charset="0"/>
                          <a:ea typeface="Times New Roman" panose="02020603050405020304" pitchFamily="18" charset="0"/>
                          <a:cs typeface="Times New Roman" panose="02020603050405020304" pitchFamily="18" charset="0"/>
                        </a:rPr>
                        <a:t>Total</a:t>
                      </a:r>
                      <a:endParaRPr lang="en-IN"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0320"/>
                    </a:solidFill>
                  </a:tcPr>
                </a:tc>
                <a:tc>
                  <a:txBody>
                    <a:bodyPr/>
                    <a:lstStyle/>
                    <a:p>
                      <a:pPr algn="ctr">
                        <a:lnSpc>
                          <a:spcPct val="107000"/>
                        </a:lnSpc>
                        <a:spcAft>
                          <a:spcPts val="800"/>
                        </a:spcAft>
                      </a:pPr>
                      <a:r>
                        <a:rPr lang="en-IN" sz="2000" b="1" kern="0" dirty="0">
                          <a:solidFill>
                            <a:schemeClr val="bg1"/>
                          </a:solidFill>
                          <a:effectLst/>
                          <a:latin typeface="Aptos Narrow" panose="020B0004020202020204" pitchFamily="34" charset="0"/>
                          <a:ea typeface="Times New Roman" panose="02020603050405020304" pitchFamily="18" charset="0"/>
                          <a:cs typeface="Times New Roman" panose="02020603050405020304" pitchFamily="18" charset="0"/>
                        </a:rPr>
                        <a:t>39714</a:t>
                      </a:r>
                      <a:endParaRPr lang="en-IN"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0320"/>
                    </a:solidFill>
                  </a:tcPr>
                </a:tc>
                <a:tc>
                  <a:txBody>
                    <a:bodyPr/>
                    <a:lstStyle/>
                    <a:p>
                      <a:pPr algn="ctr">
                        <a:lnSpc>
                          <a:spcPct val="107000"/>
                        </a:lnSpc>
                        <a:spcAft>
                          <a:spcPts val="800"/>
                        </a:spcAft>
                      </a:pPr>
                      <a:r>
                        <a:rPr lang="en-IN" sz="2000" b="1" kern="0" dirty="0">
                          <a:solidFill>
                            <a:schemeClr val="bg1"/>
                          </a:solidFill>
                          <a:effectLst/>
                          <a:latin typeface="Aptos Narrow" panose="020B0004020202020204" pitchFamily="34" charset="0"/>
                          <a:ea typeface="Times New Roman" panose="02020603050405020304" pitchFamily="18" charset="0"/>
                          <a:cs typeface="Times New Roman" panose="02020603050405020304" pitchFamily="18" charset="0"/>
                        </a:rPr>
                        <a:t>45292</a:t>
                      </a:r>
                      <a:endParaRPr lang="en-IN"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0320"/>
                    </a:solidFill>
                  </a:tcPr>
                </a:tc>
                <a:tc>
                  <a:txBody>
                    <a:bodyPr/>
                    <a:lstStyle/>
                    <a:p>
                      <a:pPr algn="ctr">
                        <a:lnSpc>
                          <a:spcPct val="107000"/>
                        </a:lnSpc>
                        <a:spcAft>
                          <a:spcPts val="800"/>
                        </a:spcAft>
                      </a:pPr>
                      <a:r>
                        <a:rPr lang="en-IN" sz="2000" b="1" kern="0" dirty="0">
                          <a:solidFill>
                            <a:schemeClr val="bg1"/>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IN"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0320"/>
                    </a:solidFill>
                  </a:tcPr>
                </a:tc>
                <a:tc>
                  <a:txBody>
                    <a:bodyPr/>
                    <a:lstStyle/>
                    <a:p>
                      <a:pPr algn="ctr">
                        <a:lnSpc>
                          <a:spcPct val="107000"/>
                        </a:lnSpc>
                        <a:spcAft>
                          <a:spcPts val="800"/>
                        </a:spcAft>
                      </a:pPr>
                      <a:r>
                        <a:rPr lang="en-IN" sz="2000" b="1" kern="0" dirty="0">
                          <a:solidFill>
                            <a:schemeClr val="bg1"/>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IN"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0320"/>
                    </a:solidFill>
                  </a:tcPr>
                </a:tc>
                <a:tc>
                  <a:txBody>
                    <a:bodyPr/>
                    <a:lstStyle/>
                    <a:p>
                      <a:pPr algn="ctr">
                        <a:lnSpc>
                          <a:spcPct val="107000"/>
                        </a:lnSpc>
                        <a:spcAft>
                          <a:spcPts val="800"/>
                        </a:spcAft>
                      </a:pPr>
                      <a:r>
                        <a:rPr lang="en-IN" sz="2000" b="1" kern="0" dirty="0">
                          <a:solidFill>
                            <a:schemeClr val="bg1"/>
                          </a:solidFill>
                          <a:effectLst/>
                          <a:latin typeface="Aptos Narrow" panose="020B0004020202020204" pitchFamily="34" charset="0"/>
                          <a:ea typeface="Times New Roman" panose="02020603050405020304" pitchFamily="18" charset="0"/>
                          <a:cs typeface="Times New Roman" panose="02020603050405020304" pitchFamily="18" charset="0"/>
                        </a:rPr>
                        <a:t>14%</a:t>
                      </a:r>
                      <a:endParaRPr lang="en-IN"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0320"/>
                    </a:solidFill>
                  </a:tcPr>
                </a:tc>
                <a:extLst>
                  <a:ext uri="{0D108BD9-81ED-4DB2-BD59-A6C34878D82A}">
                    <a16:rowId xmlns:a16="http://schemas.microsoft.com/office/drawing/2014/main" val="10003"/>
                  </a:ext>
                </a:extLst>
              </a:tr>
            </a:tbl>
          </a:graphicData>
        </a:graphic>
      </p:graphicFrame>
      <p:sp>
        <p:nvSpPr>
          <p:cNvPr id="4" name="TextBox 3">
            <a:extLst>
              <a:ext uri="{FF2B5EF4-FFF2-40B4-BE49-F238E27FC236}">
                <a16:creationId xmlns:a16="http://schemas.microsoft.com/office/drawing/2014/main" id="{47C62C73-AE0A-4164-D5A1-63AD08855551}"/>
              </a:ext>
            </a:extLst>
          </p:cNvPr>
          <p:cNvSpPr txBox="1"/>
          <p:nvPr/>
        </p:nvSpPr>
        <p:spPr>
          <a:xfrm>
            <a:off x="0" y="5851261"/>
            <a:ext cx="11196084" cy="646331"/>
          </a:xfrm>
          <a:prstGeom prst="rect">
            <a:avLst/>
          </a:prstGeom>
          <a:noFill/>
        </p:spPr>
        <p:txBody>
          <a:bodyPr wrap="square">
            <a:spAutoFit/>
          </a:bodyPr>
          <a:lstStyle/>
          <a:p>
            <a:r>
              <a:rPr lang="en-US" sz="1800" i="1" dirty="0">
                <a:effectLst/>
                <a:latin typeface="Aptos" panose="020B0004020202020204" pitchFamily="34" charset="0"/>
                <a:ea typeface="Aptos" panose="020B0004020202020204" pitchFamily="34" charset="0"/>
                <a:cs typeface="Times New Roman" panose="02020603050405020304" pitchFamily="18" charset="0"/>
              </a:rPr>
              <a:t>*</a:t>
            </a:r>
            <a:r>
              <a:rPr lang="en-IN" sz="1800" i="1" dirty="0">
                <a:effectLst/>
                <a:latin typeface="Aptos" panose="020B0004020202020204" pitchFamily="34" charset="0"/>
                <a:ea typeface="Aptos" panose="020B0004020202020204" pitchFamily="34" charset="0"/>
                <a:cs typeface="Times New Roman" panose="02020603050405020304" pitchFamily="18" charset="0"/>
              </a:rPr>
              <a:t>A correction has been made to the break-up of 2023 digital spends across verticals for greater accuracy.  However, the total digital spend for 2023 remain unchanged.</a:t>
            </a:r>
            <a:endParaRPr lang="en-IN" dirty="0"/>
          </a:p>
        </p:txBody>
      </p:sp>
      <p:sp>
        <p:nvSpPr>
          <p:cNvPr id="5" name="TextBox 4">
            <a:extLst>
              <a:ext uri="{FF2B5EF4-FFF2-40B4-BE49-F238E27FC236}">
                <a16:creationId xmlns:a16="http://schemas.microsoft.com/office/drawing/2014/main" id="{331320F2-5766-F781-FB26-CF885A5685E4}"/>
              </a:ext>
            </a:extLst>
          </p:cNvPr>
          <p:cNvSpPr txBox="1"/>
          <p:nvPr/>
        </p:nvSpPr>
        <p:spPr>
          <a:xfrm>
            <a:off x="471510" y="1039640"/>
            <a:ext cx="10012192" cy="400110"/>
          </a:xfrm>
          <a:prstGeom prst="rect">
            <a:avLst/>
          </a:prstGeom>
          <a:noFill/>
        </p:spPr>
        <p:txBody>
          <a:bodyPr wrap="square">
            <a:spAutoFit/>
          </a:bodyPr>
          <a:lstStyle/>
          <a:p>
            <a:r>
              <a:rPr lang="en-US" sz="2000" b="1" dirty="0">
                <a:solidFill>
                  <a:srgbClr val="C00000"/>
                </a:solidFill>
                <a:latin typeface="Arial" panose="020B0604020202020204" pitchFamily="34" charset="0"/>
                <a:cs typeface="Arial" panose="020B0604020202020204" pitchFamily="34" charset="0"/>
              </a:rPr>
              <a:t>CTV Revenue is estimated to be Rs. 1,500 crore (30%+ growth over 2023 )</a:t>
            </a:r>
            <a:endParaRPr lang="en-IN" sz="2000" dirty="0">
              <a:solidFill>
                <a:srgbClr val="C00000"/>
              </a:solidFill>
            </a:endParaRPr>
          </a:p>
        </p:txBody>
      </p:sp>
    </p:spTree>
    <p:extLst>
      <p:ext uri="{BB962C8B-B14F-4D97-AF65-F5344CB8AC3E}">
        <p14:creationId xmlns:p14="http://schemas.microsoft.com/office/powerpoint/2010/main" val="2344656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68349AD-0027-F9CA-D47B-D82DD2354ACC}"/>
              </a:ext>
            </a:extLst>
          </p:cNvPr>
          <p:cNvSpPr>
            <a:spLocks noGrp="1"/>
          </p:cNvSpPr>
          <p:nvPr>
            <p:ph type="subTitle" idx="1"/>
          </p:nvPr>
        </p:nvSpPr>
        <p:spPr/>
        <p:txBody>
          <a:bodyPr/>
          <a:lstStyle/>
          <a:p>
            <a:endParaRPr lang="en-IN"/>
          </a:p>
        </p:txBody>
      </p:sp>
    </p:spTree>
    <p:extLst>
      <p:ext uri="{BB962C8B-B14F-4D97-AF65-F5344CB8AC3E}">
        <p14:creationId xmlns:p14="http://schemas.microsoft.com/office/powerpoint/2010/main" val="2010462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57276-8909-4CF3-74F4-E5C7866A1835}"/>
              </a:ext>
            </a:extLst>
          </p:cNvPr>
          <p:cNvSpPr>
            <a:spLocks noGrp="1"/>
          </p:cNvSpPr>
          <p:nvPr>
            <p:ph type="title"/>
          </p:nvPr>
        </p:nvSpPr>
        <p:spPr/>
        <p:txBody>
          <a:bodyPr>
            <a:normAutofit/>
          </a:bodyPr>
          <a:lstStyle/>
          <a:p>
            <a:r>
              <a:rPr lang="en-IN" sz="3200" b="1" dirty="0"/>
              <a:t>TV </a:t>
            </a:r>
            <a:r>
              <a:rPr lang="en-IN" sz="3200" b="1" dirty="0" err="1"/>
              <a:t>Adex</a:t>
            </a:r>
            <a:r>
              <a:rPr lang="en-IN" sz="3200" b="1" dirty="0"/>
              <a:t> grew by 5%</a:t>
            </a:r>
            <a:br>
              <a:rPr lang="en-IN" sz="3200" b="1" dirty="0"/>
            </a:br>
            <a:endParaRPr lang="en-IN" dirty="0"/>
          </a:p>
        </p:txBody>
      </p:sp>
      <p:grpSp>
        <p:nvGrpSpPr>
          <p:cNvPr id="6" name="Google Shape;485;p30">
            <a:extLst>
              <a:ext uri="{FF2B5EF4-FFF2-40B4-BE49-F238E27FC236}">
                <a16:creationId xmlns:a16="http://schemas.microsoft.com/office/drawing/2014/main" id="{ED78FDFE-A914-360B-BB86-3120875A5FA8}"/>
              </a:ext>
            </a:extLst>
          </p:cNvPr>
          <p:cNvGrpSpPr/>
          <p:nvPr/>
        </p:nvGrpSpPr>
        <p:grpSpPr>
          <a:xfrm>
            <a:off x="7790084" y="2319695"/>
            <a:ext cx="1402297" cy="2741776"/>
            <a:chOff x="3509883" y="2485093"/>
            <a:chExt cx="1043700" cy="2248800"/>
          </a:xfrm>
        </p:grpSpPr>
        <p:sp>
          <p:nvSpPr>
            <p:cNvPr id="7" name="Google Shape;486;p30">
              <a:extLst>
                <a:ext uri="{FF2B5EF4-FFF2-40B4-BE49-F238E27FC236}">
                  <a16:creationId xmlns:a16="http://schemas.microsoft.com/office/drawing/2014/main" id="{576C6CA1-CF6F-9841-8B55-52FD47F1E460}"/>
                </a:ext>
              </a:extLst>
            </p:cNvPr>
            <p:cNvSpPr/>
            <p:nvPr/>
          </p:nvSpPr>
          <p:spPr>
            <a:xfrm flipH="1">
              <a:off x="3509883" y="2485093"/>
              <a:ext cx="1043700" cy="2248800"/>
            </a:xfrm>
            <a:prstGeom prst="cube">
              <a:avLst>
                <a:gd name="adj" fmla="val 25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87;p30">
              <a:extLst>
                <a:ext uri="{FF2B5EF4-FFF2-40B4-BE49-F238E27FC236}">
                  <a16:creationId xmlns:a16="http://schemas.microsoft.com/office/drawing/2014/main" id="{93D250FF-A20F-9824-552A-485246ECFDAC}"/>
                </a:ext>
              </a:extLst>
            </p:cNvPr>
            <p:cNvSpPr txBox="1"/>
            <p:nvPr/>
          </p:nvSpPr>
          <p:spPr>
            <a:xfrm>
              <a:off x="3782235" y="3564929"/>
              <a:ext cx="755700" cy="357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solidFill>
                    <a:schemeClr val="lt1"/>
                  </a:solidFill>
                  <a:latin typeface="Bebas Neue"/>
                  <a:ea typeface="Bebas Neue"/>
                  <a:cs typeface="Bebas Neue"/>
                  <a:sym typeface="Bebas Neue"/>
                </a:rPr>
                <a:t>34453crs</a:t>
              </a:r>
              <a:endParaRPr sz="3000" dirty="0">
                <a:solidFill>
                  <a:schemeClr val="lt1"/>
                </a:solidFill>
                <a:latin typeface="Bebas Neue"/>
                <a:ea typeface="Bebas Neue"/>
                <a:cs typeface="Bebas Neue"/>
                <a:sym typeface="Bebas Neue"/>
              </a:endParaRPr>
            </a:p>
          </p:txBody>
        </p:sp>
      </p:grpSp>
      <p:grpSp>
        <p:nvGrpSpPr>
          <p:cNvPr id="9" name="Google Shape;496;p30">
            <a:extLst>
              <a:ext uri="{FF2B5EF4-FFF2-40B4-BE49-F238E27FC236}">
                <a16:creationId xmlns:a16="http://schemas.microsoft.com/office/drawing/2014/main" id="{6A908C87-08F2-F103-63E1-66CBA6222997}"/>
              </a:ext>
            </a:extLst>
          </p:cNvPr>
          <p:cNvGrpSpPr/>
          <p:nvPr/>
        </p:nvGrpSpPr>
        <p:grpSpPr>
          <a:xfrm>
            <a:off x="4009785" y="2963528"/>
            <a:ext cx="1402297" cy="2049854"/>
            <a:chOff x="1952490" y="3153731"/>
            <a:chExt cx="1043700" cy="1580100"/>
          </a:xfrm>
          <a:solidFill>
            <a:srgbClr val="FFC000"/>
          </a:solidFill>
        </p:grpSpPr>
        <p:sp>
          <p:nvSpPr>
            <p:cNvPr id="10" name="Google Shape;497;p30">
              <a:extLst>
                <a:ext uri="{FF2B5EF4-FFF2-40B4-BE49-F238E27FC236}">
                  <a16:creationId xmlns:a16="http://schemas.microsoft.com/office/drawing/2014/main" id="{6113B531-7DFA-94B4-3490-588602E8A685}"/>
                </a:ext>
              </a:extLst>
            </p:cNvPr>
            <p:cNvSpPr/>
            <p:nvPr/>
          </p:nvSpPr>
          <p:spPr>
            <a:xfrm flipH="1">
              <a:off x="1952490" y="3153731"/>
              <a:ext cx="1043700" cy="1580100"/>
            </a:xfrm>
            <a:prstGeom prst="cube">
              <a:avLst>
                <a:gd name="adj" fmla="val 2500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98;p30">
              <a:extLst>
                <a:ext uri="{FF2B5EF4-FFF2-40B4-BE49-F238E27FC236}">
                  <a16:creationId xmlns:a16="http://schemas.microsoft.com/office/drawing/2014/main" id="{B23BF47D-8169-5B98-CE2B-AFB65D667D2B}"/>
                </a:ext>
              </a:extLst>
            </p:cNvPr>
            <p:cNvSpPr txBox="1"/>
            <p:nvPr/>
          </p:nvSpPr>
          <p:spPr>
            <a:xfrm>
              <a:off x="2225243" y="3840469"/>
              <a:ext cx="755700" cy="357900"/>
            </a:xfrm>
            <a:prstGeom prst="rect">
              <a:avLst/>
            </a:pr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solidFill>
                    <a:schemeClr val="lt1"/>
                  </a:solidFill>
                  <a:latin typeface="Bebas Neue"/>
                  <a:ea typeface="Bebas Neue"/>
                  <a:cs typeface="Bebas Neue"/>
                  <a:sym typeface="Bebas Neue"/>
                </a:rPr>
                <a:t>32886</a:t>
              </a:r>
            </a:p>
            <a:p>
              <a:pPr marL="0" lvl="0" indent="0" algn="ctr" rtl="0">
                <a:spcBef>
                  <a:spcPts val="0"/>
                </a:spcBef>
                <a:spcAft>
                  <a:spcPts val="0"/>
                </a:spcAft>
                <a:buNone/>
              </a:pPr>
              <a:r>
                <a:rPr lang="en" sz="3000" dirty="0">
                  <a:solidFill>
                    <a:schemeClr val="lt1"/>
                  </a:solidFill>
                  <a:latin typeface="Bebas Neue"/>
                  <a:ea typeface="Bebas Neue"/>
                  <a:cs typeface="Bebas Neue"/>
                  <a:sym typeface="Bebas Neue"/>
                </a:rPr>
                <a:t>Crs</a:t>
              </a:r>
              <a:endParaRPr sz="3000" dirty="0">
                <a:solidFill>
                  <a:schemeClr val="lt1"/>
                </a:solidFill>
                <a:latin typeface="Bebas Neue"/>
                <a:ea typeface="Bebas Neue"/>
                <a:cs typeface="Bebas Neue"/>
                <a:sym typeface="Bebas Neue"/>
              </a:endParaRPr>
            </a:p>
          </p:txBody>
        </p:sp>
      </p:grpSp>
      <p:grpSp>
        <p:nvGrpSpPr>
          <p:cNvPr id="12" name="Group 11">
            <a:extLst>
              <a:ext uri="{FF2B5EF4-FFF2-40B4-BE49-F238E27FC236}">
                <a16:creationId xmlns:a16="http://schemas.microsoft.com/office/drawing/2014/main" id="{3DF6B400-BFAB-391E-E6C6-9AE88C0C1C1F}"/>
              </a:ext>
            </a:extLst>
          </p:cNvPr>
          <p:cNvGrpSpPr/>
          <p:nvPr/>
        </p:nvGrpSpPr>
        <p:grpSpPr>
          <a:xfrm>
            <a:off x="7863612" y="635131"/>
            <a:ext cx="1169895" cy="1692089"/>
            <a:chOff x="753035" y="242047"/>
            <a:chExt cx="1169894" cy="1692089"/>
          </a:xfrm>
        </p:grpSpPr>
        <p:sp>
          <p:nvSpPr>
            <p:cNvPr id="13" name="Freeform 15">
              <a:extLst>
                <a:ext uri="{FF2B5EF4-FFF2-40B4-BE49-F238E27FC236}">
                  <a16:creationId xmlns:a16="http://schemas.microsoft.com/office/drawing/2014/main" id="{BB744536-51A9-B414-BF5C-DC462E03AA89}"/>
                </a:ext>
              </a:extLst>
            </p:cNvPr>
            <p:cNvSpPr/>
            <p:nvPr/>
          </p:nvSpPr>
          <p:spPr>
            <a:xfrm>
              <a:off x="753035" y="242047"/>
              <a:ext cx="1169894" cy="1692089"/>
            </a:xfrm>
            <a:custGeom>
              <a:avLst/>
              <a:gdLst>
                <a:gd name="connsiteX0" fmla="*/ 584947 w 1169894"/>
                <a:gd name="connsiteY0" fmla="*/ 0 h 1692089"/>
                <a:gd name="connsiteX1" fmla="*/ 1169894 w 1169894"/>
                <a:gd name="connsiteY1" fmla="*/ 578224 h 1692089"/>
                <a:gd name="connsiteX2" fmla="*/ 812635 w 1169894"/>
                <a:gd name="connsiteY2" fmla="*/ 1111008 h 1692089"/>
                <a:gd name="connsiteX3" fmla="*/ 759516 w 1169894"/>
                <a:gd name="connsiteY3" fmla="*/ 1127308 h 1692089"/>
                <a:gd name="connsiteX4" fmla="*/ 584947 w 1169894"/>
                <a:gd name="connsiteY4" fmla="*/ 1692089 h 1692089"/>
                <a:gd name="connsiteX5" fmla="*/ 410378 w 1169894"/>
                <a:gd name="connsiteY5" fmla="*/ 1127308 h 1692089"/>
                <a:gd name="connsiteX6" fmla="*/ 357259 w 1169894"/>
                <a:gd name="connsiteY6" fmla="*/ 1111008 h 1692089"/>
                <a:gd name="connsiteX7" fmla="*/ 0 w 1169894"/>
                <a:gd name="connsiteY7" fmla="*/ 578224 h 1692089"/>
                <a:gd name="connsiteX8" fmla="*/ 584947 w 1169894"/>
                <a:gd name="connsiteY8" fmla="*/ 0 h 169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9894" h="1692089">
                  <a:moveTo>
                    <a:pt x="584947" y="0"/>
                  </a:moveTo>
                  <a:cubicBezTo>
                    <a:pt x="908004" y="0"/>
                    <a:pt x="1169894" y="258880"/>
                    <a:pt x="1169894" y="578224"/>
                  </a:cubicBezTo>
                  <a:cubicBezTo>
                    <a:pt x="1169894" y="817732"/>
                    <a:pt x="1022581" y="1023229"/>
                    <a:pt x="812635" y="1111008"/>
                  </a:cubicBezTo>
                  <a:lnTo>
                    <a:pt x="759516" y="1127308"/>
                  </a:lnTo>
                  <a:lnTo>
                    <a:pt x="584947" y="1692089"/>
                  </a:lnTo>
                  <a:lnTo>
                    <a:pt x="410378" y="1127308"/>
                  </a:lnTo>
                  <a:lnTo>
                    <a:pt x="357259" y="1111008"/>
                  </a:lnTo>
                  <a:cubicBezTo>
                    <a:pt x="147313" y="1023229"/>
                    <a:pt x="0" y="817732"/>
                    <a:pt x="0" y="578224"/>
                  </a:cubicBezTo>
                  <a:cubicBezTo>
                    <a:pt x="0" y="258880"/>
                    <a:pt x="261890" y="0"/>
                    <a:pt x="584947" y="0"/>
                  </a:cubicBezTo>
                  <a:close/>
                </a:path>
              </a:pathLst>
            </a:custGeom>
            <a:gradFill>
              <a:gsLst>
                <a:gs pos="0">
                  <a:schemeClr val="bg1"/>
                </a:gs>
                <a:gs pos="50000">
                  <a:schemeClr val="bg1">
                    <a:lumMod val="95000"/>
                  </a:schemeClr>
                </a:gs>
                <a:gs pos="100000">
                  <a:schemeClr val="bg1">
                    <a:lumMod val="85000"/>
                  </a:schemeClr>
                </a:gs>
              </a:gsLst>
              <a:path path="circle">
                <a:fillToRect l="50000" t="50000" r="50000" b="50000"/>
              </a:path>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Oval 13">
              <a:extLst>
                <a:ext uri="{FF2B5EF4-FFF2-40B4-BE49-F238E27FC236}">
                  <a16:creationId xmlns:a16="http://schemas.microsoft.com/office/drawing/2014/main" id="{40835FDA-0AA4-933A-EB59-911B8D89D2EB}"/>
                </a:ext>
              </a:extLst>
            </p:cNvPr>
            <p:cNvSpPr/>
            <p:nvPr/>
          </p:nvSpPr>
          <p:spPr>
            <a:xfrm>
              <a:off x="972222" y="454959"/>
              <a:ext cx="731520" cy="730623"/>
            </a:xfrm>
            <a:prstGeom prst="ellipse">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5" name="Group 14">
            <a:extLst>
              <a:ext uri="{FF2B5EF4-FFF2-40B4-BE49-F238E27FC236}">
                <a16:creationId xmlns:a16="http://schemas.microsoft.com/office/drawing/2014/main" id="{7AA46010-94FA-26E5-A0BD-4FEA1F2A3FAB}"/>
              </a:ext>
            </a:extLst>
          </p:cNvPr>
          <p:cNvGrpSpPr/>
          <p:nvPr/>
        </p:nvGrpSpPr>
        <p:grpSpPr>
          <a:xfrm>
            <a:off x="4131852" y="1355524"/>
            <a:ext cx="1169895" cy="1692089"/>
            <a:chOff x="753035" y="242047"/>
            <a:chExt cx="1169894" cy="1692089"/>
          </a:xfrm>
        </p:grpSpPr>
        <p:sp>
          <p:nvSpPr>
            <p:cNvPr id="16" name="Freeform 12">
              <a:extLst>
                <a:ext uri="{FF2B5EF4-FFF2-40B4-BE49-F238E27FC236}">
                  <a16:creationId xmlns:a16="http://schemas.microsoft.com/office/drawing/2014/main" id="{0A7E41C7-329A-6D89-F654-0F44E7B1CB04}"/>
                </a:ext>
              </a:extLst>
            </p:cNvPr>
            <p:cNvSpPr/>
            <p:nvPr/>
          </p:nvSpPr>
          <p:spPr>
            <a:xfrm>
              <a:off x="753035" y="242047"/>
              <a:ext cx="1169894" cy="1692089"/>
            </a:xfrm>
            <a:custGeom>
              <a:avLst/>
              <a:gdLst>
                <a:gd name="connsiteX0" fmla="*/ 584947 w 1169894"/>
                <a:gd name="connsiteY0" fmla="*/ 0 h 1692089"/>
                <a:gd name="connsiteX1" fmla="*/ 1169894 w 1169894"/>
                <a:gd name="connsiteY1" fmla="*/ 578224 h 1692089"/>
                <a:gd name="connsiteX2" fmla="*/ 812635 w 1169894"/>
                <a:gd name="connsiteY2" fmla="*/ 1111008 h 1692089"/>
                <a:gd name="connsiteX3" fmla="*/ 759516 w 1169894"/>
                <a:gd name="connsiteY3" fmla="*/ 1127308 h 1692089"/>
                <a:gd name="connsiteX4" fmla="*/ 584947 w 1169894"/>
                <a:gd name="connsiteY4" fmla="*/ 1692089 h 1692089"/>
                <a:gd name="connsiteX5" fmla="*/ 410378 w 1169894"/>
                <a:gd name="connsiteY5" fmla="*/ 1127308 h 1692089"/>
                <a:gd name="connsiteX6" fmla="*/ 357259 w 1169894"/>
                <a:gd name="connsiteY6" fmla="*/ 1111008 h 1692089"/>
                <a:gd name="connsiteX7" fmla="*/ 0 w 1169894"/>
                <a:gd name="connsiteY7" fmla="*/ 578224 h 1692089"/>
                <a:gd name="connsiteX8" fmla="*/ 584947 w 1169894"/>
                <a:gd name="connsiteY8" fmla="*/ 0 h 169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9894" h="1692089">
                  <a:moveTo>
                    <a:pt x="584947" y="0"/>
                  </a:moveTo>
                  <a:cubicBezTo>
                    <a:pt x="908004" y="0"/>
                    <a:pt x="1169894" y="258880"/>
                    <a:pt x="1169894" y="578224"/>
                  </a:cubicBezTo>
                  <a:cubicBezTo>
                    <a:pt x="1169894" y="817732"/>
                    <a:pt x="1022581" y="1023229"/>
                    <a:pt x="812635" y="1111008"/>
                  </a:cubicBezTo>
                  <a:lnTo>
                    <a:pt x="759516" y="1127308"/>
                  </a:lnTo>
                  <a:lnTo>
                    <a:pt x="584947" y="1692089"/>
                  </a:lnTo>
                  <a:lnTo>
                    <a:pt x="410378" y="1127308"/>
                  </a:lnTo>
                  <a:lnTo>
                    <a:pt x="357259" y="1111008"/>
                  </a:lnTo>
                  <a:cubicBezTo>
                    <a:pt x="147313" y="1023229"/>
                    <a:pt x="0" y="817732"/>
                    <a:pt x="0" y="578224"/>
                  </a:cubicBezTo>
                  <a:cubicBezTo>
                    <a:pt x="0" y="258880"/>
                    <a:pt x="261890" y="0"/>
                    <a:pt x="584947" y="0"/>
                  </a:cubicBezTo>
                  <a:close/>
                </a:path>
              </a:pathLst>
            </a:custGeom>
            <a:gradFill>
              <a:gsLst>
                <a:gs pos="0">
                  <a:schemeClr val="bg1"/>
                </a:gs>
                <a:gs pos="50000">
                  <a:schemeClr val="bg1">
                    <a:lumMod val="95000"/>
                  </a:schemeClr>
                </a:gs>
                <a:gs pos="100000">
                  <a:schemeClr val="bg1">
                    <a:lumMod val="85000"/>
                  </a:schemeClr>
                </a:gs>
              </a:gsLst>
              <a:path path="circle">
                <a:fillToRect l="50000" t="50000" r="50000" b="50000"/>
              </a:path>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Oval 16">
              <a:extLst>
                <a:ext uri="{FF2B5EF4-FFF2-40B4-BE49-F238E27FC236}">
                  <a16:creationId xmlns:a16="http://schemas.microsoft.com/office/drawing/2014/main" id="{5180416F-DE19-BD39-8217-D9D8A110C2A1}"/>
                </a:ext>
              </a:extLst>
            </p:cNvPr>
            <p:cNvSpPr/>
            <p:nvPr/>
          </p:nvSpPr>
          <p:spPr>
            <a:xfrm>
              <a:off x="972222" y="454959"/>
              <a:ext cx="731520" cy="730623"/>
            </a:xfrm>
            <a:prstGeom prst="ellipse">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grpSp>
      <p:sp>
        <p:nvSpPr>
          <p:cNvPr id="18" name="Google Shape;498;p30">
            <a:extLst>
              <a:ext uri="{FF2B5EF4-FFF2-40B4-BE49-F238E27FC236}">
                <a16:creationId xmlns:a16="http://schemas.microsoft.com/office/drawing/2014/main" id="{D560889E-C6A6-2D67-A5AE-CAB583C5DFA5}"/>
              </a:ext>
            </a:extLst>
          </p:cNvPr>
          <p:cNvSpPr txBox="1"/>
          <p:nvPr/>
        </p:nvSpPr>
        <p:spPr>
          <a:xfrm>
            <a:off x="4212574" y="1710781"/>
            <a:ext cx="1008449" cy="44593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latin typeface="Bebas Neue"/>
                <a:ea typeface="Bebas Neue"/>
                <a:cs typeface="Bebas Neue"/>
                <a:sym typeface="Bebas Neue"/>
              </a:rPr>
              <a:t>33%</a:t>
            </a:r>
            <a:endParaRPr sz="3000" dirty="0">
              <a:latin typeface="Bebas Neue"/>
              <a:ea typeface="Bebas Neue"/>
              <a:cs typeface="Bebas Neue"/>
              <a:sym typeface="Bebas Neue"/>
            </a:endParaRPr>
          </a:p>
        </p:txBody>
      </p:sp>
      <p:sp>
        <p:nvSpPr>
          <p:cNvPr id="19" name="Google Shape;498;p30">
            <a:extLst>
              <a:ext uri="{FF2B5EF4-FFF2-40B4-BE49-F238E27FC236}">
                <a16:creationId xmlns:a16="http://schemas.microsoft.com/office/drawing/2014/main" id="{612EFFC7-167F-CD5C-3A95-F0831E1C212D}"/>
              </a:ext>
            </a:extLst>
          </p:cNvPr>
          <p:cNvSpPr txBox="1"/>
          <p:nvPr/>
        </p:nvSpPr>
        <p:spPr>
          <a:xfrm>
            <a:off x="7944334" y="988811"/>
            <a:ext cx="1008449" cy="44593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latin typeface="Bebas Neue"/>
                <a:ea typeface="Bebas Neue"/>
                <a:cs typeface="Bebas Neue"/>
                <a:sym typeface="Bebas Neue"/>
              </a:rPr>
              <a:t>32%</a:t>
            </a:r>
            <a:endParaRPr sz="3000" dirty="0">
              <a:latin typeface="Bebas Neue"/>
              <a:ea typeface="Bebas Neue"/>
              <a:cs typeface="Bebas Neue"/>
              <a:sym typeface="Bebas Neue"/>
            </a:endParaRPr>
          </a:p>
        </p:txBody>
      </p:sp>
      <p:sp>
        <p:nvSpPr>
          <p:cNvPr id="20" name="Google Shape;195;p21">
            <a:extLst>
              <a:ext uri="{FF2B5EF4-FFF2-40B4-BE49-F238E27FC236}">
                <a16:creationId xmlns:a16="http://schemas.microsoft.com/office/drawing/2014/main" id="{FAB434C2-EDAE-4E54-C2E9-018B5D6D39CC}"/>
              </a:ext>
            </a:extLst>
          </p:cNvPr>
          <p:cNvSpPr txBox="1"/>
          <p:nvPr/>
        </p:nvSpPr>
        <p:spPr>
          <a:xfrm>
            <a:off x="6136933" y="1883009"/>
            <a:ext cx="942600" cy="28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chemeClr val="lt1"/>
                </a:solidFill>
                <a:latin typeface="Bebas Neue"/>
                <a:ea typeface="Bebas Neue"/>
                <a:cs typeface="Bebas Neue"/>
                <a:sym typeface="Bebas Neue"/>
              </a:rPr>
              <a:t>5%</a:t>
            </a:r>
            <a:endParaRPr sz="3200" dirty="0">
              <a:solidFill>
                <a:schemeClr val="lt1"/>
              </a:solidFill>
              <a:latin typeface="Bebas Neue"/>
              <a:ea typeface="Bebas Neue"/>
              <a:cs typeface="Bebas Neue"/>
              <a:sym typeface="Bebas Neue"/>
            </a:endParaRPr>
          </a:p>
        </p:txBody>
      </p:sp>
      <p:sp>
        <p:nvSpPr>
          <p:cNvPr id="21" name="Google Shape;915;p43">
            <a:extLst>
              <a:ext uri="{FF2B5EF4-FFF2-40B4-BE49-F238E27FC236}">
                <a16:creationId xmlns:a16="http://schemas.microsoft.com/office/drawing/2014/main" id="{013B344E-483B-3B75-D210-6CE222F5A521}"/>
              </a:ext>
            </a:extLst>
          </p:cNvPr>
          <p:cNvSpPr/>
          <p:nvPr/>
        </p:nvSpPr>
        <p:spPr>
          <a:xfrm>
            <a:off x="6265033" y="2299059"/>
            <a:ext cx="686400" cy="1470931"/>
          </a:xfrm>
          <a:prstGeom prst="upArrow">
            <a:avLst>
              <a:gd name="adj1" fmla="val 50000"/>
              <a:gd name="adj2" fmla="val 50000"/>
            </a:avLst>
          </a:pr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25;p43">
            <a:extLst>
              <a:ext uri="{FF2B5EF4-FFF2-40B4-BE49-F238E27FC236}">
                <a16:creationId xmlns:a16="http://schemas.microsoft.com/office/drawing/2014/main" id="{7AD6E8F9-4583-79C8-CE8A-19210823C8B5}"/>
              </a:ext>
            </a:extLst>
          </p:cNvPr>
          <p:cNvSpPr txBox="1"/>
          <p:nvPr/>
        </p:nvSpPr>
        <p:spPr>
          <a:xfrm>
            <a:off x="2033161" y="3854429"/>
            <a:ext cx="2013388" cy="751682"/>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4000" b="1" dirty="0">
                <a:solidFill>
                  <a:schemeClr val="bg1">
                    <a:lumMod val="75000"/>
                  </a:schemeClr>
                </a:solidFill>
                <a:latin typeface="Verdana" panose="020B0604030504040204" pitchFamily="34" charset="0"/>
                <a:ea typeface="Verdana" panose="020B0604030504040204" pitchFamily="34" charset="0"/>
                <a:cs typeface="Bebas Neue"/>
                <a:sym typeface="Bebas Neue"/>
              </a:rPr>
              <a:t>20</a:t>
            </a:r>
            <a:r>
              <a:rPr lang="en" sz="6000" b="1" dirty="0">
                <a:solidFill>
                  <a:schemeClr val="bg1">
                    <a:lumMod val="75000"/>
                  </a:schemeClr>
                </a:solidFill>
                <a:latin typeface="Verdana" panose="020B0604030504040204" pitchFamily="34" charset="0"/>
                <a:ea typeface="Verdana" panose="020B0604030504040204" pitchFamily="34" charset="0"/>
                <a:cs typeface="Bebas Neue"/>
                <a:sym typeface="Bebas Neue"/>
              </a:rPr>
              <a:t>23</a:t>
            </a:r>
            <a:endParaRPr sz="6000" b="1" dirty="0">
              <a:solidFill>
                <a:schemeClr val="bg1">
                  <a:lumMod val="75000"/>
                </a:schemeClr>
              </a:solidFill>
              <a:latin typeface="Verdana" panose="020B0604030504040204" pitchFamily="34" charset="0"/>
              <a:ea typeface="Verdana" panose="020B0604030504040204" pitchFamily="34" charset="0"/>
              <a:cs typeface="Bebas Neue"/>
              <a:sym typeface="Bebas Neue"/>
            </a:endParaRPr>
          </a:p>
        </p:txBody>
      </p:sp>
      <p:sp>
        <p:nvSpPr>
          <p:cNvPr id="23" name="Google Shape;925;p43">
            <a:extLst>
              <a:ext uri="{FF2B5EF4-FFF2-40B4-BE49-F238E27FC236}">
                <a16:creationId xmlns:a16="http://schemas.microsoft.com/office/drawing/2014/main" id="{F2F6AC14-81F7-E395-0599-123699A1CE99}"/>
              </a:ext>
            </a:extLst>
          </p:cNvPr>
          <p:cNvSpPr txBox="1"/>
          <p:nvPr/>
        </p:nvSpPr>
        <p:spPr>
          <a:xfrm>
            <a:off x="5850224" y="3854429"/>
            <a:ext cx="2013388" cy="751682"/>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4000" b="1" dirty="0">
                <a:solidFill>
                  <a:schemeClr val="bg1">
                    <a:lumMod val="75000"/>
                  </a:schemeClr>
                </a:solidFill>
                <a:latin typeface="Verdana" panose="020B0604030504040204" pitchFamily="34" charset="0"/>
                <a:ea typeface="Verdana" panose="020B0604030504040204" pitchFamily="34" charset="0"/>
                <a:cs typeface="Bebas Neue"/>
                <a:sym typeface="Bebas Neue"/>
              </a:rPr>
              <a:t>20</a:t>
            </a:r>
            <a:r>
              <a:rPr lang="en" sz="6000" b="1" dirty="0">
                <a:solidFill>
                  <a:schemeClr val="bg1">
                    <a:lumMod val="75000"/>
                  </a:schemeClr>
                </a:solidFill>
                <a:latin typeface="Verdana" panose="020B0604030504040204" pitchFamily="34" charset="0"/>
                <a:ea typeface="Verdana" panose="020B0604030504040204" pitchFamily="34" charset="0"/>
                <a:cs typeface="Bebas Neue"/>
                <a:sym typeface="Bebas Neue"/>
              </a:rPr>
              <a:t>24</a:t>
            </a:r>
            <a:endParaRPr sz="6000" b="1" dirty="0">
              <a:solidFill>
                <a:schemeClr val="bg1">
                  <a:lumMod val="75000"/>
                </a:schemeClr>
              </a:solidFill>
              <a:latin typeface="Verdana" panose="020B0604030504040204" pitchFamily="34" charset="0"/>
              <a:ea typeface="Verdana" panose="020B0604030504040204" pitchFamily="34" charset="0"/>
              <a:cs typeface="Bebas Neue"/>
              <a:sym typeface="Bebas Neue"/>
            </a:endParaRPr>
          </a:p>
        </p:txBody>
      </p:sp>
    </p:spTree>
    <p:extLst>
      <p:ext uri="{BB962C8B-B14F-4D97-AF65-F5344CB8AC3E}">
        <p14:creationId xmlns:p14="http://schemas.microsoft.com/office/powerpoint/2010/main" val="18952977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08616-B68D-8EA4-C7AB-A6DF5A37E439}"/>
              </a:ext>
            </a:extLst>
          </p:cNvPr>
          <p:cNvSpPr>
            <a:spLocks noGrp="1"/>
          </p:cNvSpPr>
          <p:nvPr>
            <p:ph type="title"/>
          </p:nvPr>
        </p:nvSpPr>
        <p:spPr/>
        <p:txBody>
          <a:bodyPr>
            <a:normAutofit fontScale="90000"/>
          </a:bodyPr>
          <a:lstStyle/>
          <a:p>
            <a:r>
              <a:rPr lang="en-US" b="1" dirty="0"/>
              <a:t>TV Adex reaches close to 35000 crores in 2024 and is second medium after Digital with a total share of 32% ( LY 33 % )</a:t>
            </a:r>
            <a:endParaRPr lang="en-IN" dirty="0"/>
          </a:p>
        </p:txBody>
      </p:sp>
      <p:graphicFrame>
        <p:nvGraphicFramePr>
          <p:cNvPr id="5" name="Content Placeholder 3">
            <a:extLst>
              <a:ext uri="{FF2B5EF4-FFF2-40B4-BE49-F238E27FC236}">
                <a16:creationId xmlns:a16="http://schemas.microsoft.com/office/drawing/2014/main" id="{0FEC1B72-1A08-35DC-E527-C0988F7C55D1}"/>
              </a:ext>
            </a:extLst>
          </p:cNvPr>
          <p:cNvGraphicFramePr>
            <a:graphicFrameLocks/>
          </p:cNvGraphicFramePr>
          <p:nvPr>
            <p:extLst>
              <p:ext uri="{D42A27DB-BD31-4B8C-83A1-F6EECF244321}">
                <p14:modId xmlns:p14="http://schemas.microsoft.com/office/powerpoint/2010/main" val="2534808205"/>
              </p:ext>
            </p:extLst>
          </p:nvPr>
        </p:nvGraphicFramePr>
        <p:xfrm>
          <a:off x="1288650" y="1636351"/>
          <a:ext cx="9695891" cy="4856524"/>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C4C2FA05-05CC-87EC-B0B0-1F3BD3F78BBF}"/>
              </a:ext>
            </a:extLst>
          </p:cNvPr>
          <p:cNvSpPr/>
          <p:nvPr/>
        </p:nvSpPr>
        <p:spPr>
          <a:xfrm>
            <a:off x="842308" y="2961914"/>
            <a:ext cx="1106393" cy="400110"/>
          </a:xfrm>
          <a:prstGeom prst="rect">
            <a:avLst/>
          </a:prstGeom>
        </p:spPr>
        <p:txBody>
          <a:bodyPr wrap="none">
            <a:spAutoFit/>
          </a:bodyPr>
          <a:lstStyle/>
          <a:p>
            <a:pPr algn="ctr"/>
            <a:r>
              <a:rPr lang="en-US" sz="2000" b="1" dirty="0">
                <a:solidFill>
                  <a:schemeClr val="bg1"/>
                </a:solidFill>
                <a:latin typeface="Arial Narrow"/>
                <a:cs typeface="Arial Narrow"/>
              </a:rPr>
              <a:t>In Crores</a:t>
            </a:r>
          </a:p>
        </p:txBody>
      </p:sp>
    </p:spTree>
    <p:extLst>
      <p:ext uri="{BB962C8B-B14F-4D97-AF65-F5344CB8AC3E}">
        <p14:creationId xmlns:p14="http://schemas.microsoft.com/office/powerpoint/2010/main" val="425257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9C9DB-BDD7-2653-8D1C-32E18EB26F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727B01-4CB2-521D-10EE-44E9DD8FD9DB}"/>
              </a:ext>
            </a:extLst>
          </p:cNvPr>
          <p:cNvSpPr>
            <a:spLocks noGrp="1"/>
          </p:cNvSpPr>
          <p:nvPr>
            <p:ph type="title"/>
          </p:nvPr>
        </p:nvSpPr>
        <p:spPr>
          <a:xfrm>
            <a:off x="418348" y="225207"/>
            <a:ext cx="10515600" cy="1325563"/>
          </a:xfrm>
        </p:spPr>
        <p:txBody>
          <a:bodyPr>
            <a:normAutofit fontScale="90000"/>
          </a:bodyPr>
          <a:lstStyle/>
          <a:p>
            <a:r>
              <a:rPr lang="en-US" sz="3100" b="1" dirty="0"/>
              <a:t>Q4 dropped by 13% due to subdue festive demand and absence of major ICC Tournament</a:t>
            </a:r>
            <a:br>
              <a:rPr lang="en-US" sz="3100" b="1" dirty="0"/>
            </a:br>
            <a:r>
              <a:rPr lang="en-US" sz="2200" b="1" kern="0" dirty="0">
                <a:solidFill>
                  <a:schemeClr val="bg1"/>
                </a:solidFill>
                <a:effectLst/>
                <a:latin typeface="Arial" panose="020B0604020202020204" pitchFamily="34" charset="0"/>
                <a:ea typeface="Calibri" panose="020F0502020204030204" pitchFamily="34" charset="0"/>
                <a:cs typeface="Arial" panose="020B0604020202020204" pitchFamily="34" charset="0"/>
              </a:rPr>
              <a:t>Q2 grew by 18% mainly on the back of Election &amp; T20 WC</a:t>
            </a:r>
            <a:endParaRPr lang="en-IN" sz="3100" dirty="0"/>
          </a:p>
        </p:txBody>
      </p:sp>
      <p:graphicFrame>
        <p:nvGraphicFramePr>
          <p:cNvPr id="3" name="Content Placeholder 3">
            <a:extLst>
              <a:ext uri="{FF2B5EF4-FFF2-40B4-BE49-F238E27FC236}">
                <a16:creationId xmlns:a16="http://schemas.microsoft.com/office/drawing/2014/main" id="{CCD22E7A-E889-8F62-67D1-61882D51D7C4}"/>
              </a:ext>
            </a:extLst>
          </p:cNvPr>
          <p:cNvGraphicFramePr>
            <a:graphicFrameLocks/>
          </p:cNvGraphicFramePr>
          <p:nvPr/>
        </p:nvGraphicFramePr>
        <p:xfrm>
          <a:off x="2987172" y="1046152"/>
          <a:ext cx="7202471" cy="33940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e 3">
            <a:extLst>
              <a:ext uri="{FF2B5EF4-FFF2-40B4-BE49-F238E27FC236}">
                <a16:creationId xmlns:a16="http://schemas.microsoft.com/office/drawing/2014/main" id="{6F4F80F1-4380-0739-CF87-F1CB6C93BA38}"/>
              </a:ext>
            </a:extLst>
          </p:cNvPr>
          <p:cNvGraphicFramePr>
            <a:graphicFrameLocks noGrp="1"/>
          </p:cNvGraphicFramePr>
          <p:nvPr/>
        </p:nvGraphicFramePr>
        <p:xfrm>
          <a:off x="1456660" y="4033177"/>
          <a:ext cx="8722883" cy="1112520"/>
        </p:xfrm>
        <a:graphic>
          <a:graphicData uri="http://schemas.openxmlformats.org/drawingml/2006/table">
            <a:tbl>
              <a:tblPr firstRow="1" bandRow="1">
                <a:tableStyleId>{7DF18680-E054-41AD-8BC1-D1AEF772440D}</a:tableStyleId>
              </a:tblPr>
              <a:tblGrid>
                <a:gridCol w="2036553">
                  <a:extLst>
                    <a:ext uri="{9D8B030D-6E8A-4147-A177-3AD203B41FA5}">
                      <a16:colId xmlns:a16="http://schemas.microsoft.com/office/drawing/2014/main" val="20000"/>
                    </a:ext>
                  </a:extLst>
                </a:gridCol>
                <a:gridCol w="1554772">
                  <a:extLst>
                    <a:ext uri="{9D8B030D-6E8A-4147-A177-3AD203B41FA5}">
                      <a16:colId xmlns:a16="http://schemas.microsoft.com/office/drawing/2014/main" val="20001"/>
                    </a:ext>
                  </a:extLst>
                </a:gridCol>
                <a:gridCol w="1746913">
                  <a:extLst>
                    <a:ext uri="{9D8B030D-6E8A-4147-A177-3AD203B41FA5}">
                      <a16:colId xmlns:a16="http://schemas.microsoft.com/office/drawing/2014/main" val="20002"/>
                    </a:ext>
                  </a:extLst>
                </a:gridCol>
                <a:gridCol w="1705970">
                  <a:extLst>
                    <a:ext uri="{9D8B030D-6E8A-4147-A177-3AD203B41FA5}">
                      <a16:colId xmlns:a16="http://schemas.microsoft.com/office/drawing/2014/main" val="20003"/>
                    </a:ext>
                  </a:extLst>
                </a:gridCol>
                <a:gridCol w="1678675">
                  <a:extLst>
                    <a:ext uri="{9D8B030D-6E8A-4147-A177-3AD203B41FA5}">
                      <a16:colId xmlns:a16="http://schemas.microsoft.com/office/drawing/2014/main" val="20004"/>
                    </a:ext>
                  </a:extLst>
                </a:gridCol>
              </a:tblGrid>
              <a:tr h="370840">
                <a:tc>
                  <a:txBody>
                    <a:bodyPr/>
                    <a:lstStyle/>
                    <a:p>
                      <a:pPr algn="ctr"/>
                      <a:r>
                        <a:rPr lang="en-US" sz="1800" dirty="0"/>
                        <a:t>TV</a:t>
                      </a:r>
                      <a:endParaRPr lang="en-US" sz="1800" b="1" dirty="0"/>
                    </a:p>
                  </a:txBody>
                  <a:tcPr>
                    <a:solidFill>
                      <a:schemeClr val="tx2">
                        <a:lumMod val="50000"/>
                        <a:lumOff val="50000"/>
                      </a:schemeClr>
                    </a:solidFill>
                  </a:tcPr>
                </a:tc>
                <a:tc>
                  <a:txBody>
                    <a:bodyPr/>
                    <a:lstStyle/>
                    <a:p>
                      <a:pPr algn="ctr"/>
                      <a:r>
                        <a:rPr lang="en-US" sz="1800" dirty="0"/>
                        <a:t>Q1</a:t>
                      </a:r>
                      <a:endParaRPr lang="en-US" sz="1800" b="1" dirty="0"/>
                    </a:p>
                  </a:txBody>
                  <a:tcPr>
                    <a:solidFill>
                      <a:schemeClr val="tx2">
                        <a:lumMod val="50000"/>
                        <a:lumOff val="50000"/>
                      </a:schemeClr>
                    </a:solidFill>
                  </a:tcPr>
                </a:tc>
                <a:tc>
                  <a:txBody>
                    <a:bodyPr/>
                    <a:lstStyle/>
                    <a:p>
                      <a:pPr algn="ctr"/>
                      <a:r>
                        <a:rPr lang="en-US" sz="1800" dirty="0"/>
                        <a:t>Q2</a:t>
                      </a:r>
                      <a:endParaRPr lang="en-US" sz="1800" b="1" dirty="0"/>
                    </a:p>
                  </a:txBody>
                  <a:tcPr>
                    <a:solidFill>
                      <a:schemeClr val="tx2">
                        <a:lumMod val="50000"/>
                        <a:lumOff val="50000"/>
                      </a:schemeClr>
                    </a:solidFill>
                  </a:tcPr>
                </a:tc>
                <a:tc>
                  <a:txBody>
                    <a:bodyPr/>
                    <a:lstStyle/>
                    <a:p>
                      <a:pPr algn="ctr"/>
                      <a:r>
                        <a:rPr lang="en-US" sz="1800" dirty="0"/>
                        <a:t>Q3</a:t>
                      </a:r>
                      <a:endParaRPr lang="en-US" sz="1800" b="1" dirty="0"/>
                    </a:p>
                  </a:txBody>
                  <a:tcPr>
                    <a:solidFill>
                      <a:schemeClr val="tx2">
                        <a:lumMod val="50000"/>
                        <a:lumOff val="50000"/>
                      </a:schemeClr>
                    </a:solidFill>
                  </a:tcPr>
                </a:tc>
                <a:tc>
                  <a:txBody>
                    <a:bodyPr/>
                    <a:lstStyle/>
                    <a:p>
                      <a:pPr algn="ctr"/>
                      <a:r>
                        <a:rPr lang="en-US" sz="1800" dirty="0"/>
                        <a:t>Q4</a:t>
                      </a:r>
                      <a:endParaRPr lang="en-US" sz="1800" b="1" dirty="0"/>
                    </a:p>
                  </a:txBody>
                  <a:tcPr>
                    <a:solidFill>
                      <a:schemeClr val="tx2">
                        <a:lumMod val="50000"/>
                        <a:lumOff val="50000"/>
                      </a:schemeClr>
                    </a:solidFill>
                  </a:tcPr>
                </a:tc>
                <a:extLst>
                  <a:ext uri="{0D108BD9-81ED-4DB2-BD59-A6C34878D82A}">
                    <a16:rowId xmlns:a16="http://schemas.microsoft.com/office/drawing/2014/main" val="10000"/>
                  </a:ext>
                </a:extLst>
              </a:tr>
              <a:tr h="370840">
                <a:tc>
                  <a:txBody>
                    <a:bodyPr/>
                    <a:lstStyle/>
                    <a:p>
                      <a:pPr algn="ctr" fontAlgn="ctr"/>
                      <a:r>
                        <a:rPr lang="en-US" sz="1800" b="1" u="none" strike="noStrike" dirty="0">
                          <a:effectLst/>
                        </a:rPr>
                        <a:t>% Share</a:t>
                      </a:r>
                      <a:endParaRPr lang="en-U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800" b="1" i="0" u="none" strike="noStrike">
                          <a:solidFill>
                            <a:srgbClr val="000000"/>
                          </a:solidFill>
                          <a:effectLst/>
                          <a:latin typeface="Calibri" panose="020F0502020204030204" pitchFamily="34" charset="0"/>
                        </a:rPr>
                        <a:t>17%</a:t>
                      </a:r>
                    </a:p>
                  </a:txBody>
                  <a:tcPr marL="6350" marR="6350" marT="6350" marB="0" anchor="ctr"/>
                </a:tc>
                <a:tc>
                  <a:txBody>
                    <a:bodyPr/>
                    <a:lstStyle/>
                    <a:p>
                      <a:pPr algn="ctr" fontAlgn="ctr"/>
                      <a:r>
                        <a:rPr lang="en-IN" sz="1800" b="1" i="0" u="none" strike="noStrike" dirty="0">
                          <a:solidFill>
                            <a:srgbClr val="000000"/>
                          </a:solidFill>
                          <a:effectLst/>
                          <a:latin typeface="Calibri" panose="020F0502020204030204" pitchFamily="34" charset="0"/>
                        </a:rPr>
                        <a:t>34%</a:t>
                      </a:r>
                    </a:p>
                  </a:txBody>
                  <a:tcPr marL="6350" marR="6350" marT="6350" marB="0" anchor="ctr"/>
                </a:tc>
                <a:tc>
                  <a:txBody>
                    <a:bodyPr/>
                    <a:lstStyle/>
                    <a:p>
                      <a:pPr algn="ctr" fontAlgn="ctr"/>
                      <a:r>
                        <a:rPr lang="en-IN" sz="1800" b="1" i="0" u="none" strike="noStrike">
                          <a:solidFill>
                            <a:srgbClr val="000000"/>
                          </a:solidFill>
                          <a:effectLst/>
                          <a:latin typeface="Calibri" panose="020F0502020204030204" pitchFamily="34" charset="0"/>
                        </a:rPr>
                        <a:t>25%</a:t>
                      </a:r>
                    </a:p>
                  </a:txBody>
                  <a:tcPr marL="6350" marR="6350" marT="6350" marB="0" anchor="ctr"/>
                </a:tc>
                <a:tc>
                  <a:txBody>
                    <a:bodyPr/>
                    <a:lstStyle/>
                    <a:p>
                      <a:pPr algn="ctr" fontAlgn="ctr"/>
                      <a:r>
                        <a:rPr lang="en-IN" sz="1800" b="1" i="0" u="none" strike="noStrike" dirty="0">
                          <a:solidFill>
                            <a:srgbClr val="000000"/>
                          </a:solidFill>
                          <a:effectLst/>
                          <a:latin typeface="Calibri" panose="020F0502020204030204" pitchFamily="34" charset="0"/>
                        </a:rPr>
                        <a:t>25%</a:t>
                      </a:r>
                    </a:p>
                  </a:txBody>
                  <a:tcPr marL="6350" marR="6350" marT="6350" marB="0" anchor="ctr"/>
                </a:tc>
                <a:extLst>
                  <a:ext uri="{0D108BD9-81ED-4DB2-BD59-A6C34878D82A}">
                    <a16:rowId xmlns:a16="http://schemas.microsoft.com/office/drawing/2014/main" val="10001"/>
                  </a:ext>
                </a:extLst>
              </a:tr>
              <a:tr h="370840">
                <a:tc>
                  <a:txBody>
                    <a:bodyPr/>
                    <a:lstStyle/>
                    <a:p>
                      <a:pPr algn="l" fontAlgn="ctr"/>
                      <a:r>
                        <a:rPr lang="en-IN" sz="1800" b="1" i="0" u="none" strike="noStrike" dirty="0">
                          <a:solidFill>
                            <a:srgbClr val="000000"/>
                          </a:solidFill>
                          <a:effectLst/>
                          <a:latin typeface="Calibri" panose="020F0502020204030204" pitchFamily="34" charset="0"/>
                        </a:rPr>
                        <a:t> Growth% ( 24 / 23 )</a:t>
                      </a:r>
                    </a:p>
                  </a:txBody>
                  <a:tcPr marL="6350" marR="6350" marT="6350" marB="0" anchor="ctr"/>
                </a:tc>
                <a:tc>
                  <a:txBody>
                    <a:bodyPr/>
                    <a:lstStyle/>
                    <a:p>
                      <a:pPr algn="ctr" fontAlgn="ctr"/>
                      <a:r>
                        <a:rPr lang="en-IN" sz="1800" b="1" i="0" u="none" strike="noStrike">
                          <a:solidFill>
                            <a:srgbClr val="000000"/>
                          </a:solidFill>
                          <a:effectLst/>
                          <a:latin typeface="Calibri" panose="020F0502020204030204" pitchFamily="34" charset="0"/>
                        </a:rPr>
                        <a:t>11%</a:t>
                      </a:r>
                    </a:p>
                  </a:txBody>
                  <a:tcPr marL="6350" marR="6350" marT="6350" marB="0" anchor="ctr"/>
                </a:tc>
                <a:tc>
                  <a:txBody>
                    <a:bodyPr/>
                    <a:lstStyle/>
                    <a:p>
                      <a:pPr algn="ctr" fontAlgn="ctr"/>
                      <a:r>
                        <a:rPr lang="en-IN" sz="1800" b="1" i="0" u="none" strike="noStrike">
                          <a:solidFill>
                            <a:srgbClr val="000000"/>
                          </a:solidFill>
                          <a:effectLst/>
                          <a:latin typeface="Calibri" panose="020F0502020204030204" pitchFamily="34" charset="0"/>
                        </a:rPr>
                        <a:t>18%</a:t>
                      </a:r>
                    </a:p>
                  </a:txBody>
                  <a:tcPr marL="6350" marR="6350" marT="6350" marB="0" anchor="ctr"/>
                </a:tc>
                <a:tc>
                  <a:txBody>
                    <a:bodyPr/>
                    <a:lstStyle/>
                    <a:p>
                      <a:pPr algn="ctr" fontAlgn="ctr"/>
                      <a:r>
                        <a:rPr lang="en-IN" sz="1800" b="1" i="0" u="none" strike="noStrike">
                          <a:solidFill>
                            <a:srgbClr val="000000"/>
                          </a:solidFill>
                          <a:effectLst/>
                          <a:latin typeface="Calibri" panose="020F0502020204030204" pitchFamily="34" charset="0"/>
                        </a:rPr>
                        <a:t>7%</a:t>
                      </a:r>
                    </a:p>
                  </a:txBody>
                  <a:tcPr marL="6350" marR="6350" marT="6350" marB="0" anchor="ctr"/>
                </a:tc>
                <a:tc>
                  <a:txBody>
                    <a:bodyPr/>
                    <a:lstStyle/>
                    <a:p>
                      <a:pPr algn="ctr" fontAlgn="ctr"/>
                      <a:r>
                        <a:rPr lang="en-IN" sz="1800" b="1" i="0" u="none" strike="noStrike" dirty="0">
                          <a:solidFill>
                            <a:srgbClr val="000000"/>
                          </a:solidFill>
                          <a:effectLst/>
                          <a:latin typeface="Calibri" panose="020F0502020204030204" pitchFamily="34" charset="0"/>
                        </a:rPr>
                        <a:t>-13%</a:t>
                      </a:r>
                    </a:p>
                  </a:txBody>
                  <a:tcPr marL="6350" marR="6350" marT="6350" marB="0" anchor="ctr"/>
                </a:tc>
                <a:extLst>
                  <a:ext uri="{0D108BD9-81ED-4DB2-BD59-A6C34878D82A}">
                    <a16:rowId xmlns:a16="http://schemas.microsoft.com/office/drawing/2014/main" val="10002"/>
                  </a:ext>
                </a:extLst>
              </a:tr>
            </a:tbl>
          </a:graphicData>
        </a:graphic>
      </p:graphicFrame>
      <p:sp>
        <p:nvSpPr>
          <p:cNvPr id="7" name="Rectangle 6">
            <a:extLst>
              <a:ext uri="{FF2B5EF4-FFF2-40B4-BE49-F238E27FC236}">
                <a16:creationId xmlns:a16="http://schemas.microsoft.com/office/drawing/2014/main" id="{944B921E-F67F-7E81-A3AF-71CF70859CC8}"/>
              </a:ext>
            </a:extLst>
          </p:cNvPr>
          <p:cNvSpPr/>
          <p:nvPr/>
        </p:nvSpPr>
        <p:spPr>
          <a:xfrm>
            <a:off x="2289746" y="2707989"/>
            <a:ext cx="1106393" cy="400110"/>
          </a:xfrm>
          <a:prstGeom prst="rect">
            <a:avLst/>
          </a:prstGeom>
        </p:spPr>
        <p:txBody>
          <a:bodyPr wrap="none">
            <a:spAutoFit/>
          </a:bodyPr>
          <a:lstStyle/>
          <a:p>
            <a:pPr algn="ctr"/>
            <a:r>
              <a:rPr lang="en-US" sz="2000" b="1" dirty="0">
                <a:solidFill>
                  <a:prstClr val="white"/>
                </a:solidFill>
                <a:latin typeface="Arial Narrow"/>
                <a:cs typeface="Arial Narrow"/>
              </a:rPr>
              <a:t>In Crores</a:t>
            </a:r>
          </a:p>
        </p:txBody>
      </p:sp>
    </p:spTree>
    <p:extLst>
      <p:ext uri="{BB962C8B-B14F-4D97-AF65-F5344CB8AC3E}">
        <p14:creationId xmlns:p14="http://schemas.microsoft.com/office/powerpoint/2010/main" val="28534061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52D38-0119-CC36-0DE4-4AFC716A5A94}"/>
              </a:ext>
            </a:extLst>
          </p:cNvPr>
          <p:cNvSpPr>
            <a:spLocks noGrp="1"/>
          </p:cNvSpPr>
          <p:nvPr>
            <p:ph type="title"/>
          </p:nvPr>
        </p:nvSpPr>
        <p:spPr>
          <a:xfrm>
            <a:off x="619479" y="170901"/>
            <a:ext cx="10515600" cy="1325563"/>
          </a:xfrm>
        </p:spPr>
        <p:txBody>
          <a:bodyPr anchor="ctr">
            <a:normAutofit/>
          </a:bodyPr>
          <a:lstStyle/>
          <a:p>
            <a:r>
              <a:rPr lang="en-US" b="1" dirty="0"/>
              <a:t>FMCG grew by just 3% due to inflationary pressure and its share dropped to 46%</a:t>
            </a:r>
            <a:endParaRPr lang="en-IN" b="1" dirty="0"/>
          </a:p>
        </p:txBody>
      </p:sp>
      <p:graphicFrame>
        <p:nvGraphicFramePr>
          <p:cNvPr id="6" name="Table 5">
            <a:extLst>
              <a:ext uri="{FF2B5EF4-FFF2-40B4-BE49-F238E27FC236}">
                <a16:creationId xmlns:a16="http://schemas.microsoft.com/office/drawing/2014/main" id="{8413C4C7-4A3E-AFF4-5122-25CF3FC7CD64}"/>
              </a:ext>
            </a:extLst>
          </p:cNvPr>
          <p:cNvGraphicFramePr>
            <a:graphicFrameLocks noGrp="1"/>
          </p:cNvGraphicFramePr>
          <p:nvPr/>
        </p:nvGraphicFramePr>
        <p:xfrm>
          <a:off x="1040550" y="1496464"/>
          <a:ext cx="9673458" cy="3650374"/>
        </p:xfrm>
        <a:graphic>
          <a:graphicData uri="http://schemas.openxmlformats.org/drawingml/2006/table">
            <a:tbl>
              <a:tblPr firstRow="1" bandRow="1"/>
              <a:tblGrid>
                <a:gridCol w="2255052">
                  <a:extLst>
                    <a:ext uri="{9D8B030D-6E8A-4147-A177-3AD203B41FA5}">
                      <a16:colId xmlns:a16="http://schemas.microsoft.com/office/drawing/2014/main" val="1476207636"/>
                    </a:ext>
                  </a:extLst>
                </a:gridCol>
                <a:gridCol w="1222625">
                  <a:extLst>
                    <a:ext uri="{9D8B030D-6E8A-4147-A177-3AD203B41FA5}">
                      <a16:colId xmlns:a16="http://schemas.microsoft.com/office/drawing/2014/main" val="402648692"/>
                    </a:ext>
                  </a:extLst>
                </a:gridCol>
                <a:gridCol w="1407559">
                  <a:extLst>
                    <a:ext uri="{9D8B030D-6E8A-4147-A177-3AD203B41FA5}">
                      <a16:colId xmlns:a16="http://schemas.microsoft.com/office/drawing/2014/main" val="3145783899"/>
                    </a:ext>
                  </a:extLst>
                </a:gridCol>
                <a:gridCol w="1500027">
                  <a:extLst>
                    <a:ext uri="{9D8B030D-6E8A-4147-A177-3AD203B41FA5}">
                      <a16:colId xmlns:a16="http://schemas.microsoft.com/office/drawing/2014/main" val="2666751128"/>
                    </a:ext>
                  </a:extLst>
                </a:gridCol>
                <a:gridCol w="1705976">
                  <a:extLst>
                    <a:ext uri="{9D8B030D-6E8A-4147-A177-3AD203B41FA5}">
                      <a16:colId xmlns:a16="http://schemas.microsoft.com/office/drawing/2014/main" val="109034934"/>
                    </a:ext>
                  </a:extLst>
                </a:gridCol>
                <a:gridCol w="1582219">
                  <a:extLst>
                    <a:ext uri="{9D8B030D-6E8A-4147-A177-3AD203B41FA5}">
                      <a16:colId xmlns:a16="http://schemas.microsoft.com/office/drawing/2014/main" val="2802642404"/>
                    </a:ext>
                  </a:extLst>
                </a:gridCol>
              </a:tblGrid>
              <a:tr h="400485">
                <a:tc rowSpan="2">
                  <a:txBody>
                    <a:bodyPr/>
                    <a:lstStyle/>
                    <a:p>
                      <a:pPr algn="ctr" rtl="0" fontAlgn="ctr">
                        <a:spcBef>
                          <a:spcPts val="0"/>
                        </a:spcBef>
                        <a:spcAft>
                          <a:spcPts val="0"/>
                        </a:spcAft>
                      </a:pPr>
                      <a:r>
                        <a:rPr lang="en-IN" sz="2000" b="1" i="0" u="none" strike="noStrike" dirty="0">
                          <a:solidFill>
                            <a:srgbClr val="FFFFFF"/>
                          </a:solidFill>
                          <a:effectLst/>
                          <a:latin typeface="Calibri" panose="020F0502020204030204" pitchFamily="34" charset="0"/>
                        </a:rPr>
                        <a:t>Product</a:t>
                      </a:r>
                      <a:br>
                        <a:rPr lang="en-IN" sz="2000" b="1" i="0" u="none" strike="noStrike" dirty="0">
                          <a:solidFill>
                            <a:srgbClr val="FFFFFF"/>
                          </a:solidFill>
                          <a:effectLst/>
                          <a:latin typeface="Calibri" panose="020F0502020204030204" pitchFamily="34" charset="0"/>
                        </a:rPr>
                      </a:br>
                      <a:r>
                        <a:rPr lang="en-IN" sz="2000" b="1" i="0" u="none" strike="noStrike" dirty="0">
                          <a:solidFill>
                            <a:srgbClr val="FFFFFF"/>
                          </a:solidFill>
                          <a:effectLst/>
                          <a:latin typeface="Calibri" panose="020F0502020204030204" pitchFamily="34" charset="0"/>
                        </a:rPr>
                        <a:t> Category</a:t>
                      </a:r>
                      <a:endParaRPr lang="en-IN" sz="2000" b="0" i="0" u="none" strike="noStrike" dirty="0">
                        <a:effectLst/>
                        <a:latin typeface="Arial" panose="020B0604020202020204" pitchFamily="34" charset="0"/>
                      </a:endParaRPr>
                    </a:p>
                  </a:txBody>
                  <a:tcPr marL="120265" marR="120265" marT="60133" marB="601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33F50"/>
                    </a:solidFill>
                  </a:tcPr>
                </a:tc>
                <a:tc>
                  <a:txBody>
                    <a:bodyPr/>
                    <a:lstStyle/>
                    <a:p>
                      <a:pPr algn="ctr" rtl="0" fontAlgn="ctr">
                        <a:spcBef>
                          <a:spcPts val="0"/>
                        </a:spcBef>
                        <a:spcAft>
                          <a:spcPts val="0"/>
                        </a:spcAft>
                      </a:pPr>
                      <a:r>
                        <a:rPr lang="en-IN" sz="2000" b="1" i="0" u="none" strike="noStrike" dirty="0">
                          <a:solidFill>
                            <a:srgbClr val="FFFFFF"/>
                          </a:solidFill>
                          <a:effectLst/>
                          <a:latin typeface="Calibri" panose="020F0502020204030204" pitchFamily="34" charset="0"/>
                        </a:rPr>
                        <a:t>Yr 2023</a:t>
                      </a:r>
                      <a:endParaRPr lang="en-IN" sz="2000" b="0" i="0" u="none" strike="noStrike" dirty="0">
                        <a:effectLst/>
                        <a:latin typeface="Arial" panose="020B0604020202020204" pitchFamily="34" charset="0"/>
                      </a:endParaRPr>
                    </a:p>
                  </a:txBody>
                  <a:tcPr marL="8352" marR="8352" marT="835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333F50"/>
                    </a:solidFill>
                  </a:tcPr>
                </a:tc>
                <a:tc rowSpan="2">
                  <a:txBody>
                    <a:bodyPr/>
                    <a:lstStyle/>
                    <a:p>
                      <a:pPr algn="ctr" rtl="0" fontAlgn="ctr">
                        <a:spcBef>
                          <a:spcPts val="0"/>
                        </a:spcBef>
                        <a:spcAft>
                          <a:spcPts val="0"/>
                        </a:spcAft>
                      </a:pPr>
                      <a:r>
                        <a:rPr lang="en-US" sz="2000" b="1" i="0" u="none" strike="noStrike" dirty="0">
                          <a:solidFill>
                            <a:srgbClr val="FFFFFF"/>
                          </a:solidFill>
                          <a:effectLst/>
                          <a:latin typeface="Calibri" panose="020F0502020204030204" pitchFamily="34" charset="0"/>
                        </a:rPr>
                        <a:t>Yr 2024</a:t>
                      </a:r>
                      <a:br>
                        <a:rPr lang="en-US" sz="2000" b="1" i="0" u="none" strike="noStrike" dirty="0">
                          <a:solidFill>
                            <a:srgbClr val="FFFFFF"/>
                          </a:solidFill>
                          <a:effectLst/>
                          <a:latin typeface="Calibri" panose="020F0502020204030204" pitchFamily="34" charset="0"/>
                        </a:rPr>
                      </a:br>
                      <a:r>
                        <a:rPr lang="en-US" sz="2000" b="1" i="0" u="none" strike="noStrike" dirty="0">
                          <a:solidFill>
                            <a:srgbClr val="FFFFFF"/>
                          </a:solidFill>
                          <a:effectLst/>
                          <a:latin typeface="Calibri" panose="020F0502020204030204" pitchFamily="34" charset="0"/>
                        </a:rPr>
                        <a:t> In Rs </a:t>
                      </a:r>
                      <a:r>
                        <a:rPr lang="en-US" sz="2000" b="1" i="0" u="none" strike="noStrike" dirty="0" err="1">
                          <a:solidFill>
                            <a:srgbClr val="FFFFFF"/>
                          </a:solidFill>
                          <a:effectLst/>
                          <a:latin typeface="Calibri" panose="020F0502020204030204" pitchFamily="34" charset="0"/>
                        </a:rPr>
                        <a:t>Crs</a:t>
                      </a:r>
                      <a:endParaRPr lang="en-US" sz="2000" b="0" i="0" u="none" strike="noStrike" dirty="0">
                        <a:effectLst/>
                        <a:latin typeface="Arial" panose="020B0604020202020204" pitchFamily="34" charset="0"/>
                      </a:endParaRPr>
                    </a:p>
                  </a:txBody>
                  <a:tcPr marL="120265" marR="120265" marT="60133" marB="601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03864"/>
                    </a:solidFill>
                  </a:tcPr>
                </a:tc>
                <a:tc rowSpan="2">
                  <a:txBody>
                    <a:bodyPr/>
                    <a:lstStyle/>
                    <a:p>
                      <a:pPr algn="ctr" rtl="0" fontAlgn="ctr">
                        <a:spcBef>
                          <a:spcPts val="0"/>
                        </a:spcBef>
                        <a:spcAft>
                          <a:spcPts val="0"/>
                        </a:spcAft>
                      </a:pPr>
                      <a:r>
                        <a:rPr lang="en-IN" sz="2000" b="1" i="0" u="none" strike="noStrike" dirty="0">
                          <a:solidFill>
                            <a:srgbClr val="FFFFFF"/>
                          </a:solidFill>
                          <a:effectLst/>
                          <a:latin typeface="Calibri" panose="020F0502020204030204" pitchFamily="34" charset="0"/>
                        </a:rPr>
                        <a:t>Growth %  </a:t>
                      </a:r>
                      <a:br>
                        <a:rPr lang="en-IN" sz="2000" b="1" i="0" u="none" strike="noStrike" dirty="0">
                          <a:solidFill>
                            <a:srgbClr val="FFFFFF"/>
                          </a:solidFill>
                          <a:effectLst/>
                          <a:latin typeface="Calibri" panose="020F0502020204030204" pitchFamily="34" charset="0"/>
                        </a:rPr>
                      </a:br>
                      <a:r>
                        <a:rPr lang="en-IN" sz="2000" b="1" i="0" u="none" strike="noStrike" dirty="0">
                          <a:solidFill>
                            <a:srgbClr val="FFFFFF"/>
                          </a:solidFill>
                          <a:effectLst/>
                          <a:latin typeface="Calibri" panose="020F0502020204030204" pitchFamily="34" charset="0"/>
                        </a:rPr>
                        <a:t>24 / 23</a:t>
                      </a:r>
                      <a:endParaRPr lang="en-IN" sz="2000" b="0" i="0" u="none" strike="noStrike" dirty="0">
                        <a:effectLst/>
                        <a:latin typeface="Arial" panose="020B0604020202020204" pitchFamily="34" charset="0"/>
                      </a:endParaRPr>
                    </a:p>
                  </a:txBody>
                  <a:tcPr marL="120265" marR="120265" marT="60133" marB="601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43C0C"/>
                    </a:solidFill>
                  </a:tcPr>
                </a:tc>
                <a:tc rowSpan="2">
                  <a:txBody>
                    <a:bodyPr/>
                    <a:lstStyle/>
                    <a:p>
                      <a:pPr algn="ctr" rtl="0" fontAlgn="ctr">
                        <a:spcBef>
                          <a:spcPts val="0"/>
                        </a:spcBef>
                        <a:spcAft>
                          <a:spcPts val="0"/>
                        </a:spcAft>
                      </a:pPr>
                      <a:r>
                        <a:rPr lang="en-IN" sz="2000" b="1" i="0" u="none" strike="noStrike" dirty="0" err="1">
                          <a:solidFill>
                            <a:srgbClr val="FFFFFF"/>
                          </a:solidFill>
                          <a:effectLst/>
                          <a:latin typeface="Calibri" panose="020F0502020204030204" pitchFamily="34" charset="0"/>
                        </a:rPr>
                        <a:t>Catg</a:t>
                      </a:r>
                      <a:r>
                        <a:rPr lang="en-IN" sz="2000" b="1" i="0" u="none" strike="noStrike" dirty="0">
                          <a:solidFill>
                            <a:srgbClr val="FFFFFF"/>
                          </a:solidFill>
                          <a:effectLst/>
                          <a:latin typeface="Calibri" panose="020F0502020204030204" pitchFamily="34" charset="0"/>
                        </a:rPr>
                        <a:t> </a:t>
                      </a:r>
                      <a:r>
                        <a:rPr lang="en-IN" sz="2000" b="1" i="0" u="none" strike="noStrike" dirty="0" err="1">
                          <a:solidFill>
                            <a:srgbClr val="FFFFFF"/>
                          </a:solidFill>
                          <a:effectLst/>
                          <a:latin typeface="Calibri" panose="020F0502020204030204" pitchFamily="34" charset="0"/>
                        </a:rPr>
                        <a:t>Contbn</a:t>
                      </a:r>
                      <a:r>
                        <a:rPr lang="en-IN" sz="2000" b="1" i="0" u="none" strike="noStrike" dirty="0">
                          <a:solidFill>
                            <a:srgbClr val="FFFFFF"/>
                          </a:solidFill>
                          <a:effectLst/>
                          <a:latin typeface="Calibri" panose="020F0502020204030204" pitchFamily="34" charset="0"/>
                        </a:rPr>
                        <a:t> 2023</a:t>
                      </a:r>
                      <a:endParaRPr lang="en-IN" sz="2000" b="0" i="0" u="none" strike="noStrike" dirty="0">
                        <a:effectLst/>
                        <a:latin typeface="Arial" panose="020B0604020202020204" pitchFamily="34" charset="0"/>
                      </a:endParaRPr>
                    </a:p>
                  </a:txBody>
                  <a:tcPr marL="120265" marR="120265" marT="60133" marB="601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48235"/>
                    </a:solidFill>
                  </a:tcPr>
                </a:tc>
                <a:tc rowSpan="2">
                  <a:txBody>
                    <a:bodyPr/>
                    <a:lstStyle/>
                    <a:p>
                      <a:pPr algn="ctr" rtl="0" fontAlgn="ctr">
                        <a:spcBef>
                          <a:spcPts val="0"/>
                        </a:spcBef>
                        <a:spcAft>
                          <a:spcPts val="0"/>
                        </a:spcAft>
                      </a:pPr>
                      <a:r>
                        <a:rPr lang="en-IN" sz="2000" b="1" i="0" u="none" strike="noStrike" dirty="0" err="1">
                          <a:solidFill>
                            <a:srgbClr val="FFFFFF"/>
                          </a:solidFill>
                          <a:effectLst/>
                          <a:latin typeface="Calibri" panose="020F0502020204030204" pitchFamily="34" charset="0"/>
                        </a:rPr>
                        <a:t>Catg</a:t>
                      </a:r>
                      <a:r>
                        <a:rPr lang="en-IN" sz="2000" b="1" i="0" u="none" strike="noStrike" dirty="0">
                          <a:solidFill>
                            <a:srgbClr val="FFFFFF"/>
                          </a:solidFill>
                          <a:effectLst/>
                          <a:latin typeface="Calibri" panose="020F0502020204030204" pitchFamily="34" charset="0"/>
                        </a:rPr>
                        <a:t> </a:t>
                      </a:r>
                      <a:r>
                        <a:rPr lang="en-IN" sz="2000" b="1" i="0" u="none" strike="noStrike" dirty="0" err="1">
                          <a:solidFill>
                            <a:srgbClr val="FFFFFF"/>
                          </a:solidFill>
                          <a:effectLst/>
                          <a:latin typeface="Calibri" panose="020F0502020204030204" pitchFamily="34" charset="0"/>
                        </a:rPr>
                        <a:t>Contbn</a:t>
                      </a:r>
                      <a:r>
                        <a:rPr lang="en-IN" sz="2000" b="1" i="0" u="none" strike="noStrike" dirty="0">
                          <a:solidFill>
                            <a:srgbClr val="FFFFFF"/>
                          </a:solidFill>
                          <a:effectLst/>
                          <a:latin typeface="Calibri" panose="020F0502020204030204" pitchFamily="34" charset="0"/>
                        </a:rPr>
                        <a:t> 2024</a:t>
                      </a:r>
                      <a:endParaRPr lang="en-IN" sz="2000" b="0" i="0" u="none" strike="noStrike" dirty="0">
                        <a:effectLst/>
                        <a:latin typeface="Arial" panose="020B0604020202020204" pitchFamily="34" charset="0"/>
                      </a:endParaRPr>
                    </a:p>
                  </a:txBody>
                  <a:tcPr marL="120265" marR="120265" marT="60133" marB="601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33F50"/>
                    </a:solidFill>
                  </a:tcPr>
                </a:tc>
                <a:extLst>
                  <a:ext uri="{0D108BD9-81ED-4DB2-BD59-A6C34878D82A}">
                    <a16:rowId xmlns:a16="http://schemas.microsoft.com/office/drawing/2014/main" val="611462895"/>
                  </a:ext>
                </a:extLst>
              </a:tr>
              <a:tr h="400485">
                <a:tc vMerge="1">
                  <a:txBody>
                    <a:bodyPr/>
                    <a:lstStyle/>
                    <a:p>
                      <a:endParaRPr lang="en-IN"/>
                    </a:p>
                  </a:txBody>
                  <a:tcPr/>
                </a:tc>
                <a:tc>
                  <a:txBody>
                    <a:bodyPr/>
                    <a:lstStyle/>
                    <a:p>
                      <a:pPr algn="ctr" rtl="0" fontAlgn="ctr">
                        <a:spcBef>
                          <a:spcPts val="0"/>
                        </a:spcBef>
                        <a:spcAft>
                          <a:spcPts val="0"/>
                        </a:spcAft>
                      </a:pPr>
                      <a:r>
                        <a:rPr lang="en-IN" sz="2000" b="1" i="0" u="none" strike="noStrike">
                          <a:solidFill>
                            <a:srgbClr val="FFFFFF"/>
                          </a:solidFill>
                          <a:effectLst/>
                          <a:latin typeface="Calibri" panose="020F0502020204030204" pitchFamily="34" charset="0"/>
                        </a:rPr>
                        <a:t> In Rs Crs</a:t>
                      </a:r>
                      <a:endParaRPr lang="en-IN" sz="2000" b="0" i="0" u="none" strike="noStrike">
                        <a:effectLst/>
                        <a:latin typeface="Arial" panose="020B0604020202020204" pitchFamily="34" charset="0"/>
                      </a:endParaRPr>
                    </a:p>
                  </a:txBody>
                  <a:tcPr marL="8352" marR="8352" marT="835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333F50"/>
                    </a:solidFill>
                  </a:tcPr>
                </a:tc>
                <a:tc vMerge="1">
                  <a:txBody>
                    <a:bodyPr/>
                    <a:lstStyle/>
                    <a:p>
                      <a:endParaRPr lang="en-IN"/>
                    </a:p>
                  </a:txBody>
                  <a:tcPr/>
                </a:tc>
                <a:tc vMerge="1">
                  <a:txBody>
                    <a:bodyPr/>
                    <a:lstStyle/>
                    <a:p>
                      <a:endParaRPr lang="en-IN"/>
                    </a:p>
                  </a:txBody>
                  <a:tcPr/>
                </a:tc>
                <a:tc vMerge="1">
                  <a:txBody>
                    <a:bodyPr/>
                    <a:lstStyle/>
                    <a:p>
                      <a:endParaRPr lang="en-IN"/>
                    </a:p>
                  </a:txBody>
                  <a:tcPr/>
                </a:tc>
                <a:tc vMerge="1">
                  <a:txBody>
                    <a:bodyPr/>
                    <a:lstStyle/>
                    <a:p>
                      <a:endParaRPr lang="en-IN"/>
                    </a:p>
                  </a:txBody>
                  <a:tcPr/>
                </a:tc>
                <a:extLst>
                  <a:ext uri="{0D108BD9-81ED-4DB2-BD59-A6C34878D82A}">
                    <a16:rowId xmlns:a16="http://schemas.microsoft.com/office/drawing/2014/main" val="3542622130"/>
                  </a:ext>
                </a:extLst>
              </a:tr>
              <a:tr h="412711">
                <a:tc>
                  <a:txBody>
                    <a:bodyPr/>
                    <a:lstStyle/>
                    <a:p>
                      <a:pPr algn="ctr" fontAlgn="b"/>
                      <a:r>
                        <a:rPr lang="en-IN" sz="1800" b="1" i="0" u="none" strike="noStrike" dirty="0">
                          <a:solidFill>
                            <a:srgbClr val="000000"/>
                          </a:solidFill>
                          <a:effectLst/>
                          <a:latin typeface="Calibri" panose="020F0502020204030204" pitchFamily="34" charset="0"/>
                        </a:rPr>
                        <a:t>FMCG</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dirty="0">
                          <a:solidFill>
                            <a:srgbClr val="000000"/>
                          </a:solidFill>
                          <a:effectLst/>
                          <a:latin typeface="Calibri" panose="020F0502020204030204" pitchFamily="34" charset="0"/>
                        </a:rPr>
                        <a:t>15353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15853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5D6"/>
                    </a:solidFill>
                  </a:tcPr>
                </a:tc>
                <a:tc>
                  <a:txBody>
                    <a:bodyPr/>
                    <a:lstStyle/>
                    <a:p>
                      <a:pPr algn="ctr" fontAlgn="b"/>
                      <a:r>
                        <a:rPr lang="en-IN" sz="1800" b="1" i="0" u="none" strike="noStrike" dirty="0">
                          <a:solidFill>
                            <a:srgbClr val="000000"/>
                          </a:solidFill>
                          <a:effectLst/>
                          <a:latin typeface="Calibri" panose="020F0502020204030204" pitchFamily="34" charset="0"/>
                        </a:rPr>
                        <a:t>47%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algn="ctr" fontAlgn="b"/>
                      <a:r>
                        <a:rPr lang="en-IN" sz="1800" b="1" i="0" u="none" strike="noStrike">
                          <a:solidFill>
                            <a:srgbClr val="000000"/>
                          </a:solidFill>
                          <a:effectLst/>
                          <a:latin typeface="Calibri" panose="020F0502020204030204" pitchFamily="34" charset="0"/>
                        </a:rPr>
                        <a:t>46%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extLst>
                  <a:ext uri="{0D108BD9-81ED-4DB2-BD59-A6C34878D82A}">
                    <a16:rowId xmlns:a16="http://schemas.microsoft.com/office/drawing/2014/main" val="27857875"/>
                  </a:ext>
                </a:extLst>
              </a:tr>
              <a:tr h="374883">
                <a:tc>
                  <a:txBody>
                    <a:bodyPr/>
                    <a:lstStyle/>
                    <a:p>
                      <a:pPr algn="ctr" fontAlgn="b"/>
                      <a:r>
                        <a:rPr lang="en-IN" sz="1800" b="1" i="0" u="none" strike="noStrike">
                          <a:solidFill>
                            <a:srgbClr val="000000"/>
                          </a:solidFill>
                          <a:effectLst/>
                          <a:latin typeface="Calibri" panose="020F0502020204030204" pitchFamily="34" charset="0"/>
                        </a:rPr>
                        <a:t>E - Commerce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dirty="0">
                          <a:solidFill>
                            <a:srgbClr val="000000"/>
                          </a:solidFill>
                          <a:effectLst/>
                          <a:latin typeface="Calibri" panose="020F0502020204030204" pitchFamily="34" charset="0"/>
                        </a:rPr>
                        <a:t>5285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5363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5D6"/>
                    </a:solidFill>
                  </a:tcPr>
                </a:tc>
                <a:tc>
                  <a:txBody>
                    <a:bodyPr/>
                    <a:lstStyle/>
                    <a:p>
                      <a:pPr algn="ctr" fontAlgn="b"/>
                      <a:r>
                        <a:rPr lang="en-IN" sz="1800" b="1" i="0" u="none" strike="noStrike">
                          <a:solidFill>
                            <a:srgbClr val="000000"/>
                          </a:solidFill>
                          <a:effectLst/>
                          <a:latin typeface="Calibri" panose="020F0502020204030204" pitchFamily="34" charset="0"/>
                        </a:rPr>
                        <a:t>16%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algn="ctr" fontAlgn="b"/>
                      <a:r>
                        <a:rPr lang="en-IN" sz="1800" b="1" i="0" u="none" strike="noStrike">
                          <a:solidFill>
                            <a:srgbClr val="000000"/>
                          </a:solidFill>
                          <a:effectLst/>
                          <a:latin typeface="Calibri" panose="020F0502020204030204" pitchFamily="34" charset="0"/>
                        </a:rPr>
                        <a:t>16%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extLst>
                  <a:ext uri="{0D108BD9-81ED-4DB2-BD59-A6C34878D82A}">
                    <a16:rowId xmlns:a16="http://schemas.microsoft.com/office/drawing/2014/main" val="3934600176"/>
                  </a:ext>
                </a:extLst>
              </a:tr>
              <a:tr h="410966">
                <a:tc>
                  <a:txBody>
                    <a:bodyPr/>
                    <a:lstStyle/>
                    <a:p>
                      <a:pPr algn="ctr" fontAlgn="b"/>
                      <a:r>
                        <a:rPr lang="en-IN" sz="1800" b="1" i="0" u="none" strike="noStrike">
                          <a:solidFill>
                            <a:srgbClr val="000000"/>
                          </a:solidFill>
                          <a:effectLst/>
                          <a:latin typeface="Calibri" panose="020F0502020204030204" pitchFamily="34" charset="0"/>
                        </a:rPr>
                        <a:t>Auto</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2036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dirty="0">
                          <a:solidFill>
                            <a:srgbClr val="000000"/>
                          </a:solidFill>
                          <a:effectLst/>
                          <a:latin typeface="Calibri" panose="020F0502020204030204" pitchFamily="34" charset="0"/>
                        </a:rPr>
                        <a:t>2197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5D6"/>
                    </a:solidFill>
                  </a:tcPr>
                </a:tc>
                <a:tc>
                  <a:txBody>
                    <a:bodyPr/>
                    <a:lstStyle/>
                    <a:p>
                      <a:pPr algn="ctr" fontAlgn="b"/>
                      <a:r>
                        <a:rPr lang="en-IN" sz="1800" b="1" i="0" u="none" strike="noStrike">
                          <a:solidFill>
                            <a:srgbClr val="000000"/>
                          </a:solidFill>
                          <a:effectLst/>
                          <a:latin typeface="Calibri" panose="020F0502020204030204" pitchFamily="34" charset="0"/>
                        </a:rPr>
                        <a:t>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algn="ctr" fontAlgn="b"/>
                      <a:r>
                        <a:rPr lang="en-IN" sz="1800" b="1" i="0" u="none" strike="noStrike">
                          <a:solidFill>
                            <a:srgbClr val="000000"/>
                          </a:solidFill>
                          <a:effectLst/>
                          <a:latin typeface="Calibri" panose="020F0502020204030204" pitchFamily="34" charset="0"/>
                        </a:rPr>
                        <a:t>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extLst>
                  <a:ext uri="{0D108BD9-81ED-4DB2-BD59-A6C34878D82A}">
                    <a16:rowId xmlns:a16="http://schemas.microsoft.com/office/drawing/2014/main" val="2973101989"/>
                  </a:ext>
                </a:extLst>
              </a:tr>
              <a:tr h="412711">
                <a:tc>
                  <a:txBody>
                    <a:bodyPr/>
                    <a:lstStyle/>
                    <a:p>
                      <a:pPr algn="ctr" fontAlgn="b"/>
                      <a:r>
                        <a:rPr lang="en-IN" sz="1800" b="1" i="0" u="none" strike="noStrike">
                          <a:solidFill>
                            <a:srgbClr val="000000"/>
                          </a:solidFill>
                          <a:effectLst/>
                          <a:latin typeface="Calibri" panose="020F0502020204030204" pitchFamily="34" charset="0"/>
                        </a:rPr>
                        <a:t>HH Durables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1436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1579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10%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5D6"/>
                    </a:solidFill>
                  </a:tcPr>
                </a:tc>
                <a:tc>
                  <a:txBody>
                    <a:bodyPr/>
                    <a:lstStyle/>
                    <a:p>
                      <a:pPr algn="ctr" fontAlgn="b"/>
                      <a:r>
                        <a:rPr lang="en-IN" sz="1800" b="1" i="0" u="none" strike="noStrike" dirty="0">
                          <a:solidFill>
                            <a:srgbClr val="000000"/>
                          </a:solidFill>
                          <a:effectLst/>
                          <a:latin typeface="Calibri" panose="020F0502020204030204" pitchFamily="34" charset="0"/>
                        </a:rPr>
                        <a:t>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algn="ctr" fontAlgn="b"/>
                      <a:r>
                        <a:rPr lang="en-IN" sz="1800" b="1" i="0" u="none" strike="noStrike">
                          <a:solidFill>
                            <a:srgbClr val="000000"/>
                          </a:solidFill>
                          <a:effectLst/>
                          <a:latin typeface="Calibri" panose="020F0502020204030204" pitchFamily="34" charset="0"/>
                        </a:rPr>
                        <a:t>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extLst>
                  <a:ext uri="{0D108BD9-81ED-4DB2-BD59-A6C34878D82A}">
                    <a16:rowId xmlns:a16="http://schemas.microsoft.com/office/drawing/2014/main" val="2445211063"/>
                  </a:ext>
                </a:extLst>
              </a:tr>
              <a:tr h="412711">
                <a:tc>
                  <a:txBody>
                    <a:bodyPr/>
                    <a:lstStyle/>
                    <a:p>
                      <a:pPr algn="ctr" fontAlgn="b"/>
                      <a:r>
                        <a:rPr lang="en-IN" sz="1800" b="1" i="0" u="none" strike="noStrike" dirty="0">
                          <a:solidFill>
                            <a:srgbClr val="000000"/>
                          </a:solidFill>
                          <a:effectLst/>
                          <a:latin typeface="Calibri" panose="020F0502020204030204" pitchFamily="34" charset="0"/>
                        </a:rPr>
                        <a:t>Real Estate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1385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1548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12%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5D6"/>
                    </a:solidFill>
                  </a:tcPr>
                </a:tc>
                <a:tc>
                  <a:txBody>
                    <a:bodyPr/>
                    <a:lstStyle/>
                    <a:p>
                      <a:pPr algn="ctr" fontAlgn="b"/>
                      <a:r>
                        <a:rPr lang="en-IN" sz="1800" b="1" i="0" u="none" strike="noStrike" dirty="0">
                          <a:solidFill>
                            <a:srgbClr val="000000"/>
                          </a:solidFill>
                          <a:effectLst/>
                          <a:latin typeface="Calibri" panose="020F0502020204030204" pitchFamily="34" charset="0"/>
                        </a:rPr>
                        <a:t>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algn="ctr" fontAlgn="b"/>
                      <a:r>
                        <a:rPr lang="en-IN" sz="1800" b="1" i="0" u="none" strike="noStrike">
                          <a:solidFill>
                            <a:srgbClr val="000000"/>
                          </a:solidFill>
                          <a:effectLst/>
                          <a:latin typeface="Calibri" panose="020F0502020204030204" pitchFamily="34" charset="0"/>
                        </a:rPr>
                        <a:t>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extLst>
                  <a:ext uri="{0D108BD9-81ED-4DB2-BD59-A6C34878D82A}">
                    <a16:rowId xmlns:a16="http://schemas.microsoft.com/office/drawing/2014/main" val="491252917"/>
                  </a:ext>
                </a:extLst>
              </a:tr>
              <a:tr h="412711">
                <a:tc>
                  <a:txBody>
                    <a:bodyPr/>
                    <a:lstStyle/>
                    <a:p>
                      <a:pPr algn="ctr" fontAlgn="b"/>
                      <a:r>
                        <a:rPr lang="en-IN" sz="1800" b="1" i="0" u="none" strike="noStrike">
                          <a:solidFill>
                            <a:srgbClr val="000000"/>
                          </a:solidFill>
                          <a:effectLst/>
                          <a:latin typeface="Calibri" panose="020F0502020204030204" pitchFamily="34" charset="0"/>
                        </a:rPr>
                        <a:t>BFSI</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1269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1386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5D6"/>
                    </a:solidFill>
                  </a:tcPr>
                </a:tc>
                <a:tc>
                  <a:txBody>
                    <a:bodyPr/>
                    <a:lstStyle/>
                    <a:p>
                      <a:pPr algn="ctr" fontAlgn="b"/>
                      <a:r>
                        <a:rPr lang="en-IN" sz="1800" b="1" i="0" u="none" strike="noStrike" dirty="0">
                          <a:solidFill>
                            <a:srgbClr val="000000"/>
                          </a:solidFill>
                          <a:effectLst/>
                          <a:latin typeface="Calibri" panose="020F0502020204030204" pitchFamily="34" charset="0"/>
                        </a:rPr>
                        <a:t>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algn="ctr" fontAlgn="b"/>
                      <a:r>
                        <a:rPr lang="en-IN" sz="1800" b="1" i="0" u="none" strike="noStrike" dirty="0">
                          <a:solidFill>
                            <a:srgbClr val="000000"/>
                          </a:solidFill>
                          <a:effectLst/>
                          <a:latin typeface="Calibri" panose="020F0502020204030204" pitchFamily="34" charset="0"/>
                        </a:rPr>
                        <a:t>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extLst>
                  <a:ext uri="{0D108BD9-81ED-4DB2-BD59-A6C34878D82A}">
                    <a16:rowId xmlns:a16="http://schemas.microsoft.com/office/drawing/2014/main" val="1986924920"/>
                  </a:ext>
                </a:extLst>
              </a:tr>
              <a:tr h="412711">
                <a:tc>
                  <a:txBody>
                    <a:bodyPr/>
                    <a:lstStyle/>
                    <a:p>
                      <a:pPr algn="ctr" fontAlgn="b"/>
                      <a:r>
                        <a:rPr lang="en-IN" sz="1800" b="1" i="0" u="none" strike="noStrike" dirty="0">
                          <a:solidFill>
                            <a:srgbClr val="000000"/>
                          </a:solidFill>
                          <a:effectLst/>
                          <a:latin typeface="Calibri" panose="020F0502020204030204" pitchFamily="34" charset="0"/>
                        </a:rPr>
                        <a:t>Telecom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918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1040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dirty="0">
                          <a:solidFill>
                            <a:srgbClr val="000000"/>
                          </a:solidFill>
                          <a:effectLst/>
                          <a:latin typeface="Calibri" panose="020F0502020204030204" pitchFamily="34" charset="0"/>
                        </a:rPr>
                        <a:t>13%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5D6"/>
                    </a:solidFill>
                  </a:tcPr>
                </a:tc>
                <a:tc>
                  <a:txBody>
                    <a:bodyPr/>
                    <a:lstStyle/>
                    <a:p>
                      <a:pPr algn="ctr" fontAlgn="b"/>
                      <a:r>
                        <a:rPr lang="en-IN" sz="1800" b="1" i="0" u="none" strike="noStrike">
                          <a:solidFill>
                            <a:srgbClr val="000000"/>
                          </a:solidFill>
                          <a:effectLst/>
                          <a:latin typeface="Calibri" panose="020F0502020204030204" pitchFamily="34" charset="0"/>
                        </a:rPr>
                        <a:t>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algn="ctr" fontAlgn="b"/>
                      <a:r>
                        <a:rPr lang="en-IN" sz="1800" b="1" i="0" u="none" strike="noStrike" dirty="0">
                          <a:solidFill>
                            <a:srgbClr val="000000"/>
                          </a:solidFill>
                          <a:effectLst/>
                          <a:latin typeface="Calibri" panose="020F0502020204030204" pitchFamily="34" charset="0"/>
                        </a:rPr>
                        <a:t>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extLst>
                  <a:ext uri="{0D108BD9-81ED-4DB2-BD59-A6C34878D82A}">
                    <a16:rowId xmlns:a16="http://schemas.microsoft.com/office/drawing/2014/main" val="638797109"/>
                  </a:ext>
                </a:extLst>
              </a:tr>
            </a:tbl>
          </a:graphicData>
        </a:graphic>
      </p:graphicFrame>
    </p:spTree>
    <p:extLst>
      <p:ext uri="{BB962C8B-B14F-4D97-AF65-F5344CB8AC3E}">
        <p14:creationId xmlns:p14="http://schemas.microsoft.com/office/powerpoint/2010/main" val="35257055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43E08-6E8C-7DEA-83CA-335DC85297A0}"/>
              </a:ext>
            </a:extLst>
          </p:cNvPr>
          <p:cNvSpPr>
            <a:spLocks noGrp="1"/>
          </p:cNvSpPr>
          <p:nvPr>
            <p:ph type="title"/>
          </p:nvPr>
        </p:nvSpPr>
        <p:spPr>
          <a:xfrm>
            <a:off x="205696" y="268877"/>
            <a:ext cx="3334945" cy="1325563"/>
          </a:xfrm>
        </p:spPr>
        <p:txBody>
          <a:bodyPr>
            <a:noAutofit/>
          </a:bodyPr>
          <a:lstStyle/>
          <a:p>
            <a:pPr algn="ctr"/>
            <a:r>
              <a:rPr lang="en-US" sz="2000" b="1" dirty="0"/>
              <a:t>Ad volume on Hindi GECs &amp; Sports put together contributes to only 8% of the overall TV volume but contribute close to 50% of the overall TV Adex revenue</a:t>
            </a:r>
            <a:br>
              <a:rPr lang="en-US" sz="2000" b="1" dirty="0"/>
            </a:br>
            <a:br>
              <a:rPr lang="en-US" sz="2000" b="1" dirty="0"/>
            </a:br>
            <a:br>
              <a:rPr lang="en-US" sz="2000" b="1" dirty="0"/>
            </a:br>
            <a:r>
              <a:rPr lang="en-US" sz="2000" b="1" dirty="0"/>
              <a:t>Most </a:t>
            </a:r>
            <a:r>
              <a:rPr lang="en-IN" sz="2000" b="1" dirty="0"/>
              <a:t>Regional genres have demonstrated higher growth rates of 9 to 12%</a:t>
            </a:r>
            <a:r>
              <a:rPr lang="en-US" sz="2000" b="1" dirty="0"/>
              <a:t> in terms of TV Revenue</a:t>
            </a:r>
            <a:endParaRPr lang="en-IN" sz="2000" b="1" dirty="0"/>
          </a:p>
        </p:txBody>
      </p:sp>
      <p:graphicFrame>
        <p:nvGraphicFramePr>
          <p:cNvPr id="4" name="Table 3">
            <a:extLst>
              <a:ext uri="{FF2B5EF4-FFF2-40B4-BE49-F238E27FC236}">
                <a16:creationId xmlns:a16="http://schemas.microsoft.com/office/drawing/2014/main" id="{6CFDEB75-3734-0C40-01B2-BFC6CB17E5E8}"/>
              </a:ext>
            </a:extLst>
          </p:cNvPr>
          <p:cNvGraphicFramePr>
            <a:graphicFrameLocks noGrp="1"/>
          </p:cNvGraphicFramePr>
          <p:nvPr>
            <p:extLst>
              <p:ext uri="{D42A27DB-BD31-4B8C-83A1-F6EECF244321}">
                <p14:modId xmlns:p14="http://schemas.microsoft.com/office/powerpoint/2010/main" val="3602855884"/>
              </p:ext>
            </p:extLst>
          </p:nvPr>
        </p:nvGraphicFramePr>
        <p:xfrm>
          <a:off x="3520839" y="109388"/>
          <a:ext cx="8491870" cy="6398981"/>
        </p:xfrm>
        <a:graphic>
          <a:graphicData uri="http://schemas.openxmlformats.org/drawingml/2006/table">
            <a:tbl>
              <a:tblPr firstRow="1" firstCol="1" bandRow="1">
                <a:tableStyleId>{5C22544A-7EE6-4342-B048-85BDC9FD1C3A}</a:tableStyleId>
              </a:tblPr>
              <a:tblGrid>
                <a:gridCol w="2032997">
                  <a:extLst>
                    <a:ext uri="{9D8B030D-6E8A-4147-A177-3AD203B41FA5}">
                      <a16:colId xmlns:a16="http://schemas.microsoft.com/office/drawing/2014/main" val="989458814"/>
                    </a:ext>
                  </a:extLst>
                </a:gridCol>
                <a:gridCol w="1201852">
                  <a:extLst>
                    <a:ext uri="{9D8B030D-6E8A-4147-A177-3AD203B41FA5}">
                      <a16:colId xmlns:a16="http://schemas.microsoft.com/office/drawing/2014/main" val="1516341268"/>
                    </a:ext>
                  </a:extLst>
                </a:gridCol>
                <a:gridCol w="1314255">
                  <a:extLst>
                    <a:ext uri="{9D8B030D-6E8A-4147-A177-3AD203B41FA5}">
                      <a16:colId xmlns:a16="http://schemas.microsoft.com/office/drawing/2014/main" val="2195032950"/>
                    </a:ext>
                  </a:extLst>
                </a:gridCol>
                <a:gridCol w="1314255">
                  <a:extLst>
                    <a:ext uri="{9D8B030D-6E8A-4147-A177-3AD203B41FA5}">
                      <a16:colId xmlns:a16="http://schemas.microsoft.com/office/drawing/2014/main" val="2386701614"/>
                    </a:ext>
                  </a:extLst>
                </a:gridCol>
                <a:gridCol w="1434529">
                  <a:extLst>
                    <a:ext uri="{9D8B030D-6E8A-4147-A177-3AD203B41FA5}">
                      <a16:colId xmlns:a16="http://schemas.microsoft.com/office/drawing/2014/main" val="2367228598"/>
                    </a:ext>
                  </a:extLst>
                </a:gridCol>
                <a:gridCol w="1193982">
                  <a:extLst>
                    <a:ext uri="{9D8B030D-6E8A-4147-A177-3AD203B41FA5}">
                      <a16:colId xmlns:a16="http://schemas.microsoft.com/office/drawing/2014/main" val="836972706"/>
                    </a:ext>
                  </a:extLst>
                </a:gridCol>
              </a:tblGrid>
              <a:tr h="895604">
                <a:tc>
                  <a:txBody>
                    <a:bodyPr/>
                    <a:lstStyle/>
                    <a:p>
                      <a:pPr algn="ctr" fontAlgn="ctr"/>
                      <a:r>
                        <a:rPr lang="en-IN" sz="1300" u="none" strike="noStrike" dirty="0">
                          <a:effectLst/>
                        </a:rPr>
                        <a:t>Genres</a:t>
                      </a:r>
                      <a:endParaRPr lang="en-IN" sz="1300" b="1"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dirty="0">
                          <a:effectLst/>
                        </a:rPr>
                        <a:t>Crores in</a:t>
                      </a:r>
                      <a:br>
                        <a:rPr lang="en-IN" sz="1300" u="none" strike="noStrike" dirty="0">
                          <a:effectLst/>
                        </a:rPr>
                      </a:br>
                      <a:r>
                        <a:rPr lang="en-IN" sz="1300" u="none" strike="noStrike" dirty="0">
                          <a:effectLst/>
                        </a:rPr>
                        <a:t> Yr 2024</a:t>
                      </a:r>
                      <a:endParaRPr lang="en-IN" sz="1300" b="1"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dirty="0">
                          <a:effectLst/>
                        </a:rPr>
                        <a:t>FCT Volume 2023 (in Mn)</a:t>
                      </a:r>
                      <a:endParaRPr lang="en-IN" sz="1300" b="1"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FCT Volume 2024 (in Mn)</a:t>
                      </a:r>
                      <a:endParaRPr lang="en-IN" sz="1300" b="1"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dirty="0">
                          <a:effectLst/>
                        </a:rPr>
                        <a:t>FCT Contribution in % (2024)</a:t>
                      </a:r>
                      <a:endParaRPr lang="en-IN" sz="1300" b="1"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FCT Growth %  24 / 23</a:t>
                      </a:r>
                      <a:endParaRPr lang="en-IN" sz="1300" b="1"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496650"/>
                  </a:ext>
                </a:extLst>
              </a:tr>
              <a:tr h="305319">
                <a:tc>
                  <a:txBody>
                    <a:bodyPr/>
                    <a:lstStyle/>
                    <a:p>
                      <a:pPr algn="ctr" fontAlgn="ctr"/>
                      <a:r>
                        <a:rPr lang="en-IN" sz="1300" u="none" strike="noStrike">
                          <a:effectLst/>
                        </a:rPr>
                        <a:t>Hindi Mainline</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n-IN" sz="1300" u="none" strike="noStrike" dirty="0">
                          <a:effectLst/>
                        </a:rPr>
                        <a:t>8500 - 9500</a:t>
                      </a:r>
                      <a:endParaRPr lang="en-IN" sz="13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31</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dirty="0">
                          <a:effectLst/>
                        </a:rPr>
                        <a:t>29</a:t>
                      </a:r>
                      <a:endParaRPr lang="en-IN" sz="13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1%</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-8%</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719170"/>
                  </a:ext>
                </a:extLst>
              </a:tr>
              <a:tr h="305319">
                <a:tc>
                  <a:txBody>
                    <a:bodyPr/>
                    <a:lstStyle/>
                    <a:p>
                      <a:pPr algn="ctr" fontAlgn="ctr"/>
                      <a:r>
                        <a:rPr lang="en-IN" sz="1300" u="none" strike="noStrike">
                          <a:effectLst/>
                        </a:rPr>
                        <a:t>Hindi Secondline</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IN"/>
                    </a:p>
                  </a:txBody>
                  <a:tcPr/>
                </a:tc>
                <a:tc>
                  <a:txBody>
                    <a:bodyPr/>
                    <a:lstStyle/>
                    <a:p>
                      <a:pPr algn="ctr" fontAlgn="ctr"/>
                      <a:r>
                        <a:rPr lang="en-IN" sz="1300" u="none" strike="noStrike">
                          <a:effectLst/>
                        </a:rPr>
                        <a:t>90</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dirty="0">
                          <a:effectLst/>
                        </a:rPr>
                        <a:t>92</a:t>
                      </a:r>
                      <a:endParaRPr lang="en-IN" sz="13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4%</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3%</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6486489"/>
                  </a:ext>
                </a:extLst>
              </a:tr>
              <a:tr h="305319">
                <a:tc>
                  <a:txBody>
                    <a:bodyPr/>
                    <a:lstStyle/>
                    <a:p>
                      <a:pPr algn="ctr" fontAlgn="ctr"/>
                      <a:r>
                        <a:rPr lang="en-IN" sz="1300" u="none" strike="noStrike">
                          <a:effectLst/>
                        </a:rPr>
                        <a:t>Sports</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7300 - 7600</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dirty="0">
                          <a:effectLst/>
                        </a:rPr>
                        <a:t>43</a:t>
                      </a:r>
                      <a:endParaRPr lang="en-IN" sz="13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42</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2%</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0%</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6500316"/>
                  </a:ext>
                </a:extLst>
              </a:tr>
              <a:tr h="305319">
                <a:tc>
                  <a:txBody>
                    <a:bodyPr/>
                    <a:lstStyle/>
                    <a:p>
                      <a:pPr algn="ctr" fontAlgn="ctr"/>
                      <a:r>
                        <a:rPr lang="en-IN" sz="1300" u="none" strike="noStrike">
                          <a:effectLst/>
                        </a:rPr>
                        <a:t>News</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dirty="0">
                          <a:effectLst/>
                        </a:rPr>
                        <a:t>2500 - 2700</a:t>
                      </a:r>
                      <a:endParaRPr lang="en-IN" sz="13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222</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206</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10%</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-7%</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0315463"/>
                  </a:ext>
                </a:extLst>
              </a:tr>
              <a:tr h="305319">
                <a:tc>
                  <a:txBody>
                    <a:bodyPr/>
                    <a:lstStyle/>
                    <a:p>
                      <a:pPr algn="ctr" fontAlgn="ctr"/>
                      <a:r>
                        <a:rPr lang="en-IN" sz="1300" u="none" strike="noStrike">
                          <a:effectLst/>
                        </a:rPr>
                        <a:t>Hindi Movies</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1700 - 1900</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172</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144</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7%</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-17%</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1938843"/>
                  </a:ext>
                </a:extLst>
              </a:tr>
              <a:tr h="305319">
                <a:tc>
                  <a:txBody>
                    <a:bodyPr/>
                    <a:lstStyle/>
                    <a:p>
                      <a:pPr algn="ctr" fontAlgn="ctr"/>
                      <a:r>
                        <a:rPr lang="en-IN" sz="1300" u="none" strike="noStrike">
                          <a:effectLst/>
                        </a:rPr>
                        <a:t>Tamil Regionals</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dirty="0">
                          <a:effectLst/>
                        </a:rPr>
                        <a:t>2900 - 3100</a:t>
                      </a:r>
                      <a:endParaRPr lang="en-IN" sz="13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219</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dirty="0">
                          <a:effectLst/>
                        </a:rPr>
                        <a:t>223</a:t>
                      </a:r>
                      <a:endParaRPr lang="en-IN" sz="13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dirty="0">
                          <a:effectLst/>
                        </a:rPr>
                        <a:t>10%</a:t>
                      </a:r>
                      <a:endParaRPr lang="en-IN" sz="13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2%</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4231117"/>
                  </a:ext>
                </a:extLst>
              </a:tr>
              <a:tr h="305319">
                <a:tc>
                  <a:txBody>
                    <a:bodyPr/>
                    <a:lstStyle/>
                    <a:p>
                      <a:pPr algn="ctr" fontAlgn="ctr"/>
                      <a:r>
                        <a:rPr lang="en-IN" sz="1300" u="none" strike="noStrike">
                          <a:effectLst/>
                        </a:rPr>
                        <a:t>Telugu Regionals</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1500 - 1700</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185</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172</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8%</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-7%</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2421611"/>
                  </a:ext>
                </a:extLst>
              </a:tr>
              <a:tr h="305319">
                <a:tc>
                  <a:txBody>
                    <a:bodyPr/>
                    <a:lstStyle/>
                    <a:p>
                      <a:pPr algn="ctr" fontAlgn="ctr"/>
                      <a:r>
                        <a:rPr lang="en-IN" sz="1300" u="none" strike="noStrike">
                          <a:effectLst/>
                        </a:rPr>
                        <a:t>Marathi Regionals</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dirty="0">
                          <a:effectLst/>
                        </a:rPr>
                        <a:t>1600 - 1800</a:t>
                      </a:r>
                      <a:endParaRPr lang="en-IN" sz="13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116</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128</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6%</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11%</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6620470"/>
                  </a:ext>
                </a:extLst>
              </a:tr>
              <a:tr h="305319">
                <a:tc>
                  <a:txBody>
                    <a:bodyPr/>
                    <a:lstStyle/>
                    <a:p>
                      <a:pPr algn="ctr" fontAlgn="ctr"/>
                      <a:r>
                        <a:rPr lang="en-IN" sz="1300" u="none" strike="noStrike">
                          <a:effectLst/>
                        </a:rPr>
                        <a:t>Kannada Regionals</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dirty="0">
                          <a:effectLst/>
                        </a:rPr>
                        <a:t>1400 -1600</a:t>
                      </a:r>
                      <a:endParaRPr lang="en-IN" sz="13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139</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132</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6%</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-5%</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4645870"/>
                  </a:ext>
                </a:extLst>
              </a:tr>
              <a:tr h="305319">
                <a:tc>
                  <a:txBody>
                    <a:bodyPr/>
                    <a:lstStyle/>
                    <a:p>
                      <a:pPr algn="ctr" fontAlgn="ctr"/>
                      <a:r>
                        <a:rPr lang="en-IN" sz="1300" u="none" strike="noStrike">
                          <a:effectLst/>
                        </a:rPr>
                        <a:t>Bengali Regionals</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dirty="0">
                          <a:effectLst/>
                        </a:rPr>
                        <a:t>1400 - 1600</a:t>
                      </a:r>
                      <a:endParaRPr lang="en-IN" sz="13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153</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135</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dirty="0">
                          <a:effectLst/>
                        </a:rPr>
                        <a:t>6%</a:t>
                      </a:r>
                      <a:endParaRPr lang="en-IN" sz="13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-12%</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75583121"/>
                  </a:ext>
                </a:extLst>
              </a:tr>
              <a:tr h="312954">
                <a:tc>
                  <a:txBody>
                    <a:bodyPr/>
                    <a:lstStyle/>
                    <a:p>
                      <a:pPr algn="ctr" fontAlgn="ctr"/>
                      <a:r>
                        <a:rPr lang="en-IN" sz="1300" u="none" strike="noStrike">
                          <a:effectLst/>
                        </a:rPr>
                        <a:t>Malayalam Regionals</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dirty="0">
                          <a:effectLst/>
                        </a:rPr>
                        <a:t>900 - 1100</a:t>
                      </a:r>
                      <a:endParaRPr lang="en-IN" sz="13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96</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95</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dirty="0">
                          <a:effectLst/>
                        </a:rPr>
                        <a:t>4%</a:t>
                      </a:r>
                      <a:endParaRPr lang="en-IN" sz="13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-1%</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2350745"/>
                  </a:ext>
                </a:extLst>
              </a:tr>
              <a:tr h="305319">
                <a:tc>
                  <a:txBody>
                    <a:bodyPr/>
                    <a:lstStyle/>
                    <a:p>
                      <a:pPr algn="ctr" fontAlgn="ctr"/>
                      <a:r>
                        <a:rPr lang="en-IN" sz="1300" u="none" strike="noStrike">
                          <a:effectLst/>
                        </a:rPr>
                        <a:t>Music</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dirty="0">
                          <a:effectLst/>
                        </a:rPr>
                        <a:t>500 - 600</a:t>
                      </a:r>
                      <a:endParaRPr lang="en-IN" sz="13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78</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56</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dirty="0">
                          <a:effectLst/>
                        </a:rPr>
                        <a:t>3%</a:t>
                      </a:r>
                      <a:endParaRPr lang="en-IN" sz="13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-28%</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8869892"/>
                  </a:ext>
                </a:extLst>
              </a:tr>
              <a:tr h="305319">
                <a:tc>
                  <a:txBody>
                    <a:bodyPr/>
                    <a:lstStyle/>
                    <a:p>
                      <a:pPr algn="ctr" fontAlgn="ctr"/>
                      <a:r>
                        <a:rPr lang="en-IN" sz="1300" u="none" strike="noStrike">
                          <a:effectLst/>
                        </a:rPr>
                        <a:t>Kids</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dirty="0">
                          <a:effectLst/>
                        </a:rPr>
                        <a:t>400 - 500</a:t>
                      </a:r>
                      <a:endParaRPr lang="en-IN" sz="13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34</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40</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dirty="0">
                          <a:effectLst/>
                        </a:rPr>
                        <a:t>2%</a:t>
                      </a:r>
                      <a:endParaRPr lang="en-IN" sz="13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dirty="0">
                          <a:effectLst/>
                        </a:rPr>
                        <a:t>20%</a:t>
                      </a:r>
                      <a:endParaRPr lang="en-IN" sz="13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6440981"/>
                  </a:ext>
                </a:extLst>
              </a:tr>
              <a:tr h="305319">
                <a:tc>
                  <a:txBody>
                    <a:bodyPr/>
                    <a:lstStyle/>
                    <a:p>
                      <a:pPr algn="ctr" fontAlgn="ctr"/>
                      <a:r>
                        <a:rPr lang="en-IN" sz="1300" u="none" strike="noStrike">
                          <a:effectLst/>
                        </a:rPr>
                        <a:t>Info</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dirty="0">
                          <a:effectLst/>
                        </a:rPr>
                        <a:t>150 – 200</a:t>
                      </a:r>
                      <a:endParaRPr lang="en-IN" sz="13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55</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53</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dirty="0">
                          <a:effectLst/>
                        </a:rPr>
                        <a:t>2%</a:t>
                      </a:r>
                      <a:endParaRPr lang="en-IN" sz="13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dirty="0">
                          <a:effectLst/>
                        </a:rPr>
                        <a:t>-3%</a:t>
                      </a:r>
                      <a:endParaRPr lang="en-IN" sz="13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964680"/>
                  </a:ext>
                </a:extLst>
              </a:tr>
              <a:tr h="305319">
                <a:tc>
                  <a:txBody>
                    <a:bodyPr/>
                    <a:lstStyle/>
                    <a:p>
                      <a:pPr algn="ctr" fontAlgn="ctr"/>
                      <a:r>
                        <a:rPr lang="en-IN" sz="1300" u="none" strike="noStrike">
                          <a:effectLst/>
                        </a:rPr>
                        <a:t>Movies Eng</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dirty="0">
                          <a:effectLst/>
                        </a:rPr>
                        <a:t>100 – 150</a:t>
                      </a:r>
                      <a:endParaRPr lang="en-IN" sz="13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11</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11</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1%</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dirty="0">
                          <a:effectLst/>
                        </a:rPr>
                        <a:t>-3%</a:t>
                      </a:r>
                      <a:endParaRPr lang="en-IN" sz="13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2243934"/>
                  </a:ext>
                </a:extLst>
              </a:tr>
              <a:tr h="305319">
                <a:tc>
                  <a:txBody>
                    <a:bodyPr/>
                    <a:lstStyle/>
                    <a:p>
                      <a:pPr algn="ctr" fontAlgn="ctr"/>
                      <a:r>
                        <a:rPr lang="en-IN" sz="1300" u="none" strike="noStrike">
                          <a:effectLst/>
                        </a:rPr>
                        <a:t>Eng Niche</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dirty="0">
                          <a:effectLst/>
                        </a:rPr>
                        <a:t>100 – 150</a:t>
                      </a:r>
                      <a:endParaRPr lang="en-IN" sz="13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23</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24</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1%</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dirty="0">
                          <a:effectLst/>
                        </a:rPr>
                        <a:t>5%</a:t>
                      </a:r>
                      <a:endParaRPr lang="en-IN" sz="13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4647019"/>
                  </a:ext>
                </a:extLst>
              </a:tr>
              <a:tr h="305319">
                <a:tc>
                  <a:txBody>
                    <a:bodyPr/>
                    <a:lstStyle/>
                    <a:p>
                      <a:pPr algn="ctr" fontAlgn="ctr"/>
                      <a:r>
                        <a:rPr lang="en-IN" sz="1300" u="none" strike="noStrike" dirty="0">
                          <a:effectLst/>
                        </a:rPr>
                        <a:t>Others</a:t>
                      </a:r>
                      <a:endParaRPr lang="en-IN" sz="13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dirty="0">
                          <a:effectLst/>
                        </a:rPr>
                        <a:t>1700 – 1900</a:t>
                      </a:r>
                      <a:endParaRPr lang="en-IN" sz="13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495</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551</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a:effectLst/>
                        </a:rPr>
                        <a:t>26%</a:t>
                      </a:r>
                      <a:endParaRPr lang="en-IN" sz="13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300" u="none" strike="noStrike" dirty="0">
                          <a:effectLst/>
                        </a:rPr>
                        <a:t>11%</a:t>
                      </a:r>
                      <a:endParaRPr lang="en-IN" sz="13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6831904"/>
                  </a:ext>
                </a:extLst>
              </a:tr>
              <a:tr h="305319">
                <a:tc>
                  <a:txBody>
                    <a:bodyPr/>
                    <a:lstStyle/>
                    <a:p>
                      <a:pPr algn="ctr" fontAlgn="ctr"/>
                      <a:r>
                        <a:rPr lang="en-IN" sz="1300" b="1" u="none" strike="noStrike" dirty="0">
                          <a:solidFill>
                            <a:schemeClr val="bg1"/>
                          </a:solidFill>
                          <a:effectLst/>
                        </a:rPr>
                        <a:t>TOTAL</a:t>
                      </a:r>
                      <a:endParaRPr lang="en-IN" sz="1300" b="1" i="0" u="none" strike="noStrike" dirty="0">
                        <a:solidFill>
                          <a:schemeClr val="bg1"/>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fontAlgn="ctr"/>
                      <a:r>
                        <a:rPr lang="en-IN" sz="1300" b="1" u="none" strike="noStrike" dirty="0">
                          <a:solidFill>
                            <a:schemeClr val="bg1"/>
                          </a:solidFill>
                          <a:effectLst/>
                        </a:rPr>
                        <a:t>34453 </a:t>
                      </a:r>
                      <a:endParaRPr lang="en-IN" sz="1300" b="1" i="0" u="none" strike="noStrike" dirty="0">
                        <a:solidFill>
                          <a:schemeClr val="bg1"/>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fontAlgn="ctr"/>
                      <a:r>
                        <a:rPr lang="en-IN" sz="1300" b="1" u="none" strike="noStrike" dirty="0">
                          <a:solidFill>
                            <a:schemeClr val="bg1"/>
                          </a:solidFill>
                          <a:effectLst/>
                        </a:rPr>
                        <a:t>2162</a:t>
                      </a:r>
                      <a:endParaRPr lang="en-IN" sz="1300" b="1" i="0" u="none" strike="noStrike" dirty="0">
                        <a:solidFill>
                          <a:schemeClr val="bg1"/>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fontAlgn="ctr"/>
                      <a:r>
                        <a:rPr lang="en-IN" sz="1300" b="1" u="none" strike="noStrike" dirty="0">
                          <a:solidFill>
                            <a:schemeClr val="bg1"/>
                          </a:solidFill>
                          <a:effectLst/>
                        </a:rPr>
                        <a:t>2134</a:t>
                      </a:r>
                      <a:endParaRPr lang="en-IN" sz="1300" b="1" i="0" u="none" strike="noStrike" dirty="0">
                        <a:solidFill>
                          <a:schemeClr val="bg1"/>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fontAlgn="ctr"/>
                      <a:r>
                        <a:rPr lang="en-IN" sz="1300" b="1" u="none" strike="noStrike" dirty="0">
                          <a:solidFill>
                            <a:schemeClr val="bg1"/>
                          </a:solidFill>
                          <a:effectLst/>
                        </a:rPr>
                        <a:t>100%</a:t>
                      </a:r>
                      <a:endParaRPr lang="en-IN" sz="1300" b="1" i="0" u="none" strike="noStrike" dirty="0">
                        <a:solidFill>
                          <a:schemeClr val="bg1"/>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fontAlgn="ctr"/>
                      <a:r>
                        <a:rPr lang="en-IN" sz="1300" b="1" u="none" strike="noStrike" dirty="0">
                          <a:solidFill>
                            <a:schemeClr val="bg1"/>
                          </a:solidFill>
                          <a:effectLst/>
                        </a:rPr>
                        <a:t>-1%</a:t>
                      </a:r>
                      <a:endParaRPr lang="en-IN" sz="1300" b="1" i="0" u="none" strike="noStrike" dirty="0">
                        <a:solidFill>
                          <a:schemeClr val="bg1"/>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374575119"/>
                  </a:ext>
                </a:extLst>
              </a:tr>
            </a:tbl>
          </a:graphicData>
        </a:graphic>
      </p:graphicFrame>
    </p:spTree>
    <p:extLst>
      <p:ext uri="{BB962C8B-B14F-4D97-AF65-F5344CB8AC3E}">
        <p14:creationId xmlns:p14="http://schemas.microsoft.com/office/powerpoint/2010/main" val="19907208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78951FB-13CF-529E-1775-DAB80B26EB51}"/>
              </a:ext>
            </a:extLst>
          </p:cNvPr>
          <p:cNvSpPr>
            <a:spLocks noGrp="1"/>
          </p:cNvSpPr>
          <p:nvPr>
            <p:ph type="subTitle" idx="1"/>
          </p:nvPr>
        </p:nvSpPr>
        <p:spPr/>
        <p:txBody>
          <a:bodyPr/>
          <a:lstStyle/>
          <a:p>
            <a:endParaRPr lang="en-IN"/>
          </a:p>
        </p:txBody>
      </p:sp>
    </p:spTree>
    <p:extLst>
      <p:ext uri="{BB962C8B-B14F-4D97-AF65-F5344CB8AC3E}">
        <p14:creationId xmlns:p14="http://schemas.microsoft.com/office/powerpoint/2010/main" val="1800801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4855E-43F2-A628-B555-5DB9D722189C}"/>
              </a:ext>
            </a:extLst>
          </p:cNvPr>
          <p:cNvSpPr>
            <a:spLocks noGrp="1"/>
          </p:cNvSpPr>
          <p:nvPr>
            <p:ph type="title"/>
          </p:nvPr>
        </p:nvSpPr>
        <p:spPr>
          <a:xfrm>
            <a:off x="453672" y="158203"/>
            <a:ext cx="10515600" cy="1325563"/>
          </a:xfrm>
        </p:spPr>
        <p:txBody>
          <a:bodyPr>
            <a:normAutofit/>
          </a:bodyPr>
          <a:lstStyle/>
          <a:p>
            <a:r>
              <a:rPr lang="en-GB" sz="3600" b="1" dirty="0">
                <a:solidFill>
                  <a:schemeClr val="bg1"/>
                </a:solidFill>
                <a:latin typeface="+mn-lt"/>
                <a:ea typeface="+mn-ea"/>
                <a:cs typeface="+mn-cs"/>
              </a:rPr>
              <a:t>Print Adex grew by 5% despite elections Maintained its share at 19%</a:t>
            </a:r>
            <a:endParaRPr lang="en-IN" sz="4000" dirty="0"/>
          </a:p>
        </p:txBody>
      </p:sp>
      <p:grpSp>
        <p:nvGrpSpPr>
          <p:cNvPr id="6" name="Group 5">
            <a:extLst>
              <a:ext uri="{FF2B5EF4-FFF2-40B4-BE49-F238E27FC236}">
                <a16:creationId xmlns:a16="http://schemas.microsoft.com/office/drawing/2014/main" id="{10ECA09E-145F-5A6B-6A82-959EBEBF7D0C}"/>
              </a:ext>
            </a:extLst>
          </p:cNvPr>
          <p:cNvGrpSpPr/>
          <p:nvPr/>
        </p:nvGrpSpPr>
        <p:grpSpPr>
          <a:xfrm>
            <a:off x="7310051" y="1086798"/>
            <a:ext cx="1169895" cy="1692089"/>
            <a:chOff x="753035" y="242047"/>
            <a:chExt cx="1169894" cy="1692089"/>
          </a:xfrm>
        </p:grpSpPr>
        <p:sp>
          <p:nvSpPr>
            <p:cNvPr id="7" name="Freeform 15">
              <a:extLst>
                <a:ext uri="{FF2B5EF4-FFF2-40B4-BE49-F238E27FC236}">
                  <a16:creationId xmlns:a16="http://schemas.microsoft.com/office/drawing/2014/main" id="{BB74C185-2EC8-F963-D925-A8013BA27499}"/>
                </a:ext>
              </a:extLst>
            </p:cNvPr>
            <p:cNvSpPr/>
            <p:nvPr/>
          </p:nvSpPr>
          <p:spPr>
            <a:xfrm>
              <a:off x="753035" y="242047"/>
              <a:ext cx="1169894" cy="1692089"/>
            </a:xfrm>
            <a:custGeom>
              <a:avLst/>
              <a:gdLst>
                <a:gd name="connsiteX0" fmla="*/ 584947 w 1169894"/>
                <a:gd name="connsiteY0" fmla="*/ 0 h 1692089"/>
                <a:gd name="connsiteX1" fmla="*/ 1169894 w 1169894"/>
                <a:gd name="connsiteY1" fmla="*/ 578224 h 1692089"/>
                <a:gd name="connsiteX2" fmla="*/ 812635 w 1169894"/>
                <a:gd name="connsiteY2" fmla="*/ 1111008 h 1692089"/>
                <a:gd name="connsiteX3" fmla="*/ 759516 w 1169894"/>
                <a:gd name="connsiteY3" fmla="*/ 1127308 h 1692089"/>
                <a:gd name="connsiteX4" fmla="*/ 584947 w 1169894"/>
                <a:gd name="connsiteY4" fmla="*/ 1692089 h 1692089"/>
                <a:gd name="connsiteX5" fmla="*/ 410378 w 1169894"/>
                <a:gd name="connsiteY5" fmla="*/ 1127308 h 1692089"/>
                <a:gd name="connsiteX6" fmla="*/ 357259 w 1169894"/>
                <a:gd name="connsiteY6" fmla="*/ 1111008 h 1692089"/>
                <a:gd name="connsiteX7" fmla="*/ 0 w 1169894"/>
                <a:gd name="connsiteY7" fmla="*/ 578224 h 1692089"/>
                <a:gd name="connsiteX8" fmla="*/ 584947 w 1169894"/>
                <a:gd name="connsiteY8" fmla="*/ 0 h 169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9894" h="1692089">
                  <a:moveTo>
                    <a:pt x="584947" y="0"/>
                  </a:moveTo>
                  <a:cubicBezTo>
                    <a:pt x="908004" y="0"/>
                    <a:pt x="1169894" y="258880"/>
                    <a:pt x="1169894" y="578224"/>
                  </a:cubicBezTo>
                  <a:cubicBezTo>
                    <a:pt x="1169894" y="817732"/>
                    <a:pt x="1022581" y="1023229"/>
                    <a:pt x="812635" y="1111008"/>
                  </a:cubicBezTo>
                  <a:lnTo>
                    <a:pt x="759516" y="1127308"/>
                  </a:lnTo>
                  <a:lnTo>
                    <a:pt x="584947" y="1692089"/>
                  </a:lnTo>
                  <a:lnTo>
                    <a:pt x="410378" y="1127308"/>
                  </a:lnTo>
                  <a:lnTo>
                    <a:pt x="357259" y="1111008"/>
                  </a:lnTo>
                  <a:cubicBezTo>
                    <a:pt x="147313" y="1023229"/>
                    <a:pt x="0" y="817732"/>
                    <a:pt x="0" y="578224"/>
                  </a:cubicBezTo>
                  <a:cubicBezTo>
                    <a:pt x="0" y="258880"/>
                    <a:pt x="261890" y="0"/>
                    <a:pt x="584947" y="0"/>
                  </a:cubicBezTo>
                  <a:close/>
                </a:path>
              </a:pathLst>
            </a:custGeom>
            <a:gradFill>
              <a:gsLst>
                <a:gs pos="0">
                  <a:schemeClr val="bg1"/>
                </a:gs>
                <a:gs pos="50000">
                  <a:schemeClr val="bg1">
                    <a:lumMod val="95000"/>
                  </a:schemeClr>
                </a:gs>
                <a:gs pos="100000">
                  <a:schemeClr val="bg1">
                    <a:lumMod val="85000"/>
                  </a:schemeClr>
                </a:gs>
              </a:gsLst>
              <a:path path="circle">
                <a:fillToRect l="50000" t="50000" r="50000" b="50000"/>
              </a:path>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a:extLst>
                <a:ext uri="{FF2B5EF4-FFF2-40B4-BE49-F238E27FC236}">
                  <a16:creationId xmlns:a16="http://schemas.microsoft.com/office/drawing/2014/main" id="{81EBA8A2-36D9-3552-33CC-A699904707FC}"/>
                </a:ext>
              </a:extLst>
            </p:cNvPr>
            <p:cNvSpPr/>
            <p:nvPr/>
          </p:nvSpPr>
          <p:spPr>
            <a:xfrm>
              <a:off x="972222" y="454959"/>
              <a:ext cx="731520" cy="730623"/>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9" name="Group 8">
            <a:extLst>
              <a:ext uri="{FF2B5EF4-FFF2-40B4-BE49-F238E27FC236}">
                <a16:creationId xmlns:a16="http://schemas.microsoft.com/office/drawing/2014/main" id="{C95F027C-BEF0-2FEE-E2CC-EA9D35291F17}"/>
              </a:ext>
            </a:extLst>
          </p:cNvPr>
          <p:cNvGrpSpPr/>
          <p:nvPr/>
        </p:nvGrpSpPr>
        <p:grpSpPr>
          <a:xfrm>
            <a:off x="3578291" y="1711941"/>
            <a:ext cx="1169895" cy="1692089"/>
            <a:chOff x="753035" y="242047"/>
            <a:chExt cx="1169894" cy="1692089"/>
          </a:xfrm>
        </p:grpSpPr>
        <p:sp>
          <p:nvSpPr>
            <p:cNvPr id="10" name="Freeform 12">
              <a:extLst>
                <a:ext uri="{FF2B5EF4-FFF2-40B4-BE49-F238E27FC236}">
                  <a16:creationId xmlns:a16="http://schemas.microsoft.com/office/drawing/2014/main" id="{6AD017D5-CCBD-231D-5634-5FBC3FC6A294}"/>
                </a:ext>
              </a:extLst>
            </p:cNvPr>
            <p:cNvSpPr/>
            <p:nvPr/>
          </p:nvSpPr>
          <p:spPr>
            <a:xfrm>
              <a:off x="753035" y="242047"/>
              <a:ext cx="1169894" cy="1692089"/>
            </a:xfrm>
            <a:custGeom>
              <a:avLst/>
              <a:gdLst>
                <a:gd name="connsiteX0" fmla="*/ 584947 w 1169894"/>
                <a:gd name="connsiteY0" fmla="*/ 0 h 1692089"/>
                <a:gd name="connsiteX1" fmla="*/ 1169894 w 1169894"/>
                <a:gd name="connsiteY1" fmla="*/ 578224 h 1692089"/>
                <a:gd name="connsiteX2" fmla="*/ 812635 w 1169894"/>
                <a:gd name="connsiteY2" fmla="*/ 1111008 h 1692089"/>
                <a:gd name="connsiteX3" fmla="*/ 759516 w 1169894"/>
                <a:gd name="connsiteY3" fmla="*/ 1127308 h 1692089"/>
                <a:gd name="connsiteX4" fmla="*/ 584947 w 1169894"/>
                <a:gd name="connsiteY4" fmla="*/ 1692089 h 1692089"/>
                <a:gd name="connsiteX5" fmla="*/ 410378 w 1169894"/>
                <a:gd name="connsiteY5" fmla="*/ 1127308 h 1692089"/>
                <a:gd name="connsiteX6" fmla="*/ 357259 w 1169894"/>
                <a:gd name="connsiteY6" fmla="*/ 1111008 h 1692089"/>
                <a:gd name="connsiteX7" fmla="*/ 0 w 1169894"/>
                <a:gd name="connsiteY7" fmla="*/ 578224 h 1692089"/>
                <a:gd name="connsiteX8" fmla="*/ 584947 w 1169894"/>
                <a:gd name="connsiteY8" fmla="*/ 0 h 169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9894" h="1692089">
                  <a:moveTo>
                    <a:pt x="584947" y="0"/>
                  </a:moveTo>
                  <a:cubicBezTo>
                    <a:pt x="908004" y="0"/>
                    <a:pt x="1169894" y="258880"/>
                    <a:pt x="1169894" y="578224"/>
                  </a:cubicBezTo>
                  <a:cubicBezTo>
                    <a:pt x="1169894" y="817732"/>
                    <a:pt x="1022581" y="1023229"/>
                    <a:pt x="812635" y="1111008"/>
                  </a:cubicBezTo>
                  <a:lnTo>
                    <a:pt x="759516" y="1127308"/>
                  </a:lnTo>
                  <a:lnTo>
                    <a:pt x="584947" y="1692089"/>
                  </a:lnTo>
                  <a:lnTo>
                    <a:pt x="410378" y="1127308"/>
                  </a:lnTo>
                  <a:lnTo>
                    <a:pt x="357259" y="1111008"/>
                  </a:lnTo>
                  <a:cubicBezTo>
                    <a:pt x="147313" y="1023229"/>
                    <a:pt x="0" y="817732"/>
                    <a:pt x="0" y="578224"/>
                  </a:cubicBezTo>
                  <a:cubicBezTo>
                    <a:pt x="0" y="258880"/>
                    <a:pt x="261890" y="0"/>
                    <a:pt x="584947" y="0"/>
                  </a:cubicBezTo>
                  <a:close/>
                </a:path>
              </a:pathLst>
            </a:custGeom>
            <a:gradFill>
              <a:gsLst>
                <a:gs pos="0">
                  <a:schemeClr val="bg1"/>
                </a:gs>
                <a:gs pos="50000">
                  <a:schemeClr val="bg1">
                    <a:lumMod val="95000"/>
                  </a:schemeClr>
                </a:gs>
                <a:gs pos="100000">
                  <a:schemeClr val="bg1">
                    <a:lumMod val="85000"/>
                  </a:schemeClr>
                </a:gs>
              </a:gsLst>
              <a:path path="circle">
                <a:fillToRect l="50000" t="50000" r="50000" b="50000"/>
              </a:path>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a:extLst>
                <a:ext uri="{FF2B5EF4-FFF2-40B4-BE49-F238E27FC236}">
                  <a16:creationId xmlns:a16="http://schemas.microsoft.com/office/drawing/2014/main" id="{D055A610-A626-506B-5215-E93C54BF54EF}"/>
                </a:ext>
              </a:extLst>
            </p:cNvPr>
            <p:cNvSpPr/>
            <p:nvPr/>
          </p:nvSpPr>
          <p:spPr>
            <a:xfrm>
              <a:off x="972222" y="454959"/>
              <a:ext cx="731520" cy="730623"/>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grpSp>
      <p:sp>
        <p:nvSpPr>
          <p:cNvPr id="12" name="Google Shape;498;p30">
            <a:extLst>
              <a:ext uri="{FF2B5EF4-FFF2-40B4-BE49-F238E27FC236}">
                <a16:creationId xmlns:a16="http://schemas.microsoft.com/office/drawing/2014/main" id="{B452CD38-A975-0BBE-A7AE-88C1FFCB004F}"/>
              </a:ext>
            </a:extLst>
          </p:cNvPr>
          <p:cNvSpPr txBox="1"/>
          <p:nvPr/>
        </p:nvSpPr>
        <p:spPr>
          <a:xfrm>
            <a:off x="3659013" y="2067198"/>
            <a:ext cx="1008449" cy="44593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latin typeface="Bebas Neue"/>
                <a:ea typeface="Bebas Neue"/>
                <a:cs typeface="Bebas Neue"/>
                <a:sym typeface="Bebas Neue"/>
              </a:rPr>
              <a:t>19%</a:t>
            </a:r>
            <a:endParaRPr sz="3000" dirty="0">
              <a:latin typeface="Bebas Neue"/>
              <a:ea typeface="Bebas Neue"/>
              <a:cs typeface="Bebas Neue"/>
              <a:sym typeface="Bebas Neue"/>
            </a:endParaRPr>
          </a:p>
        </p:txBody>
      </p:sp>
      <p:sp>
        <p:nvSpPr>
          <p:cNvPr id="13" name="Google Shape;498;p30">
            <a:extLst>
              <a:ext uri="{FF2B5EF4-FFF2-40B4-BE49-F238E27FC236}">
                <a16:creationId xmlns:a16="http://schemas.microsoft.com/office/drawing/2014/main" id="{1D10846F-25A6-16B3-916F-0A0A6877496B}"/>
              </a:ext>
            </a:extLst>
          </p:cNvPr>
          <p:cNvSpPr txBox="1"/>
          <p:nvPr/>
        </p:nvSpPr>
        <p:spPr>
          <a:xfrm>
            <a:off x="7390773" y="1440478"/>
            <a:ext cx="1008449" cy="44593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latin typeface="Bebas Neue"/>
                <a:ea typeface="Bebas Neue"/>
                <a:cs typeface="Bebas Neue"/>
                <a:sym typeface="Bebas Neue"/>
              </a:rPr>
              <a:t>19%</a:t>
            </a:r>
            <a:endParaRPr sz="3000" dirty="0">
              <a:latin typeface="Bebas Neue"/>
              <a:ea typeface="Bebas Neue"/>
              <a:cs typeface="Bebas Neue"/>
              <a:sym typeface="Bebas Neue"/>
            </a:endParaRPr>
          </a:p>
        </p:txBody>
      </p:sp>
      <p:sp>
        <p:nvSpPr>
          <p:cNvPr id="14" name="Google Shape;195;p21">
            <a:extLst>
              <a:ext uri="{FF2B5EF4-FFF2-40B4-BE49-F238E27FC236}">
                <a16:creationId xmlns:a16="http://schemas.microsoft.com/office/drawing/2014/main" id="{D36A746C-7C27-5CA2-4042-2D0AC2F3DA99}"/>
              </a:ext>
            </a:extLst>
          </p:cNvPr>
          <p:cNvSpPr txBox="1"/>
          <p:nvPr/>
        </p:nvSpPr>
        <p:spPr>
          <a:xfrm>
            <a:off x="5583372" y="2067198"/>
            <a:ext cx="942600" cy="28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chemeClr val="lt1"/>
                </a:solidFill>
                <a:latin typeface="Bebas Neue"/>
                <a:ea typeface="Bebas Neue"/>
                <a:cs typeface="Bebas Neue"/>
                <a:sym typeface="Bebas Neue"/>
              </a:rPr>
              <a:t>5%</a:t>
            </a:r>
            <a:endParaRPr sz="3200" dirty="0">
              <a:solidFill>
                <a:schemeClr val="lt1"/>
              </a:solidFill>
              <a:latin typeface="Bebas Neue"/>
              <a:ea typeface="Bebas Neue"/>
              <a:cs typeface="Bebas Neue"/>
              <a:sym typeface="Bebas Neue"/>
            </a:endParaRPr>
          </a:p>
        </p:txBody>
      </p:sp>
      <p:sp>
        <p:nvSpPr>
          <p:cNvPr id="15" name="Google Shape;915;p43">
            <a:extLst>
              <a:ext uri="{FF2B5EF4-FFF2-40B4-BE49-F238E27FC236}">
                <a16:creationId xmlns:a16="http://schemas.microsoft.com/office/drawing/2014/main" id="{054B2E80-5A78-8118-1C66-11D2DD1A6CA8}"/>
              </a:ext>
            </a:extLst>
          </p:cNvPr>
          <p:cNvSpPr/>
          <p:nvPr/>
        </p:nvSpPr>
        <p:spPr>
          <a:xfrm>
            <a:off x="5711472" y="2492668"/>
            <a:ext cx="686400" cy="1633739"/>
          </a:xfrm>
          <a:prstGeom prst="upArrow">
            <a:avLst>
              <a:gd name="adj1" fmla="val 50000"/>
              <a:gd name="adj2" fmla="val 50000"/>
            </a:avLst>
          </a:prstGeom>
          <a:solidFill>
            <a:schemeClr val="accent3">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3;p18">
            <a:extLst>
              <a:ext uri="{FF2B5EF4-FFF2-40B4-BE49-F238E27FC236}">
                <a16:creationId xmlns:a16="http://schemas.microsoft.com/office/drawing/2014/main" id="{C1DFD1D3-17BB-FCC3-74E5-9370E8940ED3}"/>
              </a:ext>
            </a:extLst>
          </p:cNvPr>
          <p:cNvSpPr/>
          <p:nvPr/>
        </p:nvSpPr>
        <p:spPr>
          <a:xfrm>
            <a:off x="7376878" y="2791288"/>
            <a:ext cx="1185600" cy="2355600"/>
          </a:xfrm>
          <a:prstGeom prst="can">
            <a:avLst>
              <a:gd name="adj" fmla="val 25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8;p18">
            <a:extLst>
              <a:ext uri="{FF2B5EF4-FFF2-40B4-BE49-F238E27FC236}">
                <a16:creationId xmlns:a16="http://schemas.microsoft.com/office/drawing/2014/main" id="{D54C3DBD-1C4F-8729-8E84-2097031E326F}"/>
              </a:ext>
            </a:extLst>
          </p:cNvPr>
          <p:cNvSpPr/>
          <p:nvPr/>
        </p:nvSpPr>
        <p:spPr>
          <a:xfrm>
            <a:off x="3578305" y="3309538"/>
            <a:ext cx="1185600" cy="1837500"/>
          </a:xfrm>
          <a:prstGeom prst="can">
            <a:avLst>
              <a:gd name="adj" fmla="val 25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98;p30">
            <a:extLst>
              <a:ext uri="{FF2B5EF4-FFF2-40B4-BE49-F238E27FC236}">
                <a16:creationId xmlns:a16="http://schemas.microsoft.com/office/drawing/2014/main" id="{543A841C-E8A3-7DE1-BB46-3A215C7F8B9E}"/>
              </a:ext>
            </a:extLst>
          </p:cNvPr>
          <p:cNvSpPr txBox="1"/>
          <p:nvPr/>
        </p:nvSpPr>
        <p:spPr>
          <a:xfrm>
            <a:off x="7465453" y="3782357"/>
            <a:ext cx="1008449" cy="44593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solidFill>
                  <a:schemeClr val="lt1"/>
                </a:solidFill>
                <a:latin typeface="Bebas Neue"/>
                <a:ea typeface="Bebas Neue"/>
                <a:cs typeface="Bebas Neue"/>
                <a:sym typeface="Bebas Neue"/>
              </a:rPr>
              <a:t>20272</a:t>
            </a:r>
          </a:p>
          <a:p>
            <a:pPr marL="0" lvl="0" indent="0" algn="ctr" rtl="0">
              <a:spcBef>
                <a:spcPts val="0"/>
              </a:spcBef>
              <a:spcAft>
                <a:spcPts val="0"/>
              </a:spcAft>
              <a:buNone/>
            </a:pPr>
            <a:r>
              <a:rPr lang="en" sz="3000" dirty="0">
                <a:solidFill>
                  <a:schemeClr val="lt1"/>
                </a:solidFill>
                <a:latin typeface="Bebas Neue"/>
                <a:ea typeface="Bebas Neue"/>
                <a:cs typeface="Bebas Neue"/>
                <a:sym typeface="Bebas Neue"/>
              </a:rPr>
              <a:t>CRS</a:t>
            </a:r>
            <a:endParaRPr sz="3000" dirty="0">
              <a:solidFill>
                <a:schemeClr val="lt1"/>
              </a:solidFill>
              <a:latin typeface="Bebas Neue"/>
              <a:ea typeface="Bebas Neue"/>
              <a:cs typeface="Bebas Neue"/>
              <a:sym typeface="Bebas Neue"/>
            </a:endParaRPr>
          </a:p>
        </p:txBody>
      </p:sp>
      <p:sp>
        <p:nvSpPr>
          <p:cNvPr id="19" name="Google Shape;925;p43">
            <a:extLst>
              <a:ext uri="{FF2B5EF4-FFF2-40B4-BE49-F238E27FC236}">
                <a16:creationId xmlns:a16="http://schemas.microsoft.com/office/drawing/2014/main" id="{8F289AC9-BB17-2F85-8D82-05DC26979865}"/>
              </a:ext>
            </a:extLst>
          </p:cNvPr>
          <p:cNvSpPr txBox="1"/>
          <p:nvPr/>
        </p:nvSpPr>
        <p:spPr>
          <a:xfrm>
            <a:off x="1544059" y="4162778"/>
            <a:ext cx="2013388" cy="751682"/>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4000" b="1" dirty="0">
                <a:solidFill>
                  <a:schemeClr val="bg1">
                    <a:lumMod val="75000"/>
                  </a:schemeClr>
                </a:solidFill>
                <a:latin typeface="Verdana" panose="020B0604030504040204" pitchFamily="34" charset="0"/>
                <a:ea typeface="Verdana" panose="020B0604030504040204" pitchFamily="34" charset="0"/>
                <a:cs typeface="Bebas Neue"/>
                <a:sym typeface="Bebas Neue"/>
              </a:rPr>
              <a:t>20</a:t>
            </a:r>
            <a:r>
              <a:rPr lang="en" sz="6000" b="1" dirty="0">
                <a:solidFill>
                  <a:schemeClr val="bg1">
                    <a:lumMod val="75000"/>
                  </a:schemeClr>
                </a:solidFill>
                <a:latin typeface="Verdana" panose="020B0604030504040204" pitchFamily="34" charset="0"/>
                <a:ea typeface="Verdana" panose="020B0604030504040204" pitchFamily="34" charset="0"/>
                <a:cs typeface="Bebas Neue"/>
                <a:sym typeface="Bebas Neue"/>
              </a:rPr>
              <a:t>23</a:t>
            </a:r>
            <a:endParaRPr sz="6000" b="1" dirty="0">
              <a:solidFill>
                <a:schemeClr val="bg1">
                  <a:lumMod val="75000"/>
                </a:schemeClr>
              </a:solidFill>
              <a:latin typeface="Verdana" panose="020B0604030504040204" pitchFamily="34" charset="0"/>
              <a:ea typeface="Verdana" panose="020B0604030504040204" pitchFamily="34" charset="0"/>
              <a:cs typeface="Bebas Neue"/>
              <a:sym typeface="Bebas Neue"/>
            </a:endParaRPr>
          </a:p>
        </p:txBody>
      </p:sp>
      <p:sp>
        <p:nvSpPr>
          <p:cNvPr id="20" name="Google Shape;925;p43">
            <a:extLst>
              <a:ext uri="{FF2B5EF4-FFF2-40B4-BE49-F238E27FC236}">
                <a16:creationId xmlns:a16="http://schemas.microsoft.com/office/drawing/2014/main" id="{0FE4EA99-E5E0-88B5-A45F-C8B25251C82E}"/>
              </a:ext>
            </a:extLst>
          </p:cNvPr>
          <p:cNvSpPr txBox="1"/>
          <p:nvPr/>
        </p:nvSpPr>
        <p:spPr>
          <a:xfrm>
            <a:off x="5361122" y="4162778"/>
            <a:ext cx="2013388" cy="751682"/>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4000" b="1" dirty="0">
                <a:solidFill>
                  <a:schemeClr val="bg1">
                    <a:lumMod val="75000"/>
                  </a:schemeClr>
                </a:solidFill>
                <a:latin typeface="Verdana" panose="020B0604030504040204" pitchFamily="34" charset="0"/>
                <a:ea typeface="Verdana" panose="020B0604030504040204" pitchFamily="34" charset="0"/>
                <a:cs typeface="Bebas Neue"/>
                <a:sym typeface="Bebas Neue"/>
              </a:rPr>
              <a:t>20</a:t>
            </a:r>
            <a:r>
              <a:rPr lang="en" sz="6000" b="1" dirty="0">
                <a:solidFill>
                  <a:schemeClr val="bg1">
                    <a:lumMod val="75000"/>
                  </a:schemeClr>
                </a:solidFill>
                <a:latin typeface="Verdana" panose="020B0604030504040204" pitchFamily="34" charset="0"/>
                <a:ea typeface="Verdana" panose="020B0604030504040204" pitchFamily="34" charset="0"/>
                <a:cs typeface="Bebas Neue"/>
                <a:sym typeface="Bebas Neue"/>
              </a:rPr>
              <a:t>24</a:t>
            </a:r>
            <a:endParaRPr sz="6000" b="1" dirty="0">
              <a:solidFill>
                <a:schemeClr val="bg1">
                  <a:lumMod val="75000"/>
                </a:schemeClr>
              </a:solidFill>
              <a:latin typeface="Verdana" panose="020B0604030504040204" pitchFamily="34" charset="0"/>
              <a:ea typeface="Verdana" panose="020B0604030504040204" pitchFamily="34" charset="0"/>
              <a:cs typeface="Bebas Neue"/>
              <a:sym typeface="Bebas Neue"/>
            </a:endParaRPr>
          </a:p>
        </p:txBody>
      </p:sp>
      <p:sp>
        <p:nvSpPr>
          <p:cNvPr id="21" name="Google Shape;498;p30">
            <a:extLst>
              <a:ext uri="{FF2B5EF4-FFF2-40B4-BE49-F238E27FC236}">
                <a16:creationId xmlns:a16="http://schemas.microsoft.com/office/drawing/2014/main" id="{A675D3BB-DA30-D878-27B4-FEC5A24DB376}"/>
              </a:ext>
            </a:extLst>
          </p:cNvPr>
          <p:cNvSpPr txBox="1"/>
          <p:nvPr/>
        </p:nvSpPr>
        <p:spPr>
          <a:xfrm>
            <a:off x="3648468" y="4200439"/>
            <a:ext cx="1008449" cy="44593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solidFill>
                  <a:schemeClr val="lt1"/>
                </a:solidFill>
                <a:latin typeface="Bebas Neue"/>
                <a:ea typeface="Bebas Neue"/>
                <a:cs typeface="Bebas Neue"/>
                <a:sym typeface="Bebas Neue"/>
              </a:rPr>
              <a:t>19250</a:t>
            </a:r>
          </a:p>
          <a:p>
            <a:pPr marL="0" lvl="0" indent="0" algn="ctr" rtl="0">
              <a:spcBef>
                <a:spcPts val="0"/>
              </a:spcBef>
              <a:spcAft>
                <a:spcPts val="0"/>
              </a:spcAft>
              <a:buNone/>
            </a:pPr>
            <a:r>
              <a:rPr lang="en" sz="3000" dirty="0">
                <a:solidFill>
                  <a:schemeClr val="lt1"/>
                </a:solidFill>
                <a:latin typeface="Bebas Neue"/>
                <a:ea typeface="Bebas Neue"/>
                <a:cs typeface="Bebas Neue"/>
                <a:sym typeface="Bebas Neue"/>
              </a:rPr>
              <a:t>CRS</a:t>
            </a:r>
            <a:endParaRPr sz="3000" dirty="0">
              <a:solidFill>
                <a:schemeClr val="lt1"/>
              </a:solidFill>
              <a:latin typeface="Bebas Neue"/>
              <a:ea typeface="Bebas Neue"/>
              <a:cs typeface="Bebas Neue"/>
              <a:sym typeface="Bebas Neue"/>
            </a:endParaRPr>
          </a:p>
        </p:txBody>
      </p:sp>
    </p:spTree>
    <p:extLst>
      <p:ext uri="{BB962C8B-B14F-4D97-AF65-F5344CB8AC3E}">
        <p14:creationId xmlns:p14="http://schemas.microsoft.com/office/powerpoint/2010/main" val="2138760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A910F-F28D-D72F-FA9A-52C5982123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EBB46E-1FD6-3CB7-D6C2-C910EEE97178}"/>
              </a:ext>
            </a:extLst>
          </p:cNvPr>
          <p:cNvSpPr>
            <a:spLocks noGrp="1"/>
          </p:cNvSpPr>
          <p:nvPr>
            <p:ph type="title"/>
          </p:nvPr>
        </p:nvSpPr>
        <p:spPr>
          <a:xfrm>
            <a:off x="397083" y="365125"/>
            <a:ext cx="10515600" cy="631985"/>
          </a:xfrm>
        </p:spPr>
        <p:txBody>
          <a:bodyPr>
            <a:normAutofit fontScale="90000"/>
          </a:bodyPr>
          <a:lstStyle/>
          <a:p>
            <a:br>
              <a:rPr lang="en-GB" sz="3200" b="1" dirty="0"/>
            </a:br>
            <a:endParaRPr lang="en-IN" dirty="0"/>
          </a:p>
        </p:txBody>
      </p:sp>
      <p:sp>
        <p:nvSpPr>
          <p:cNvPr id="3" name="Content Placeholder 2">
            <a:extLst>
              <a:ext uri="{FF2B5EF4-FFF2-40B4-BE49-F238E27FC236}">
                <a16:creationId xmlns:a16="http://schemas.microsoft.com/office/drawing/2014/main" id="{91D6A2BC-B8EC-F182-C449-DB152EA80138}"/>
              </a:ext>
            </a:extLst>
          </p:cNvPr>
          <p:cNvSpPr>
            <a:spLocks noGrp="1"/>
          </p:cNvSpPr>
          <p:nvPr>
            <p:ph idx="1"/>
          </p:nvPr>
        </p:nvSpPr>
        <p:spPr>
          <a:xfrm>
            <a:off x="397083" y="247373"/>
            <a:ext cx="10515600" cy="770536"/>
          </a:xfrm>
        </p:spPr>
        <p:txBody>
          <a:bodyPr>
            <a:noAutofit/>
          </a:bodyPr>
          <a:lstStyle/>
          <a:p>
            <a:pPr marL="0" indent="0">
              <a:buNone/>
            </a:pPr>
            <a:r>
              <a:rPr lang="en-US" sz="2000" b="1" dirty="0">
                <a:solidFill>
                  <a:schemeClr val="bg1"/>
                </a:solidFill>
              </a:rPr>
              <a:t>Digital growth of 14% is the lowest in more than 2 decade (excluding covid year 2020). Traditional </a:t>
            </a:r>
            <a:r>
              <a:rPr lang="en-US" sz="2000" b="1" dirty="0" err="1">
                <a:solidFill>
                  <a:schemeClr val="bg1"/>
                </a:solidFill>
              </a:rPr>
              <a:t>Adex’s</a:t>
            </a:r>
            <a:r>
              <a:rPr lang="en-US" sz="2000" b="1" dirty="0">
                <a:solidFill>
                  <a:schemeClr val="bg1"/>
                </a:solidFill>
              </a:rPr>
              <a:t> slow growth rates continues at 6%</a:t>
            </a:r>
            <a:endParaRPr lang="en-IN" sz="2000" b="1" dirty="0">
              <a:solidFill>
                <a:schemeClr val="bg1"/>
              </a:solidFill>
            </a:endParaRPr>
          </a:p>
          <a:p>
            <a:endParaRPr lang="en-IN" sz="2000" dirty="0"/>
          </a:p>
        </p:txBody>
      </p:sp>
      <p:pic>
        <p:nvPicPr>
          <p:cNvPr id="7" name="Picture 6" descr="A red arrow pointing up&#10;&#10;Description automatically generated">
            <a:extLst>
              <a:ext uri="{FF2B5EF4-FFF2-40B4-BE49-F238E27FC236}">
                <a16:creationId xmlns:a16="http://schemas.microsoft.com/office/drawing/2014/main" id="{7CDEA829-3FF6-7DE1-28CC-8B7CC53733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0709" y="1794778"/>
            <a:ext cx="2801208" cy="5031194"/>
          </a:xfrm>
          <a:prstGeom prst="rect">
            <a:avLst/>
          </a:prstGeom>
        </p:spPr>
      </p:pic>
      <p:sp>
        <p:nvSpPr>
          <p:cNvPr id="10" name="Content Placeholder 2">
            <a:extLst>
              <a:ext uri="{FF2B5EF4-FFF2-40B4-BE49-F238E27FC236}">
                <a16:creationId xmlns:a16="http://schemas.microsoft.com/office/drawing/2014/main" id="{F7F32780-8AF7-FC57-AE9C-02D781682377}"/>
              </a:ext>
            </a:extLst>
          </p:cNvPr>
          <p:cNvSpPr txBox="1">
            <a:spLocks/>
          </p:cNvSpPr>
          <p:nvPr/>
        </p:nvSpPr>
        <p:spPr>
          <a:xfrm>
            <a:off x="2377466" y="4919368"/>
            <a:ext cx="1904234" cy="7705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339FB5"/>
              </a:buClr>
              <a:buFont typeface="Wingdings" panose="05000000000000000000" pitchFamily="2" charset="2"/>
              <a:buChar char="§"/>
              <a:defRPr sz="1600" kern="1200">
                <a:solidFill>
                  <a:schemeClr val="bg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Clr>
                <a:srgbClr val="339FB5"/>
              </a:buClr>
              <a:buFont typeface="Wingdings" panose="05000000000000000000" pitchFamily="2" charset="2"/>
              <a:buChar char="§"/>
              <a:defRPr sz="1600" kern="1200">
                <a:solidFill>
                  <a:schemeClr val="bg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2400" b="1" dirty="0"/>
              <a:t>DIGITAL</a:t>
            </a:r>
            <a:endParaRPr lang="en-IN" sz="2400" dirty="0"/>
          </a:p>
        </p:txBody>
      </p:sp>
      <p:sp>
        <p:nvSpPr>
          <p:cNvPr id="13" name="Content Placeholder 2">
            <a:extLst>
              <a:ext uri="{FF2B5EF4-FFF2-40B4-BE49-F238E27FC236}">
                <a16:creationId xmlns:a16="http://schemas.microsoft.com/office/drawing/2014/main" id="{219FB62F-1219-9475-BA0B-8BBF68AB9AC1}"/>
              </a:ext>
            </a:extLst>
          </p:cNvPr>
          <p:cNvSpPr txBox="1">
            <a:spLocks/>
          </p:cNvSpPr>
          <p:nvPr/>
        </p:nvSpPr>
        <p:spPr>
          <a:xfrm>
            <a:off x="2458762" y="1301945"/>
            <a:ext cx="1904234" cy="77053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Clr>
                <a:srgbClr val="339FB5"/>
              </a:buClr>
              <a:buFont typeface="Wingdings" panose="05000000000000000000" pitchFamily="2" charset="2"/>
              <a:buChar char="§"/>
              <a:defRPr sz="1600" kern="1200">
                <a:solidFill>
                  <a:schemeClr val="bg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Clr>
                <a:srgbClr val="339FB5"/>
              </a:buClr>
              <a:buFont typeface="Wingdings" panose="05000000000000000000" pitchFamily="2" charset="2"/>
              <a:buChar char="§"/>
              <a:defRPr sz="1600" kern="1200">
                <a:solidFill>
                  <a:schemeClr val="bg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4000" b="1" dirty="0"/>
              <a:t>14%</a:t>
            </a:r>
            <a:endParaRPr lang="en-IN" sz="4000" dirty="0"/>
          </a:p>
        </p:txBody>
      </p:sp>
      <p:sp>
        <p:nvSpPr>
          <p:cNvPr id="15" name="Content Placeholder 2">
            <a:extLst>
              <a:ext uri="{FF2B5EF4-FFF2-40B4-BE49-F238E27FC236}">
                <a16:creationId xmlns:a16="http://schemas.microsoft.com/office/drawing/2014/main" id="{71DD8B49-4D22-FC68-6577-69DA5AFF98B6}"/>
              </a:ext>
            </a:extLst>
          </p:cNvPr>
          <p:cNvSpPr txBox="1">
            <a:spLocks/>
          </p:cNvSpPr>
          <p:nvPr/>
        </p:nvSpPr>
        <p:spPr>
          <a:xfrm>
            <a:off x="8536871" y="1605703"/>
            <a:ext cx="1722672" cy="77053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Clr>
                <a:srgbClr val="339FB5"/>
              </a:buClr>
              <a:buFont typeface="Wingdings" panose="05000000000000000000" pitchFamily="2" charset="2"/>
              <a:buChar char="§"/>
              <a:defRPr sz="1600" kern="1200">
                <a:solidFill>
                  <a:schemeClr val="bg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Clr>
                <a:srgbClr val="339FB5"/>
              </a:buClr>
              <a:buFont typeface="Wingdings" panose="05000000000000000000" pitchFamily="2" charset="2"/>
              <a:buChar char="§"/>
              <a:defRPr sz="1600" kern="1200">
                <a:solidFill>
                  <a:schemeClr val="bg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4000" b="1" dirty="0"/>
              <a:t>9%</a:t>
            </a:r>
            <a:endParaRPr lang="en-IN" sz="4000" dirty="0"/>
          </a:p>
        </p:txBody>
      </p:sp>
      <p:pic>
        <p:nvPicPr>
          <p:cNvPr id="5" name="Picture 4" descr="A grey arrow pointing up&#10;&#10;Description automatically generated">
            <a:extLst>
              <a:ext uri="{FF2B5EF4-FFF2-40B4-BE49-F238E27FC236}">
                <a16:creationId xmlns:a16="http://schemas.microsoft.com/office/drawing/2014/main" id="{3B9ECB4C-7B28-4DDD-08AB-358B7496F2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7515" y="3471396"/>
            <a:ext cx="2215081" cy="3364219"/>
          </a:xfrm>
          <a:prstGeom prst="rect">
            <a:avLst/>
          </a:prstGeom>
        </p:spPr>
      </p:pic>
      <p:pic>
        <p:nvPicPr>
          <p:cNvPr id="9" name="Picture 8" descr="A blue arrow pointing up&#10;&#10;Description automatically generated">
            <a:extLst>
              <a:ext uri="{FF2B5EF4-FFF2-40B4-BE49-F238E27FC236}">
                <a16:creationId xmlns:a16="http://schemas.microsoft.com/office/drawing/2014/main" id="{49A69036-00E9-D40C-1216-C0A80F8244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8111" y="2232585"/>
            <a:ext cx="2595045" cy="4603031"/>
          </a:xfrm>
          <a:prstGeom prst="rect">
            <a:avLst/>
          </a:prstGeom>
        </p:spPr>
      </p:pic>
      <p:sp>
        <p:nvSpPr>
          <p:cNvPr id="11" name="Content Placeholder 2">
            <a:extLst>
              <a:ext uri="{FF2B5EF4-FFF2-40B4-BE49-F238E27FC236}">
                <a16:creationId xmlns:a16="http://schemas.microsoft.com/office/drawing/2014/main" id="{28C55C1D-394A-6029-DEB6-E41B7CED063E}"/>
              </a:ext>
            </a:extLst>
          </p:cNvPr>
          <p:cNvSpPr txBox="1">
            <a:spLocks/>
          </p:cNvSpPr>
          <p:nvPr/>
        </p:nvSpPr>
        <p:spPr>
          <a:xfrm>
            <a:off x="8161451" y="4919368"/>
            <a:ext cx="2639579" cy="7705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339FB5"/>
              </a:buClr>
              <a:buFont typeface="Wingdings" panose="05000000000000000000" pitchFamily="2" charset="2"/>
              <a:buChar char="§"/>
              <a:defRPr sz="1600" kern="1200">
                <a:solidFill>
                  <a:schemeClr val="bg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Clr>
                <a:srgbClr val="339FB5"/>
              </a:buClr>
              <a:buFont typeface="Wingdings" panose="05000000000000000000" pitchFamily="2" charset="2"/>
              <a:buChar char="§"/>
              <a:defRPr sz="1600" kern="1200">
                <a:solidFill>
                  <a:schemeClr val="bg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2400" b="1" dirty="0"/>
              <a:t>TOTAL ADEX</a:t>
            </a:r>
            <a:endParaRPr lang="en-IN" sz="2400" dirty="0"/>
          </a:p>
        </p:txBody>
      </p:sp>
      <p:sp>
        <p:nvSpPr>
          <p:cNvPr id="12" name="Content Placeholder 2">
            <a:extLst>
              <a:ext uri="{FF2B5EF4-FFF2-40B4-BE49-F238E27FC236}">
                <a16:creationId xmlns:a16="http://schemas.microsoft.com/office/drawing/2014/main" id="{DFDF7E17-183A-D1DD-DE5F-ECC515A4E719}"/>
              </a:ext>
            </a:extLst>
          </p:cNvPr>
          <p:cNvSpPr txBox="1">
            <a:spLocks/>
          </p:cNvSpPr>
          <p:nvPr/>
        </p:nvSpPr>
        <p:spPr>
          <a:xfrm>
            <a:off x="5296861" y="4919368"/>
            <a:ext cx="2911529" cy="7705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339FB5"/>
              </a:buClr>
              <a:buFont typeface="Wingdings" panose="05000000000000000000" pitchFamily="2" charset="2"/>
              <a:buChar char="§"/>
              <a:defRPr sz="1600" kern="1200">
                <a:solidFill>
                  <a:schemeClr val="bg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Clr>
                <a:srgbClr val="339FB5"/>
              </a:buClr>
              <a:buFont typeface="Wingdings" panose="05000000000000000000" pitchFamily="2" charset="2"/>
              <a:buChar char="§"/>
              <a:defRPr sz="1600" kern="1200">
                <a:solidFill>
                  <a:schemeClr val="bg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2400" b="1" dirty="0"/>
              <a:t>TRADITIONAL</a:t>
            </a:r>
            <a:endParaRPr lang="en-IN" sz="2400" dirty="0"/>
          </a:p>
        </p:txBody>
      </p:sp>
      <p:sp>
        <p:nvSpPr>
          <p:cNvPr id="14" name="Content Placeholder 2">
            <a:extLst>
              <a:ext uri="{FF2B5EF4-FFF2-40B4-BE49-F238E27FC236}">
                <a16:creationId xmlns:a16="http://schemas.microsoft.com/office/drawing/2014/main" id="{3F5B3F3A-F77A-6D50-E454-609A7F272A34}"/>
              </a:ext>
            </a:extLst>
          </p:cNvPr>
          <p:cNvSpPr txBox="1">
            <a:spLocks/>
          </p:cNvSpPr>
          <p:nvPr/>
        </p:nvSpPr>
        <p:spPr>
          <a:xfrm>
            <a:off x="5592493" y="2820258"/>
            <a:ext cx="1859708" cy="77053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Clr>
                <a:srgbClr val="339FB5"/>
              </a:buClr>
              <a:buFont typeface="Wingdings" panose="05000000000000000000" pitchFamily="2" charset="2"/>
              <a:buChar char="§"/>
              <a:defRPr sz="1600" kern="1200">
                <a:solidFill>
                  <a:schemeClr val="bg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Clr>
                <a:srgbClr val="339FB5"/>
              </a:buClr>
              <a:buFont typeface="Wingdings" panose="05000000000000000000" pitchFamily="2" charset="2"/>
              <a:buChar char="§"/>
              <a:defRPr sz="1600" kern="1200">
                <a:solidFill>
                  <a:schemeClr val="bg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4000" b="1" dirty="0"/>
              <a:t>6%</a:t>
            </a:r>
            <a:endParaRPr lang="en-IN" sz="4000" dirty="0"/>
          </a:p>
        </p:txBody>
      </p:sp>
      <p:sp>
        <p:nvSpPr>
          <p:cNvPr id="4" name="Rectangle 3">
            <a:extLst>
              <a:ext uri="{FF2B5EF4-FFF2-40B4-BE49-F238E27FC236}">
                <a16:creationId xmlns:a16="http://schemas.microsoft.com/office/drawing/2014/main" id="{F6C99DE1-1286-8113-837A-C74B3DFEB960}"/>
              </a:ext>
            </a:extLst>
          </p:cNvPr>
          <p:cNvSpPr/>
          <p:nvPr/>
        </p:nvSpPr>
        <p:spPr>
          <a:xfrm>
            <a:off x="469865" y="3856047"/>
            <a:ext cx="1988897" cy="7092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Verdana" panose="020B0604030504040204" pitchFamily="34" charset="0"/>
                <a:ea typeface="Verdana" panose="020B0604030504040204" pitchFamily="34" charset="0"/>
              </a:rPr>
              <a:t>GROWTH</a:t>
            </a:r>
          </a:p>
          <a:p>
            <a:pPr algn="ctr"/>
            <a:r>
              <a:rPr lang="en-US" b="1" dirty="0">
                <a:solidFill>
                  <a:schemeClr val="bg1"/>
                </a:solidFill>
                <a:latin typeface="Verdana" panose="020B0604030504040204" pitchFamily="34" charset="0"/>
                <a:ea typeface="Verdana" panose="020B0604030504040204" pitchFamily="34" charset="0"/>
              </a:rPr>
              <a:t>2024 / 23</a:t>
            </a:r>
          </a:p>
        </p:txBody>
      </p:sp>
    </p:spTree>
    <p:extLst>
      <p:ext uri="{BB962C8B-B14F-4D97-AF65-F5344CB8AC3E}">
        <p14:creationId xmlns:p14="http://schemas.microsoft.com/office/powerpoint/2010/main" val="7454377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BA981-2771-3B7D-906E-ADE45620ED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D9BBAF-9BCF-1048-894C-0A28321AC3C5}"/>
              </a:ext>
            </a:extLst>
          </p:cNvPr>
          <p:cNvSpPr>
            <a:spLocks noGrp="1"/>
          </p:cNvSpPr>
          <p:nvPr>
            <p:ph type="title"/>
          </p:nvPr>
        </p:nvSpPr>
        <p:spPr>
          <a:xfrm>
            <a:off x="453672" y="158203"/>
            <a:ext cx="10515600" cy="1325563"/>
          </a:xfrm>
        </p:spPr>
        <p:txBody>
          <a:bodyPr>
            <a:normAutofit fontScale="90000"/>
          </a:bodyPr>
          <a:lstStyle/>
          <a:p>
            <a:r>
              <a:rPr lang="en-IN" sz="4000" b="1" dirty="0">
                <a:cs typeface="Verdana" panose="020B0604030504040204" pitchFamily="34" charset="0"/>
              </a:rPr>
              <a:t>Print c</a:t>
            </a:r>
            <a:r>
              <a:rPr lang="en-GB" sz="4000" b="1" dirty="0">
                <a:solidFill>
                  <a:schemeClr val="bg1"/>
                </a:solidFill>
                <a:cs typeface="Verdana" panose="020B0604030504040204" pitchFamily="34" charset="0"/>
              </a:rPr>
              <a:t>rosses Pre Covid Levels after 5 Years to reach more than 20K crores</a:t>
            </a:r>
            <a:br>
              <a:rPr lang="en-GB" sz="3600" b="1" dirty="0">
                <a:solidFill>
                  <a:schemeClr val="bg1"/>
                </a:solidFill>
                <a:latin typeface="+mn-lt"/>
                <a:ea typeface="+mn-ea"/>
                <a:cs typeface="+mn-cs"/>
              </a:rPr>
            </a:br>
            <a:endParaRPr lang="en-IN" dirty="0"/>
          </a:p>
        </p:txBody>
      </p:sp>
      <p:graphicFrame>
        <p:nvGraphicFramePr>
          <p:cNvPr id="3" name="Content Placeholder 3">
            <a:extLst>
              <a:ext uri="{FF2B5EF4-FFF2-40B4-BE49-F238E27FC236}">
                <a16:creationId xmlns:a16="http://schemas.microsoft.com/office/drawing/2014/main" id="{F2001755-C96D-2DC8-7B64-EC78CB7F2EA7}"/>
              </a:ext>
            </a:extLst>
          </p:cNvPr>
          <p:cNvGraphicFramePr>
            <a:graphicFrameLocks/>
          </p:cNvGraphicFramePr>
          <p:nvPr>
            <p:extLst>
              <p:ext uri="{D42A27DB-BD31-4B8C-83A1-F6EECF244321}">
                <p14:modId xmlns:p14="http://schemas.microsoft.com/office/powerpoint/2010/main" val="1787137628"/>
              </p:ext>
            </p:extLst>
          </p:nvPr>
        </p:nvGraphicFramePr>
        <p:xfrm>
          <a:off x="1536652" y="1797321"/>
          <a:ext cx="8476470" cy="55537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694606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F735E-299F-8AEA-71D2-387B84D55E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C8A44F-56E4-3837-3D23-95DF4CEE7816}"/>
              </a:ext>
            </a:extLst>
          </p:cNvPr>
          <p:cNvSpPr>
            <a:spLocks noGrp="1"/>
          </p:cNvSpPr>
          <p:nvPr>
            <p:ph type="title"/>
          </p:nvPr>
        </p:nvSpPr>
        <p:spPr>
          <a:xfrm>
            <a:off x="453672" y="158203"/>
            <a:ext cx="10515600" cy="1325563"/>
          </a:xfrm>
        </p:spPr>
        <p:txBody>
          <a:bodyPr>
            <a:noAutofit/>
          </a:bodyPr>
          <a:lstStyle/>
          <a:p>
            <a:r>
              <a:rPr lang="en-US" b="1" dirty="0"/>
              <a:t>Q2 despite being election period contributes lowest share of 21% &amp; Grew by mere 7%</a:t>
            </a:r>
            <a:endParaRPr lang="en-IN" sz="2800" dirty="0"/>
          </a:p>
        </p:txBody>
      </p:sp>
      <p:graphicFrame>
        <p:nvGraphicFramePr>
          <p:cNvPr id="4" name="Content Placeholder 3">
            <a:extLst>
              <a:ext uri="{FF2B5EF4-FFF2-40B4-BE49-F238E27FC236}">
                <a16:creationId xmlns:a16="http://schemas.microsoft.com/office/drawing/2014/main" id="{3DA1192F-8AE0-D38E-29AF-8243B765F4D3}"/>
              </a:ext>
            </a:extLst>
          </p:cNvPr>
          <p:cNvGraphicFramePr>
            <a:graphicFrameLocks/>
          </p:cNvGraphicFramePr>
          <p:nvPr>
            <p:extLst>
              <p:ext uri="{D42A27DB-BD31-4B8C-83A1-F6EECF244321}">
                <p14:modId xmlns:p14="http://schemas.microsoft.com/office/powerpoint/2010/main" val="237910344"/>
              </p:ext>
            </p:extLst>
          </p:nvPr>
        </p:nvGraphicFramePr>
        <p:xfrm>
          <a:off x="2987172" y="1014253"/>
          <a:ext cx="7202471" cy="33940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le 4">
            <a:extLst>
              <a:ext uri="{FF2B5EF4-FFF2-40B4-BE49-F238E27FC236}">
                <a16:creationId xmlns:a16="http://schemas.microsoft.com/office/drawing/2014/main" id="{943ABE70-4357-CB19-4E28-DBB8F9337580}"/>
              </a:ext>
            </a:extLst>
          </p:cNvPr>
          <p:cNvGraphicFramePr>
            <a:graphicFrameLocks noGrp="1"/>
          </p:cNvGraphicFramePr>
          <p:nvPr>
            <p:extLst>
              <p:ext uri="{D42A27DB-BD31-4B8C-83A1-F6EECF244321}">
                <p14:modId xmlns:p14="http://schemas.microsoft.com/office/powerpoint/2010/main" val="1829876067"/>
              </p:ext>
            </p:extLst>
          </p:nvPr>
        </p:nvGraphicFramePr>
        <p:xfrm>
          <a:off x="1456660" y="4001278"/>
          <a:ext cx="8722883" cy="1112520"/>
        </p:xfrm>
        <a:graphic>
          <a:graphicData uri="http://schemas.openxmlformats.org/drawingml/2006/table">
            <a:tbl>
              <a:tblPr firstRow="1" bandRow="1">
                <a:tableStyleId>{7DF18680-E054-41AD-8BC1-D1AEF772440D}</a:tableStyleId>
              </a:tblPr>
              <a:tblGrid>
                <a:gridCol w="2036553">
                  <a:extLst>
                    <a:ext uri="{9D8B030D-6E8A-4147-A177-3AD203B41FA5}">
                      <a16:colId xmlns:a16="http://schemas.microsoft.com/office/drawing/2014/main" val="20000"/>
                    </a:ext>
                  </a:extLst>
                </a:gridCol>
                <a:gridCol w="1554772">
                  <a:extLst>
                    <a:ext uri="{9D8B030D-6E8A-4147-A177-3AD203B41FA5}">
                      <a16:colId xmlns:a16="http://schemas.microsoft.com/office/drawing/2014/main" val="20001"/>
                    </a:ext>
                  </a:extLst>
                </a:gridCol>
                <a:gridCol w="1746913">
                  <a:extLst>
                    <a:ext uri="{9D8B030D-6E8A-4147-A177-3AD203B41FA5}">
                      <a16:colId xmlns:a16="http://schemas.microsoft.com/office/drawing/2014/main" val="20002"/>
                    </a:ext>
                  </a:extLst>
                </a:gridCol>
                <a:gridCol w="1705970">
                  <a:extLst>
                    <a:ext uri="{9D8B030D-6E8A-4147-A177-3AD203B41FA5}">
                      <a16:colId xmlns:a16="http://schemas.microsoft.com/office/drawing/2014/main" val="20003"/>
                    </a:ext>
                  </a:extLst>
                </a:gridCol>
                <a:gridCol w="1678675">
                  <a:extLst>
                    <a:ext uri="{9D8B030D-6E8A-4147-A177-3AD203B41FA5}">
                      <a16:colId xmlns:a16="http://schemas.microsoft.com/office/drawing/2014/main" val="20004"/>
                    </a:ext>
                  </a:extLst>
                </a:gridCol>
              </a:tblGrid>
              <a:tr h="370840">
                <a:tc>
                  <a:txBody>
                    <a:bodyPr/>
                    <a:lstStyle/>
                    <a:p>
                      <a:pPr algn="ctr"/>
                      <a:r>
                        <a:rPr lang="en-US" sz="1800" dirty="0"/>
                        <a:t>PRINT</a:t>
                      </a:r>
                      <a:endParaRPr lang="en-US" sz="1800" b="1" dirty="0"/>
                    </a:p>
                  </a:txBody>
                  <a:tcPr>
                    <a:solidFill>
                      <a:schemeClr val="accent3">
                        <a:lumMod val="75000"/>
                      </a:schemeClr>
                    </a:solidFill>
                  </a:tcPr>
                </a:tc>
                <a:tc>
                  <a:txBody>
                    <a:bodyPr/>
                    <a:lstStyle/>
                    <a:p>
                      <a:pPr algn="ctr"/>
                      <a:r>
                        <a:rPr lang="en-US" sz="1800" dirty="0"/>
                        <a:t>Q1</a:t>
                      </a:r>
                      <a:endParaRPr lang="en-US" sz="1800" b="1" dirty="0"/>
                    </a:p>
                  </a:txBody>
                  <a:tcPr>
                    <a:solidFill>
                      <a:schemeClr val="accent3">
                        <a:lumMod val="75000"/>
                      </a:schemeClr>
                    </a:solidFill>
                  </a:tcPr>
                </a:tc>
                <a:tc>
                  <a:txBody>
                    <a:bodyPr/>
                    <a:lstStyle/>
                    <a:p>
                      <a:pPr algn="ctr"/>
                      <a:r>
                        <a:rPr lang="en-US" sz="1800" dirty="0"/>
                        <a:t>Q2</a:t>
                      </a:r>
                      <a:endParaRPr lang="en-US" sz="1800" b="1" dirty="0"/>
                    </a:p>
                  </a:txBody>
                  <a:tcPr>
                    <a:solidFill>
                      <a:schemeClr val="accent3">
                        <a:lumMod val="75000"/>
                      </a:schemeClr>
                    </a:solidFill>
                  </a:tcPr>
                </a:tc>
                <a:tc>
                  <a:txBody>
                    <a:bodyPr/>
                    <a:lstStyle/>
                    <a:p>
                      <a:pPr algn="ctr"/>
                      <a:r>
                        <a:rPr lang="en-US" sz="1800" dirty="0"/>
                        <a:t>Q3</a:t>
                      </a:r>
                      <a:endParaRPr lang="en-US" sz="1800" b="1" dirty="0"/>
                    </a:p>
                  </a:txBody>
                  <a:tcPr>
                    <a:solidFill>
                      <a:schemeClr val="accent3">
                        <a:lumMod val="75000"/>
                      </a:schemeClr>
                    </a:solidFill>
                  </a:tcPr>
                </a:tc>
                <a:tc>
                  <a:txBody>
                    <a:bodyPr/>
                    <a:lstStyle/>
                    <a:p>
                      <a:pPr algn="ctr"/>
                      <a:r>
                        <a:rPr lang="en-US" sz="1800" dirty="0"/>
                        <a:t>Q4</a:t>
                      </a:r>
                      <a:endParaRPr lang="en-US" sz="1800" b="1" dirty="0"/>
                    </a:p>
                  </a:txBody>
                  <a:tcPr>
                    <a:solidFill>
                      <a:schemeClr val="accent3">
                        <a:lumMod val="75000"/>
                      </a:schemeClr>
                    </a:solidFill>
                  </a:tcPr>
                </a:tc>
                <a:extLst>
                  <a:ext uri="{0D108BD9-81ED-4DB2-BD59-A6C34878D82A}">
                    <a16:rowId xmlns:a16="http://schemas.microsoft.com/office/drawing/2014/main" val="10000"/>
                  </a:ext>
                </a:extLst>
              </a:tr>
              <a:tr h="370840">
                <a:tc>
                  <a:txBody>
                    <a:bodyPr/>
                    <a:lstStyle/>
                    <a:p>
                      <a:pPr algn="ctr" fontAlgn="ctr"/>
                      <a:r>
                        <a:rPr lang="en-US" sz="1800" b="1" u="none" strike="noStrike" dirty="0">
                          <a:effectLst/>
                        </a:rPr>
                        <a:t>% Share</a:t>
                      </a:r>
                      <a:endParaRPr lang="en-U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800" b="1" i="0" u="none" strike="noStrike">
                          <a:solidFill>
                            <a:srgbClr val="000000"/>
                          </a:solidFill>
                          <a:effectLst/>
                          <a:latin typeface="Calibri" panose="020F0502020204030204" pitchFamily="34" charset="0"/>
                        </a:rPr>
                        <a:t>24%</a:t>
                      </a:r>
                    </a:p>
                  </a:txBody>
                  <a:tcPr marL="6350" marR="6350" marT="6350" marB="0" anchor="ctr"/>
                </a:tc>
                <a:tc>
                  <a:txBody>
                    <a:bodyPr/>
                    <a:lstStyle/>
                    <a:p>
                      <a:pPr algn="ctr" fontAlgn="ctr"/>
                      <a:r>
                        <a:rPr lang="en-IN" sz="1800" b="1" i="0" u="none" strike="noStrike" dirty="0">
                          <a:solidFill>
                            <a:srgbClr val="000000"/>
                          </a:solidFill>
                          <a:effectLst/>
                          <a:latin typeface="Calibri" panose="020F0502020204030204" pitchFamily="34" charset="0"/>
                        </a:rPr>
                        <a:t>21%</a:t>
                      </a:r>
                    </a:p>
                  </a:txBody>
                  <a:tcPr marL="6350" marR="6350" marT="6350" marB="0" anchor="ctr"/>
                </a:tc>
                <a:tc>
                  <a:txBody>
                    <a:bodyPr/>
                    <a:lstStyle/>
                    <a:p>
                      <a:pPr algn="ctr" fontAlgn="ctr"/>
                      <a:r>
                        <a:rPr lang="en-IN" sz="1800" b="1" i="0" u="none" strike="noStrike" dirty="0">
                          <a:solidFill>
                            <a:srgbClr val="000000"/>
                          </a:solidFill>
                          <a:effectLst/>
                          <a:latin typeface="Calibri" panose="020F0502020204030204" pitchFamily="34" charset="0"/>
                        </a:rPr>
                        <a:t>24%</a:t>
                      </a:r>
                    </a:p>
                  </a:txBody>
                  <a:tcPr marL="6350" marR="6350" marT="6350" marB="0" anchor="ctr"/>
                </a:tc>
                <a:tc>
                  <a:txBody>
                    <a:bodyPr/>
                    <a:lstStyle/>
                    <a:p>
                      <a:pPr algn="ctr" fontAlgn="ctr"/>
                      <a:r>
                        <a:rPr lang="en-IN" sz="1800" b="1" i="0" u="none" strike="noStrike" dirty="0">
                          <a:solidFill>
                            <a:srgbClr val="000000"/>
                          </a:solidFill>
                          <a:effectLst/>
                          <a:latin typeface="Calibri" panose="020F0502020204030204" pitchFamily="34" charset="0"/>
                        </a:rPr>
                        <a:t>31%</a:t>
                      </a:r>
                    </a:p>
                  </a:txBody>
                  <a:tcPr marL="6350" marR="6350" marT="6350" marB="0" anchor="ctr"/>
                </a:tc>
                <a:extLst>
                  <a:ext uri="{0D108BD9-81ED-4DB2-BD59-A6C34878D82A}">
                    <a16:rowId xmlns:a16="http://schemas.microsoft.com/office/drawing/2014/main" val="10001"/>
                  </a:ext>
                </a:extLst>
              </a:tr>
              <a:tr h="370840">
                <a:tc>
                  <a:txBody>
                    <a:bodyPr/>
                    <a:lstStyle/>
                    <a:p>
                      <a:pPr algn="l" fontAlgn="ctr"/>
                      <a:r>
                        <a:rPr lang="en-IN" sz="1800" b="1" i="0" u="none" strike="noStrike" dirty="0">
                          <a:solidFill>
                            <a:srgbClr val="000000"/>
                          </a:solidFill>
                          <a:effectLst/>
                          <a:latin typeface="Calibri" panose="020F0502020204030204" pitchFamily="34" charset="0"/>
                        </a:rPr>
                        <a:t> Growth% ( 24 / 23 )</a:t>
                      </a:r>
                    </a:p>
                  </a:txBody>
                  <a:tcPr marL="6350" marR="6350" marT="6350" marB="0" anchor="ctr"/>
                </a:tc>
                <a:tc>
                  <a:txBody>
                    <a:bodyPr/>
                    <a:lstStyle/>
                    <a:p>
                      <a:pPr algn="ctr" fontAlgn="ctr"/>
                      <a:r>
                        <a:rPr lang="en-IN" sz="1800" b="1" i="0" u="none" strike="noStrike">
                          <a:solidFill>
                            <a:srgbClr val="000000"/>
                          </a:solidFill>
                          <a:effectLst/>
                          <a:latin typeface="Calibri" panose="020F0502020204030204" pitchFamily="34" charset="0"/>
                        </a:rPr>
                        <a:t>13%</a:t>
                      </a:r>
                    </a:p>
                  </a:txBody>
                  <a:tcPr marL="6350" marR="6350" marT="6350" marB="0" anchor="ctr"/>
                </a:tc>
                <a:tc>
                  <a:txBody>
                    <a:bodyPr/>
                    <a:lstStyle/>
                    <a:p>
                      <a:pPr algn="ctr" fontAlgn="ctr"/>
                      <a:r>
                        <a:rPr lang="en-IN" sz="1800" b="1" i="0" u="none" strike="noStrike">
                          <a:solidFill>
                            <a:srgbClr val="000000"/>
                          </a:solidFill>
                          <a:effectLst/>
                          <a:latin typeface="Calibri" panose="020F0502020204030204" pitchFamily="34" charset="0"/>
                        </a:rPr>
                        <a:t>7%</a:t>
                      </a:r>
                    </a:p>
                  </a:txBody>
                  <a:tcPr marL="6350" marR="6350" marT="6350" marB="0" anchor="ctr"/>
                </a:tc>
                <a:tc>
                  <a:txBody>
                    <a:bodyPr/>
                    <a:lstStyle/>
                    <a:p>
                      <a:pPr algn="ctr" fontAlgn="ctr"/>
                      <a:r>
                        <a:rPr lang="en-IN" sz="1800" b="1" i="0" u="none" strike="noStrike" dirty="0">
                          <a:solidFill>
                            <a:srgbClr val="000000"/>
                          </a:solidFill>
                          <a:effectLst/>
                          <a:latin typeface="Calibri" panose="020F0502020204030204" pitchFamily="34" charset="0"/>
                        </a:rPr>
                        <a:t>-7%</a:t>
                      </a:r>
                    </a:p>
                  </a:txBody>
                  <a:tcPr marL="6350" marR="6350" marT="6350" marB="0" anchor="ctr"/>
                </a:tc>
                <a:tc>
                  <a:txBody>
                    <a:bodyPr/>
                    <a:lstStyle/>
                    <a:p>
                      <a:pPr algn="ctr" fontAlgn="ctr"/>
                      <a:r>
                        <a:rPr lang="en-IN" sz="1800" b="1" i="0" u="none" strike="noStrike" dirty="0">
                          <a:solidFill>
                            <a:srgbClr val="000000"/>
                          </a:solidFill>
                          <a:effectLst/>
                          <a:latin typeface="Calibri" panose="020F0502020204030204" pitchFamily="34" charset="0"/>
                        </a:rPr>
                        <a:t>10%</a:t>
                      </a:r>
                    </a:p>
                  </a:txBody>
                  <a:tcPr marL="6350" marR="6350" marT="6350" marB="0" anchor="ctr"/>
                </a:tc>
                <a:extLst>
                  <a:ext uri="{0D108BD9-81ED-4DB2-BD59-A6C34878D82A}">
                    <a16:rowId xmlns:a16="http://schemas.microsoft.com/office/drawing/2014/main" val="10002"/>
                  </a:ext>
                </a:extLst>
              </a:tr>
            </a:tbl>
          </a:graphicData>
        </a:graphic>
      </p:graphicFrame>
      <p:sp>
        <p:nvSpPr>
          <p:cNvPr id="6" name="Rectangle 5">
            <a:extLst>
              <a:ext uri="{FF2B5EF4-FFF2-40B4-BE49-F238E27FC236}">
                <a16:creationId xmlns:a16="http://schemas.microsoft.com/office/drawing/2014/main" id="{958E9B08-A878-4EA4-17E9-6E905979B47E}"/>
              </a:ext>
            </a:extLst>
          </p:cNvPr>
          <p:cNvSpPr/>
          <p:nvPr/>
        </p:nvSpPr>
        <p:spPr>
          <a:xfrm>
            <a:off x="2289746" y="2676090"/>
            <a:ext cx="1106393" cy="400110"/>
          </a:xfrm>
          <a:prstGeom prst="rect">
            <a:avLst/>
          </a:prstGeom>
        </p:spPr>
        <p:txBody>
          <a:bodyPr wrap="none">
            <a:spAutoFit/>
          </a:bodyPr>
          <a:lstStyle/>
          <a:p>
            <a:pPr algn="ctr"/>
            <a:r>
              <a:rPr lang="en-US" sz="2000" b="1" dirty="0">
                <a:solidFill>
                  <a:prstClr val="white"/>
                </a:solidFill>
                <a:latin typeface="Arial Narrow"/>
                <a:cs typeface="Arial Narrow"/>
              </a:rPr>
              <a:t>In Crores</a:t>
            </a:r>
          </a:p>
        </p:txBody>
      </p:sp>
    </p:spTree>
    <p:extLst>
      <p:ext uri="{BB962C8B-B14F-4D97-AF65-F5344CB8AC3E}">
        <p14:creationId xmlns:p14="http://schemas.microsoft.com/office/powerpoint/2010/main" val="3081588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8103D-8A8F-250C-CB88-6B8C1968DA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C92F0B-0D39-472B-0226-5320D59D96FC}"/>
              </a:ext>
            </a:extLst>
          </p:cNvPr>
          <p:cNvSpPr>
            <a:spLocks noGrp="1"/>
          </p:cNvSpPr>
          <p:nvPr>
            <p:ph type="title"/>
          </p:nvPr>
        </p:nvSpPr>
        <p:spPr/>
        <p:txBody>
          <a:bodyPr>
            <a:normAutofit fontScale="90000"/>
          </a:bodyPr>
          <a:lstStyle/>
          <a:p>
            <a:r>
              <a:rPr lang="en-US" sz="3200" b="1" dirty="0"/>
              <a:t>India and Germany’s </a:t>
            </a:r>
            <a:r>
              <a:rPr lang="en-US" b="1" dirty="0"/>
              <a:t>P</a:t>
            </a:r>
            <a:r>
              <a:rPr lang="en-US" sz="3200" b="1" dirty="0"/>
              <a:t>rint contribution to total Adex is highest in the world at 19%</a:t>
            </a:r>
            <a:br>
              <a:rPr lang="en-US" sz="3200" b="1" dirty="0"/>
            </a:br>
            <a:endParaRPr lang="en-IN" dirty="0"/>
          </a:p>
        </p:txBody>
      </p:sp>
      <p:graphicFrame>
        <p:nvGraphicFramePr>
          <p:cNvPr id="6" name="Chart 5">
            <a:extLst>
              <a:ext uri="{FF2B5EF4-FFF2-40B4-BE49-F238E27FC236}">
                <a16:creationId xmlns:a16="http://schemas.microsoft.com/office/drawing/2014/main" id="{46EA3762-3AB7-6F69-32DC-5849AD30219C}"/>
              </a:ext>
            </a:extLst>
          </p:cNvPr>
          <p:cNvGraphicFramePr/>
          <p:nvPr>
            <p:extLst>
              <p:ext uri="{D42A27DB-BD31-4B8C-83A1-F6EECF244321}">
                <p14:modId xmlns:p14="http://schemas.microsoft.com/office/powerpoint/2010/main" val="197944061"/>
              </p:ext>
            </p:extLst>
          </p:nvPr>
        </p:nvGraphicFramePr>
        <p:xfrm>
          <a:off x="2247758" y="1397285"/>
          <a:ext cx="8128000" cy="494653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650301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4C008-95BA-EB75-A04B-D96952096C90}"/>
              </a:ext>
            </a:extLst>
          </p:cNvPr>
          <p:cNvSpPr>
            <a:spLocks noGrp="1"/>
          </p:cNvSpPr>
          <p:nvPr>
            <p:ph type="title"/>
          </p:nvPr>
        </p:nvSpPr>
        <p:spPr>
          <a:xfrm>
            <a:off x="397082" y="63911"/>
            <a:ext cx="10515600" cy="1325563"/>
          </a:xfrm>
        </p:spPr>
        <p:txBody>
          <a:bodyPr>
            <a:normAutofit fontScale="90000"/>
          </a:bodyPr>
          <a:lstStyle/>
          <a:p>
            <a:r>
              <a:rPr lang="en-US" sz="3600" b="1" dirty="0"/>
              <a:t>5 Lead Categories contribute 50%</a:t>
            </a:r>
            <a:br>
              <a:rPr lang="en-US" sz="4000" b="1" dirty="0"/>
            </a:br>
            <a:r>
              <a:rPr lang="en-US" sz="2700" b="1" dirty="0"/>
              <a:t>Auto is the leader with 14% share</a:t>
            </a:r>
            <a:br>
              <a:rPr lang="en-US" sz="2700" b="1" dirty="0"/>
            </a:br>
            <a:r>
              <a:rPr lang="en-US" sz="2800" b="1" dirty="0"/>
              <a:t>Govt &amp; Political spent </a:t>
            </a:r>
            <a:r>
              <a:rPr lang="en-US" sz="2800" b="1" dirty="0" err="1"/>
              <a:t>approx</a:t>
            </a:r>
            <a:r>
              <a:rPr lang="en-US" sz="2800" b="1" dirty="0"/>
              <a:t> Rs. 1,500 crores</a:t>
            </a:r>
            <a:endParaRPr lang="en-IN" sz="2700" dirty="0"/>
          </a:p>
        </p:txBody>
      </p:sp>
      <p:graphicFrame>
        <p:nvGraphicFramePr>
          <p:cNvPr id="6" name="Table 5">
            <a:extLst>
              <a:ext uri="{FF2B5EF4-FFF2-40B4-BE49-F238E27FC236}">
                <a16:creationId xmlns:a16="http://schemas.microsoft.com/office/drawing/2014/main" id="{488066E2-3D03-DEE4-A63F-61B452CC8037}"/>
              </a:ext>
            </a:extLst>
          </p:cNvPr>
          <p:cNvGraphicFramePr>
            <a:graphicFrameLocks noGrp="1"/>
          </p:cNvGraphicFramePr>
          <p:nvPr>
            <p:extLst>
              <p:ext uri="{D42A27DB-BD31-4B8C-83A1-F6EECF244321}">
                <p14:modId xmlns:p14="http://schemas.microsoft.com/office/powerpoint/2010/main" val="738924309"/>
              </p:ext>
            </p:extLst>
          </p:nvPr>
        </p:nvGraphicFramePr>
        <p:xfrm>
          <a:off x="905381" y="1389474"/>
          <a:ext cx="9499003" cy="3830481"/>
        </p:xfrm>
        <a:graphic>
          <a:graphicData uri="http://schemas.openxmlformats.org/drawingml/2006/table">
            <a:tbl>
              <a:tblPr firstRow="1" bandRow="1"/>
              <a:tblGrid>
                <a:gridCol w="2255052">
                  <a:extLst>
                    <a:ext uri="{9D8B030D-6E8A-4147-A177-3AD203B41FA5}">
                      <a16:colId xmlns:a16="http://schemas.microsoft.com/office/drawing/2014/main" val="1476207636"/>
                    </a:ext>
                  </a:extLst>
                </a:gridCol>
                <a:gridCol w="1222625">
                  <a:extLst>
                    <a:ext uri="{9D8B030D-6E8A-4147-A177-3AD203B41FA5}">
                      <a16:colId xmlns:a16="http://schemas.microsoft.com/office/drawing/2014/main" val="402648692"/>
                    </a:ext>
                  </a:extLst>
                </a:gridCol>
                <a:gridCol w="1407559">
                  <a:extLst>
                    <a:ext uri="{9D8B030D-6E8A-4147-A177-3AD203B41FA5}">
                      <a16:colId xmlns:a16="http://schemas.microsoft.com/office/drawing/2014/main" val="3145783899"/>
                    </a:ext>
                  </a:extLst>
                </a:gridCol>
                <a:gridCol w="1384792">
                  <a:extLst>
                    <a:ext uri="{9D8B030D-6E8A-4147-A177-3AD203B41FA5}">
                      <a16:colId xmlns:a16="http://schemas.microsoft.com/office/drawing/2014/main" val="2666751128"/>
                    </a:ext>
                  </a:extLst>
                </a:gridCol>
                <a:gridCol w="1628775">
                  <a:extLst>
                    <a:ext uri="{9D8B030D-6E8A-4147-A177-3AD203B41FA5}">
                      <a16:colId xmlns:a16="http://schemas.microsoft.com/office/drawing/2014/main" val="109034934"/>
                    </a:ext>
                  </a:extLst>
                </a:gridCol>
                <a:gridCol w="1600200">
                  <a:extLst>
                    <a:ext uri="{9D8B030D-6E8A-4147-A177-3AD203B41FA5}">
                      <a16:colId xmlns:a16="http://schemas.microsoft.com/office/drawing/2014/main" val="2802642404"/>
                    </a:ext>
                  </a:extLst>
                </a:gridCol>
              </a:tblGrid>
              <a:tr h="400485">
                <a:tc rowSpan="2">
                  <a:txBody>
                    <a:bodyPr/>
                    <a:lstStyle/>
                    <a:p>
                      <a:pPr algn="ctr" rtl="0" fontAlgn="ctr">
                        <a:spcBef>
                          <a:spcPts val="0"/>
                        </a:spcBef>
                        <a:spcAft>
                          <a:spcPts val="0"/>
                        </a:spcAft>
                      </a:pPr>
                      <a:r>
                        <a:rPr lang="en-IN" sz="2000" b="1" i="0" u="none" strike="noStrike" dirty="0">
                          <a:solidFill>
                            <a:srgbClr val="FFFFFF"/>
                          </a:solidFill>
                          <a:effectLst/>
                          <a:latin typeface="Calibri" panose="020F0502020204030204" pitchFamily="34" charset="0"/>
                        </a:rPr>
                        <a:t>Product</a:t>
                      </a:r>
                      <a:br>
                        <a:rPr lang="en-IN" sz="2000" b="1" i="0" u="none" strike="noStrike" dirty="0">
                          <a:solidFill>
                            <a:srgbClr val="FFFFFF"/>
                          </a:solidFill>
                          <a:effectLst/>
                          <a:latin typeface="Calibri" panose="020F0502020204030204" pitchFamily="34" charset="0"/>
                        </a:rPr>
                      </a:br>
                      <a:r>
                        <a:rPr lang="en-IN" sz="2000" b="1" i="0" u="none" strike="noStrike" dirty="0">
                          <a:solidFill>
                            <a:srgbClr val="FFFFFF"/>
                          </a:solidFill>
                          <a:effectLst/>
                          <a:latin typeface="Calibri" panose="020F0502020204030204" pitchFamily="34" charset="0"/>
                        </a:rPr>
                        <a:t> Category</a:t>
                      </a:r>
                      <a:endParaRPr lang="en-IN" sz="2000" b="0" i="0" u="none" strike="noStrike" dirty="0">
                        <a:effectLst/>
                        <a:latin typeface="Arial" panose="020B0604020202020204" pitchFamily="34" charset="0"/>
                      </a:endParaRPr>
                    </a:p>
                  </a:txBody>
                  <a:tcPr marL="120265" marR="120265" marT="60133" marB="601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33F50"/>
                    </a:solidFill>
                  </a:tcPr>
                </a:tc>
                <a:tc>
                  <a:txBody>
                    <a:bodyPr/>
                    <a:lstStyle/>
                    <a:p>
                      <a:pPr algn="ctr" rtl="0" fontAlgn="ctr">
                        <a:spcBef>
                          <a:spcPts val="0"/>
                        </a:spcBef>
                        <a:spcAft>
                          <a:spcPts val="0"/>
                        </a:spcAft>
                      </a:pPr>
                      <a:r>
                        <a:rPr lang="en-IN" sz="2000" b="1" i="0" u="none" strike="noStrike" dirty="0">
                          <a:solidFill>
                            <a:srgbClr val="FFFFFF"/>
                          </a:solidFill>
                          <a:effectLst/>
                          <a:latin typeface="Calibri" panose="020F0502020204030204" pitchFamily="34" charset="0"/>
                        </a:rPr>
                        <a:t>Yr 2023</a:t>
                      </a:r>
                      <a:endParaRPr lang="en-IN" sz="2000" b="0" i="0" u="none" strike="noStrike" dirty="0">
                        <a:effectLst/>
                        <a:latin typeface="Arial" panose="020B0604020202020204" pitchFamily="34" charset="0"/>
                      </a:endParaRPr>
                    </a:p>
                  </a:txBody>
                  <a:tcPr marL="8352" marR="8352" marT="835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333F50"/>
                    </a:solidFill>
                  </a:tcPr>
                </a:tc>
                <a:tc rowSpan="2">
                  <a:txBody>
                    <a:bodyPr/>
                    <a:lstStyle/>
                    <a:p>
                      <a:pPr algn="ctr" rtl="0" fontAlgn="ctr">
                        <a:spcBef>
                          <a:spcPts val="0"/>
                        </a:spcBef>
                        <a:spcAft>
                          <a:spcPts val="0"/>
                        </a:spcAft>
                      </a:pPr>
                      <a:r>
                        <a:rPr lang="en-US" sz="2000" b="1" i="0" u="none" strike="noStrike" dirty="0">
                          <a:solidFill>
                            <a:srgbClr val="FFFFFF"/>
                          </a:solidFill>
                          <a:effectLst/>
                          <a:latin typeface="Calibri" panose="020F0502020204030204" pitchFamily="34" charset="0"/>
                        </a:rPr>
                        <a:t>Yr 2024 </a:t>
                      </a:r>
                      <a:br>
                        <a:rPr lang="en-US" sz="2000" b="1" i="0" u="none" strike="noStrike" dirty="0">
                          <a:solidFill>
                            <a:srgbClr val="FFFFFF"/>
                          </a:solidFill>
                          <a:effectLst/>
                          <a:latin typeface="Calibri" panose="020F0502020204030204" pitchFamily="34" charset="0"/>
                        </a:rPr>
                      </a:br>
                      <a:r>
                        <a:rPr lang="en-US" sz="2000" b="1" i="0" u="none" strike="noStrike" dirty="0">
                          <a:solidFill>
                            <a:srgbClr val="FFFFFF"/>
                          </a:solidFill>
                          <a:effectLst/>
                          <a:latin typeface="Calibri" panose="020F0502020204030204" pitchFamily="34" charset="0"/>
                        </a:rPr>
                        <a:t> In Rs </a:t>
                      </a:r>
                      <a:r>
                        <a:rPr lang="en-US" sz="2000" b="1" i="0" u="none" strike="noStrike" dirty="0" err="1">
                          <a:solidFill>
                            <a:srgbClr val="FFFFFF"/>
                          </a:solidFill>
                          <a:effectLst/>
                          <a:latin typeface="Calibri" panose="020F0502020204030204" pitchFamily="34" charset="0"/>
                        </a:rPr>
                        <a:t>Crs</a:t>
                      </a:r>
                      <a:endParaRPr lang="en-US" sz="2000" b="0" i="0" u="none" strike="noStrike" dirty="0">
                        <a:effectLst/>
                        <a:latin typeface="Arial" panose="020B0604020202020204" pitchFamily="34" charset="0"/>
                      </a:endParaRPr>
                    </a:p>
                  </a:txBody>
                  <a:tcPr marL="120265" marR="120265" marT="60133" marB="601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03864"/>
                    </a:solidFill>
                  </a:tcPr>
                </a:tc>
                <a:tc rowSpan="2">
                  <a:txBody>
                    <a:bodyPr/>
                    <a:lstStyle/>
                    <a:p>
                      <a:pPr algn="ctr" rtl="0" fontAlgn="ctr">
                        <a:spcBef>
                          <a:spcPts val="0"/>
                        </a:spcBef>
                        <a:spcAft>
                          <a:spcPts val="0"/>
                        </a:spcAft>
                      </a:pPr>
                      <a:r>
                        <a:rPr lang="en-IN" sz="2000" b="1" i="0" u="none" strike="noStrike" dirty="0">
                          <a:solidFill>
                            <a:srgbClr val="FFFFFF"/>
                          </a:solidFill>
                          <a:effectLst/>
                          <a:latin typeface="Calibri" panose="020F0502020204030204" pitchFamily="34" charset="0"/>
                        </a:rPr>
                        <a:t>Growth %  </a:t>
                      </a:r>
                      <a:br>
                        <a:rPr lang="en-IN" sz="2000" b="1" i="0" u="none" strike="noStrike" dirty="0">
                          <a:solidFill>
                            <a:srgbClr val="FFFFFF"/>
                          </a:solidFill>
                          <a:effectLst/>
                          <a:latin typeface="Calibri" panose="020F0502020204030204" pitchFamily="34" charset="0"/>
                        </a:rPr>
                      </a:br>
                      <a:r>
                        <a:rPr lang="en-IN" sz="2000" b="1" i="0" u="none" strike="noStrike" dirty="0">
                          <a:solidFill>
                            <a:srgbClr val="FFFFFF"/>
                          </a:solidFill>
                          <a:effectLst/>
                          <a:latin typeface="Calibri" panose="020F0502020204030204" pitchFamily="34" charset="0"/>
                        </a:rPr>
                        <a:t>24 / 23</a:t>
                      </a:r>
                      <a:endParaRPr lang="en-IN" sz="2000" b="0" i="0" u="none" strike="noStrike" dirty="0">
                        <a:effectLst/>
                        <a:latin typeface="Arial" panose="020B0604020202020204" pitchFamily="34" charset="0"/>
                      </a:endParaRPr>
                    </a:p>
                  </a:txBody>
                  <a:tcPr marL="120265" marR="120265" marT="60133" marB="601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43C0C"/>
                    </a:solidFill>
                  </a:tcPr>
                </a:tc>
                <a:tc rowSpan="2">
                  <a:txBody>
                    <a:bodyPr/>
                    <a:lstStyle/>
                    <a:p>
                      <a:pPr algn="ctr" rtl="0" fontAlgn="ctr">
                        <a:spcBef>
                          <a:spcPts val="0"/>
                        </a:spcBef>
                        <a:spcAft>
                          <a:spcPts val="0"/>
                        </a:spcAft>
                      </a:pPr>
                      <a:r>
                        <a:rPr lang="en-IN" sz="2000" b="1" i="0" u="none" strike="noStrike" dirty="0" err="1">
                          <a:solidFill>
                            <a:srgbClr val="FFFFFF"/>
                          </a:solidFill>
                          <a:effectLst/>
                          <a:latin typeface="Calibri" panose="020F0502020204030204" pitchFamily="34" charset="0"/>
                        </a:rPr>
                        <a:t>Catg</a:t>
                      </a:r>
                      <a:r>
                        <a:rPr lang="en-IN" sz="2000" b="1" i="0" u="none" strike="noStrike" dirty="0">
                          <a:solidFill>
                            <a:srgbClr val="FFFFFF"/>
                          </a:solidFill>
                          <a:effectLst/>
                          <a:latin typeface="Calibri" panose="020F0502020204030204" pitchFamily="34" charset="0"/>
                        </a:rPr>
                        <a:t> </a:t>
                      </a:r>
                      <a:r>
                        <a:rPr lang="en-IN" sz="2000" b="1" i="0" u="none" strike="noStrike" dirty="0" err="1">
                          <a:solidFill>
                            <a:srgbClr val="FFFFFF"/>
                          </a:solidFill>
                          <a:effectLst/>
                          <a:latin typeface="Calibri" panose="020F0502020204030204" pitchFamily="34" charset="0"/>
                        </a:rPr>
                        <a:t>Contbn</a:t>
                      </a:r>
                      <a:r>
                        <a:rPr lang="en-IN" sz="2000" b="1" i="0" u="none" strike="noStrike" dirty="0">
                          <a:solidFill>
                            <a:srgbClr val="FFFFFF"/>
                          </a:solidFill>
                          <a:effectLst/>
                          <a:latin typeface="Calibri" panose="020F0502020204030204" pitchFamily="34" charset="0"/>
                        </a:rPr>
                        <a:t> 2023</a:t>
                      </a:r>
                      <a:endParaRPr lang="en-IN" sz="2000" b="0" i="0" u="none" strike="noStrike" dirty="0">
                        <a:effectLst/>
                        <a:latin typeface="Arial" panose="020B0604020202020204" pitchFamily="34" charset="0"/>
                      </a:endParaRPr>
                    </a:p>
                  </a:txBody>
                  <a:tcPr marL="120265" marR="120265" marT="60133" marB="601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48235"/>
                    </a:solidFill>
                  </a:tcPr>
                </a:tc>
                <a:tc rowSpan="2">
                  <a:txBody>
                    <a:bodyPr/>
                    <a:lstStyle/>
                    <a:p>
                      <a:pPr algn="ctr" rtl="0" fontAlgn="ctr">
                        <a:spcBef>
                          <a:spcPts val="0"/>
                        </a:spcBef>
                        <a:spcAft>
                          <a:spcPts val="0"/>
                        </a:spcAft>
                      </a:pPr>
                      <a:r>
                        <a:rPr lang="en-IN" sz="2000" b="1" i="0" u="none" strike="noStrike" dirty="0" err="1">
                          <a:solidFill>
                            <a:srgbClr val="FFFFFF"/>
                          </a:solidFill>
                          <a:effectLst/>
                          <a:latin typeface="Calibri" panose="020F0502020204030204" pitchFamily="34" charset="0"/>
                        </a:rPr>
                        <a:t>Catg</a:t>
                      </a:r>
                      <a:r>
                        <a:rPr lang="en-IN" sz="2000" b="1" i="0" u="none" strike="noStrike" dirty="0">
                          <a:solidFill>
                            <a:srgbClr val="FFFFFF"/>
                          </a:solidFill>
                          <a:effectLst/>
                          <a:latin typeface="Calibri" panose="020F0502020204030204" pitchFamily="34" charset="0"/>
                        </a:rPr>
                        <a:t> </a:t>
                      </a:r>
                      <a:r>
                        <a:rPr lang="en-IN" sz="2000" b="1" i="0" u="none" strike="noStrike" dirty="0" err="1">
                          <a:solidFill>
                            <a:srgbClr val="FFFFFF"/>
                          </a:solidFill>
                          <a:effectLst/>
                          <a:latin typeface="Calibri" panose="020F0502020204030204" pitchFamily="34" charset="0"/>
                        </a:rPr>
                        <a:t>Contbn</a:t>
                      </a:r>
                      <a:r>
                        <a:rPr lang="en-IN" sz="2000" b="1" i="0" u="none" strike="noStrike" dirty="0">
                          <a:solidFill>
                            <a:srgbClr val="FFFFFF"/>
                          </a:solidFill>
                          <a:effectLst/>
                          <a:latin typeface="Calibri" panose="020F0502020204030204" pitchFamily="34" charset="0"/>
                        </a:rPr>
                        <a:t> 2024</a:t>
                      </a:r>
                      <a:endParaRPr lang="en-IN" sz="2000" b="0" i="0" u="none" strike="noStrike" dirty="0">
                        <a:effectLst/>
                        <a:latin typeface="Arial" panose="020B0604020202020204" pitchFamily="34" charset="0"/>
                      </a:endParaRPr>
                    </a:p>
                  </a:txBody>
                  <a:tcPr marL="120265" marR="120265" marT="60133" marB="601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33F50"/>
                    </a:solidFill>
                  </a:tcPr>
                </a:tc>
                <a:extLst>
                  <a:ext uri="{0D108BD9-81ED-4DB2-BD59-A6C34878D82A}">
                    <a16:rowId xmlns:a16="http://schemas.microsoft.com/office/drawing/2014/main" val="611462895"/>
                  </a:ext>
                </a:extLst>
              </a:tr>
              <a:tr h="400485">
                <a:tc vMerge="1">
                  <a:txBody>
                    <a:bodyPr/>
                    <a:lstStyle/>
                    <a:p>
                      <a:endParaRPr lang="en-IN"/>
                    </a:p>
                  </a:txBody>
                  <a:tcPr/>
                </a:tc>
                <a:tc>
                  <a:txBody>
                    <a:bodyPr/>
                    <a:lstStyle/>
                    <a:p>
                      <a:pPr algn="ctr" rtl="0" fontAlgn="ctr">
                        <a:spcBef>
                          <a:spcPts val="0"/>
                        </a:spcBef>
                        <a:spcAft>
                          <a:spcPts val="0"/>
                        </a:spcAft>
                      </a:pPr>
                      <a:r>
                        <a:rPr lang="en-IN" sz="2000" b="1" i="0" u="none" strike="noStrike" dirty="0">
                          <a:solidFill>
                            <a:srgbClr val="FFFFFF"/>
                          </a:solidFill>
                          <a:effectLst/>
                          <a:latin typeface="Calibri" panose="020F0502020204030204" pitchFamily="34" charset="0"/>
                        </a:rPr>
                        <a:t> In Rs </a:t>
                      </a:r>
                      <a:r>
                        <a:rPr lang="en-IN" sz="2000" b="1" i="0" u="none" strike="noStrike" dirty="0" err="1">
                          <a:solidFill>
                            <a:srgbClr val="FFFFFF"/>
                          </a:solidFill>
                          <a:effectLst/>
                          <a:latin typeface="Calibri" panose="020F0502020204030204" pitchFamily="34" charset="0"/>
                        </a:rPr>
                        <a:t>Crs</a:t>
                      </a:r>
                      <a:endParaRPr lang="en-IN" sz="2000" b="0" i="0" u="none" strike="noStrike" dirty="0">
                        <a:effectLst/>
                        <a:latin typeface="Arial" panose="020B0604020202020204" pitchFamily="34" charset="0"/>
                      </a:endParaRPr>
                    </a:p>
                  </a:txBody>
                  <a:tcPr marL="8352" marR="8352" marT="835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333F50"/>
                    </a:solidFill>
                  </a:tcPr>
                </a:tc>
                <a:tc vMerge="1">
                  <a:txBody>
                    <a:bodyPr/>
                    <a:lstStyle/>
                    <a:p>
                      <a:endParaRPr lang="en-IN"/>
                    </a:p>
                  </a:txBody>
                  <a:tcPr/>
                </a:tc>
                <a:tc vMerge="1">
                  <a:txBody>
                    <a:bodyPr/>
                    <a:lstStyle/>
                    <a:p>
                      <a:endParaRPr lang="en-IN"/>
                    </a:p>
                  </a:txBody>
                  <a:tcPr/>
                </a:tc>
                <a:tc vMerge="1">
                  <a:txBody>
                    <a:bodyPr/>
                    <a:lstStyle/>
                    <a:p>
                      <a:endParaRPr lang="en-IN"/>
                    </a:p>
                  </a:txBody>
                  <a:tcPr/>
                </a:tc>
                <a:tc vMerge="1">
                  <a:txBody>
                    <a:bodyPr/>
                    <a:lstStyle/>
                    <a:p>
                      <a:endParaRPr lang="en-IN"/>
                    </a:p>
                  </a:txBody>
                  <a:tcPr/>
                </a:tc>
                <a:extLst>
                  <a:ext uri="{0D108BD9-81ED-4DB2-BD59-A6C34878D82A}">
                    <a16:rowId xmlns:a16="http://schemas.microsoft.com/office/drawing/2014/main" val="3542622130"/>
                  </a:ext>
                </a:extLst>
              </a:tr>
              <a:tr h="412711">
                <a:tc>
                  <a:txBody>
                    <a:bodyPr/>
                    <a:lstStyle/>
                    <a:p>
                      <a:pPr algn="ctr" fontAlgn="b"/>
                      <a:r>
                        <a:rPr lang="en-IN" sz="1800" b="1" i="0" u="none" strike="noStrike" dirty="0">
                          <a:solidFill>
                            <a:srgbClr val="000000"/>
                          </a:solidFill>
                          <a:effectLst/>
                          <a:latin typeface="Calibri" panose="020F0502020204030204" pitchFamily="34" charset="0"/>
                        </a:rPr>
                        <a:t>Auto</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dirty="0">
                          <a:solidFill>
                            <a:srgbClr val="000000"/>
                          </a:solidFill>
                          <a:effectLst/>
                          <a:latin typeface="Calibri" panose="020F0502020204030204" pitchFamily="34" charset="0"/>
                        </a:rPr>
                        <a:t>2627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2803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BE5D6"/>
                    </a:solidFill>
                  </a:tcPr>
                </a:tc>
                <a:tc>
                  <a:txBody>
                    <a:bodyPr/>
                    <a:lstStyle/>
                    <a:p>
                      <a:pPr algn="ctr" fontAlgn="b"/>
                      <a:r>
                        <a:rPr lang="en-IN" sz="1800" b="1" i="0" u="none" strike="noStrike" dirty="0">
                          <a:solidFill>
                            <a:srgbClr val="000000"/>
                          </a:solidFill>
                          <a:effectLst/>
                          <a:latin typeface="Calibri" panose="020F0502020204030204" pitchFamily="34" charset="0"/>
                        </a:rPr>
                        <a:t>14%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C5E0B4"/>
                    </a:solidFill>
                  </a:tcPr>
                </a:tc>
                <a:tc>
                  <a:txBody>
                    <a:bodyPr/>
                    <a:lstStyle/>
                    <a:p>
                      <a:pPr algn="ctr" fontAlgn="b"/>
                      <a:r>
                        <a:rPr lang="en-IN" sz="1800" b="1" i="0" u="none" strike="noStrike">
                          <a:solidFill>
                            <a:srgbClr val="000000"/>
                          </a:solidFill>
                          <a:effectLst/>
                          <a:latin typeface="Calibri" panose="020F0502020204030204" pitchFamily="34" charset="0"/>
                        </a:rPr>
                        <a:t>14%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AE3F3"/>
                    </a:solidFill>
                  </a:tcPr>
                </a:tc>
                <a:extLst>
                  <a:ext uri="{0D108BD9-81ED-4DB2-BD59-A6C34878D82A}">
                    <a16:rowId xmlns:a16="http://schemas.microsoft.com/office/drawing/2014/main" val="1143151503"/>
                  </a:ext>
                </a:extLst>
              </a:tr>
              <a:tr h="412711">
                <a:tc>
                  <a:txBody>
                    <a:bodyPr/>
                    <a:lstStyle/>
                    <a:p>
                      <a:pPr algn="ctr" fontAlgn="b"/>
                      <a:r>
                        <a:rPr lang="en-IN" sz="1800" b="1" i="0" u="none" strike="noStrike">
                          <a:solidFill>
                            <a:srgbClr val="000000"/>
                          </a:solidFill>
                          <a:effectLst/>
                          <a:latin typeface="Calibri" panose="020F0502020204030204" pitchFamily="34" charset="0"/>
                        </a:rPr>
                        <a:t>FMCG</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2270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dirty="0">
                          <a:solidFill>
                            <a:srgbClr val="000000"/>
                          </a:solidFill>
                          <a:effectLst/>
                          <a:latin typeface="Calibri" panose="020F0502020204030204" pitchFamily="34" charset="0"/>
                        </a:rPr>
                        <a:t>2403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5D6"/>
                    </a:solidFill>
                  </a:tcPr>
                </a:tc>
                <a:tc>
                  <a:txBody>
                    <a:bodyPr/>
                    <a:lstStyle/>
                    <a:p>
                      <a:pPr algn="ctr" fontAlgn="b"/>
                      <a:r>
                        <a:rPr lang="en-IN" sz="1800" b="1" i="0" u="none" strike="noStrike">
                          <a:solidFill>
                            <a:srgbClr val="000000"/>
                          </a:solidFill>
                          <a:effectLst/>
                          <a:latin typeface="Calibri" panose="020F0502020204030204" pitchFamily="34" charset="0"/>
                        </a:rPr>
                        <a:t>12%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algn="ctr" fontAlgn="b"/>
                      <a:r>
                        <a:rPr lang="en-IN" sz="1800" b="1" i="0" u="none" strike="noStrike">
                          <a:solidFill>
                            <a:srgbClr val="000000"/>
                          </a:solidFill>
                          <a:effectLst/>
                          <a:latin typeface="Calibri" panose="020F0502020204030204" pitchFamily="34" charset="0"/>
                        </a:rPr>
                        <a:t>12%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extLst>
                  <a:ext uri="{0D108BD9-81ED-4DB2-BD59-A6C34878D82A}">
                    <a16:rowId xmlns:a16="http://schemas.microsoft.com/office/drawing/2014/main" val="27857875"/>
                  </a:ext>
                </a:extLst>
              </a:tr>
              <a:tr h="410966">
                <a:tc>
                  <a:txBody>
                    <a:bodyPr/>
                    <a:lstStyle/>
                    <a:p>
                      <a:pPr algn="ctr" fontAlgn="b"/>
                      <a:r>
                        <a:rPr lang="en-IN" sz="1800" b="1" i="0" u="none" strike="noStrike">
                          <a:solidFill>
                            <a:srgbClr val="000000"/>
                          </a:solidFill>
                          <a:effectLst/>
                          <a:latin typeface="Calibri" panose="020F0502020204030204" pitchFamily="34" charset="0"/>
                        </a:rPr>
                        <a:t>Education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1782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dirty="0">
                          <a:solidFill>
                            <a:srgbClr val="000000"/>
                          </a:solidFill>
                          <a:effectLst/>
                          <a:latin typeface="Calibri" panose="020F0502020204030204" pitchFamily="34" charset="0"/>
                        </a:rPr>
                        <a:t>1909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dirty="0">
                          <a:solidFill>
                            <a:srgbClr val="000000"/>
                          </a:solidFill>
                          <a:effectLst/>
                          <a:latin typeface="Calibri" panose="020F0502020204030204" pitchFamily="34" charset="0"/>
                        </a:rPr>
                        <a:t>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5D6"/>
                    </a:solidFill>
                  </a:tcPr>
                </a:tc>
                <a:tc>
                  <a:txBody>
                    <a:bodyPr/>
                    <a:lstStyle/>
                    <a:p>
                      <a:pPr algn="ctr" fontAlgn="b"/>
                      <a:r>
                        <a:rPr lang="en-IN" sz="1800" b="1" i="0" u="none" strike="noStrike">
                          <a:solidFill>
                            <a:srgbClr val="000000"/>
                          </a:solidFill>
                          <a:effectLst/>
                          <a:latin typeface="Calibri" panose="020F0502020204030204" pitchFamily="34" charset="0"/>
                        </a:rPr>
                        <a:t>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algn="ctr" fontAlgn="b"/>
                      <a:r>
                        <a:rPr lang="en-IN" sz="1800" b="1" i="0" u="none" strike="noStrike">
                          <a:solidFill>
                            <a:srgbClr val="000000"/>
                          </a:solidFill>
                          <a:effectLst/>
                          <a:latin typeface="Calibri" panose="020F0502020204030204" pitchFamily="34" charset="0"/>
                        </a:rPr>
                        <a:t>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extLst>
                  <a:ext uri="{0D108BD9-81ED-4DB2-BD59-A6C34878D82A}">
                    <a16:rowId xmlns:a16="http://schemas.microsoft.com/office/drawing/2014/main" val="2973101989"/>
                  </a:ext>
                </a:extLst>
              </a:tr>
              <a:tr h="412711">
                <a:tc>
                  <a:txBody>
                    <a:bodyPr/>
                    <a:lstStyle/>
                    <a:p>
                      <a:pPr algn="ctr" fontAlgn="b"/>
                      <a:r>
                        <a:rPr lang="en-IN" sz="1800" b="1" i="0" u="none" strike="noStrike" dirty="0">
                          <a:solidFill>
                            <a:srgbClr val="000000"/>
                          </a:solidFill>
                          <a:effectLst/>
                          <a:latin typeface="Calibri" panose="020F0502020204030204" pitchFamily="34" charset="0"/>
                        </a:rPr>
                        <a:t>Real Estate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1471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1566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dirty="0">
                          <a:solidFill>
                            <a:srgbClr val="000000"/>
                          </a:solidFill>
                          <a:effectLst/>
                          <a:latin typeface="Calibri" panose="020F0502020204030204" pitchFamily="34" charset="0"/>
                        </a:rPr>
                        <a:t>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5D6"/>
                    </a:solidFill>
                  </a:tcPr>
                </a:tc>
                <a:tc>
                  <a:txBody>
                    <a:bodyPr/>
                    <a:lstStyle/>
                    <a:p>
                      <a:pPr algn="ctr" fontAlgn="b"/>
                      <a:r>
                        <a:rPr lang="en-IN" sz="1800" b="1" i="0" u="none" strike="noStrike" dirty="0">
                          <a:solidFill>
                            <a:srgbClr val="000000"/>
                          </a:solidFill>
                          <a:effectLst/>
                          <a:latin typeface="Calibri" panose="020F0502020204030204" pitchFamily="34" charset="0"/>
                        </a:rPr>
                        <a:t>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algn="ctr" fontAlgn="b"/>
                      <a:r>
                        <a:rPr lang="en-IN" sz="1800" b="1" i="0" u="none" strike="noStrike">
                          <a:solidFill>
                            <a:srgbClr val="000000"/>
                          </a:solidFill>
                          <a:effectLst/>
                          <a:latin typeface="Calibri" panose="020F0502020204030204" pitchFamily="34" charset="0"/>
                        </a:rPr>
                        <a:t>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extLst>
                  <a:ext uri="{0D108BD9-81ED-4DB2-BD59-A6C34878D82A}">
                    <a16:rowId xmlns:a16="http://schemas.microsoft.com/office/drawing/2014/main" val="2445211063"/>
                  </a:ext>
                </a:extLst>
              </a:tr>
              <a:tr h="412711">
                <a:tc>
                  <a:txBody>
                    <a:bodyPr/>
                    <a:lstStyle/>
                    <a:p>
                      <a:pPr algn="ctr" fontAlgn="b"/>
                      <a:r>
                        <a:rPr lang="en-IN" sz="1800" b="1" i="0" u="none" strike="noStrike">
                          <a:solidFill>
                            <a:srgbClr val="000000"/>
                          </a:solidFill>
                          <a:effectLst/>
                          <a:latin typeface="Calibri" panose="020F0502020204030204" pitchFamily="34" charset="0"/>
                        </a:rPr>
                        <a:t>Retail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1379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1385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5D6"/>
                    </a:solidFill>
                  </a:tcPr>
                </a:tc>
                <a:tc>
                  <a:txBody>
                    <a:bodyPr/>
                    <a:lstStyle/>
                    <a:p>
                      <a:pPr algn="ctr" fontAlgn="b"/>
                      <a:r>
                        <a:rPr lang="en-IN" sz="1800" b="1" i="0" u="none" strike="noStrike" dirty="0">
                          <a:solidFill>
                            <a:srgbClr val="000000"/>
                          </a:solidFill>
                          <a:effectLst/>
                          <a:latin typeface="Calibri" panose="020F0502020204030204" pitchFamily="34" charset="0"/>
                        </a:rPr>
                        <a:t>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algn="ctr" fontAlgn="b"/>
                      <a:r>
                        <a:rPr lang="en-IN" sz="1800" b="1" i="0" u="none" strike="noStrike" dirty="0">
                          <a:solidFill>
                            <a:srgbClr val="000000"/>
                          </a:solidFill>
                          <a:effectLst/>
                          <a:latin typeface="Calibri" panose="020F0502020204030204" pitchFamily="34" charset="0"/>
                        </a:rPr>
                        <a:t>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extLst>
                  <a:ext uri="{0D108BD9-81ED-4DB2-BD59-A6C34878D82A}">
                    <a16:rowId xmlns:a16="http://schemas.microsoft.com/office/drawing/2014/main" val="491252917"/>
                  </a:ext>
                </a:extLst>
              </a:tr>
              <a:tr h="412711">
                <a:tc>
                  <a:txBody>
                    <a:bodyPr/>
                    <a:lstStyle/>
                    <a:p>
                      <a:pPr algn="ctr" fontAlgn="b"/>
                      <a:r>
                        <a:rPr lang="en-IN" sz="1800" b="1" i="0" u="none" strike="noStrike">
                          <a:solidFill>
                            <a:srgbClr val="000000"/>
                          </a:solidFill>
                          <a:effectLst/>
                          <a:latin typeface="Calibri" panose="020F0502020204030204" pitchFamily="34" charset="0"/>
                        </a:rPr>
                        <a:t>BFSI</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1247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1328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5D6"/>
                    </a:solidFill>
                  </a:tcPr>
                </a:tc>
                <a:tc>
                  <a:txBody>
                    <a:bodyPr/>
                    <a:lstStyle/>
                    <a:p>
                      <a:pPr algn="ctr" fontAlgn="b"/>
                      <a:r>
                        <a:rPr lang="en-IN" sz="1800" b="1" i="0" u="none" strike="noStrike" dirty="0">
                          <a:solidFill>
                            <a:srgbClr val="000000"/>
                          </a:solidFill>
                          <a:effectLst/>
                          <a:latin typeface="Calibri" panose="020F0502020204030204" pitchFamily="34" charset="0"/>
                        </a:rPr>
                        <a:t>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algn="ctr" fontAlgn="b"/>
                      <a:r>
                        <a:rPr lang="en-IN" sz="1800" b="1" i="0" u="none" strike="noStrike" dirty="0">
                          <a:solidFill>
                            <a:srgbClr val="000000"/>
                          </a:solidFill>
                          <a:effectLst/>
                          <a:latin typeface="Calibri" panose="020F0502020204030204" pitchFamily="34" charset="0"/>
                        </a:rPr>
                        <a:t>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extLst>
                  <a:ext uri="{0D108BD9-81ED-4DB2-BD59-A6C34878D82A}">
                    <a16:rowId xmlns:a16="http://schemas.microsoft.com/office/drawing/2014/main" val="1986924920"/>
                  </a:ext>
                </a:extLst>
              </a:tr>
              <a:tr h="412711">
                <a:tc>
                  <a:txBody>
                    <a:bodyPr/>
                    <a:lstStyle/>
                    <a:p>
                      <a:pPr algn="ctr" fontAlgn="b"/>
                      <a:r>
                        <a:rPr lang="en-IN" sz="1800" b="1" i="0" u="none" strike="noStrike" dirty="0">
                          <a:solidFill>
                            <a:srgbClr val="000000"/>
                          </a:solidFill>
                          <a:effectLst/>
                          <a:latin typeface="Calibri" panose="020F0502020204030204" pitchFamily="34" charset="0"/>
                        </a:rPr>
                        <a:t>Clothing Fashion Jewellery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1211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1281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dirty="0">
                          <a:solidFill>
                            <a:srgbClr val="000000"/>
                          </a:solidFill>
                          <a:effectLst/>
                          <a:latin typeface="Calibri" panose="020F0502020204030204" pitchFamily="34" charset="0"/>
                        </a:rPr>
                        <a:t>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5D6"/>
                    </a:solidFill>
                  </a:tcPr>
                </a:tc>
                <a:tc>
                  <a:txBody>
                    <a:bodyPr/>
                    <a:lstStyle/>
                    <a:p>
                      <a:pPr algn="ctr" fontAlgn="b"/>
                      <a:r>
                        <a:rPr lang="en-IN" sz="1800" b="1" i="0" u="none" strike="noStrike" dirty="0">
                          <a:solidFill>
                            <a:srgbClr val="000000"/>
                          </a:solidFill>
                          <a:effectLst/>
                          <a:latin typeface="Calibri" panose="020F0502020204030204" pitchFamily="34" charset="0"/>
                        </a:rPr>
                        <a:t>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algn="ctr" fontAlgn="b"/>
                      <a:r>
                        <a:rPr lang="en-IN" sz="1800" b="1" i="0" u="none" strike="noStrike" dirty="0">
                          <a:solidFill>
                            <a:srgbClr val="000000"/>
                          </a:solidFill>
                          <a:effectLst/>
                          <a:latin typeface="Calibri" panose="020F0502020204030204" pitchFamily="34" charset="0"/>
                        </a:rPr>
                        <a:t>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extLst>
                  <a:ext uri="{0D108BD9-81ED-4DB2-BD59-A6C34878D82A}">
                    <a16:rowId xmlns:a16="http://schemas.microsoft.com/office/drawing/2014/main" val="638797109"/>
                  </a:ext>
                </a:extLst>
              </a:tr>
            </a:tbl>
          </a:graphicData>
        </a:graphic>
      </p:graphicFrame>
    </p:spTree>
    <p:extLst>
      <p:ext uri="{BB962C8B-B14F-4D97-AF65-F5344CB8AC3E}">
        <p14:creationId xmlns:p14="http://schemas.microsoft.com/office/powerpoint/2010/main" val="33010552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4AC52-11F2-20B5-57ED-4B8ED3231E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3F4001-D7AD-D4C7-A746-CB3DD62523E1}"/>
              </a:ext>
            </a:extLst>
          </p:cNvPr>
          <p:cNvSpPr>
            <a:spLocks noGrp="1"/>
          </p:cNvSpPr>
          <p:nvPr>
            <p:ph type="title"/>
          </p:nvPr>
        </p:nvSpPr>
        <p:spPr>
          <a:xfrm>
            <a:off x="397082" y="63911"/>
            <a:ext cx="10515600" cy="1325563"/>
          </a:xfrm>
        </p:spPr>
        <p:txBody>
          <a:bodyPr>
            <a:normAutofit/>
          </a:bodyPr>
          <a:lstStyle/>
          <a:p>
            <a:r>
              <a:rPr lang="en-US" b="1" dirty="0"/>
              <a:t>Hindi newspapers degrow by 2% &amp; English publications grow by 4%</a:t>
            </a:r>
            <a:br>
              <a:rPr lang="en-US" b="1" dirty="0"/>
            </a:br>
            <a:r>
              <a:rPr lang="en-US" sz="2400" b="1" dirty="0"/>
              <a:t>Both contribute 64% of total Print Volume</a:t>
            </a:r>
            <a:endParaRPr lang="en-IN" sz="2400" dirty="0"/>
          </a:p>
        </p:txBody>
      </p:sp>
      <p:graphicFrame>
        <p:nvGraphicFramePr>
          <p:cNvPr id="4" name="Object 3">
            <a:extLst>
              <a:ext uri="{FF2B5EF4-FFF2-40B4-BE49-F238E27FC236}">
                <a16:creationId xmlns:a16="http://schemas.microsoft.com/office/drawing/2014/main" id="{C4BEAEB8-8D21-2FF0-8D8F-FD06C9EB6292}"/>
              </a:ext>
            </a:extLst>
          </p:cNvPr>
          <p:cNvGraphicFramePr>
            <a:graphicFrameLocks noChangeAspect="1"/>
          </p:cNvGraphicFramePr>
          <p:nvPr>
            <p:extLst>
              <p:ext uri="{D42A27DB-BD31-4B8C-83A1-F6EECF244321}">
                <p14:modId xmlns:p14="http://schemas.microsoft.com/office/powerpoint/2010/main" val="1230687636"/>
              </p:ext>
            </p:extLst>
          </p:nvPr>
        </p:nvGraphicFramePr>
        <p:xfrm>
          <a:off x="1701454" y="1712202"/>
          <a:ext cx="9211228" cy="4616879"/>
        </p:xfrm>
        <a:graphic>
          <a:graphicData uri="http://schemas.openxmlformats.org/presentationml/2006/ole">
            <mc:AlternateContent xmlns:mc="http://schemas.openxmlformats.org/markup-compatibility/2006">
              <mc:Choice xmlns:v="urn:schemas-microsoft-com:vml" Requires="v">
                <p:oleObj name="Worksheet" r:id="rId3" imgW="5156151" imgH="2584362" progId="Excel.Sheet.12">
                  <p:embed/>
                </p:oleObj>
              </mc:Choice>
              <mc:Fallback>
                <p:oleObj name="Worksheet" r:id="rId3" imgW="5156151" imgH="2584362" progId="Excel.Sheet.12">
                  <p:embed/>
                  <p:pic>
                    <p:nvPicPr>
                      <p:cNvPr id="0" name=""/>
                      <p:cNvPicPr/>
                      <p:nvPr/>
                    </p:nvPicPr>
                    <p:blipFill>
                      <a:blip r:embed="rId4"/>
                      <a:stretch>
                        <a:fillRect/>
                      </a:stretch>
                    </p:blipFill>
                    <p:spPr>
                      <a:xfrm>
                        <a:off x="1701454" y="1712202"/>
                        <a:ext cx="9211228" cy="4616879"/>
                      </a:xfrm>
                      <a:prstGeom prst="rect">
                        <a:avLst/>
                      </a:prstGeom>
                    </p:spPr>
                  </p:pic>
                </p:oleObj>
              </mc:Fallback>
            </mc:AlternateContent>
          </a:graphicData>
        </a:graphic>
      </p:graphicFrame>
    </p:spTree>
    <p:extLst>
      <p:ext uri="{BB962C8B-B14F-4D97-AF65-F5344CB8AC3E}">
        <p14:creationId xmlns:p14="http://schemas.microsoft.com/office/powerpoint/2010/main" val="26336997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74198EC-14AB-3475-C4B8-0DB303725928}"/>
              </a:ext>
            </a:extLst>
          </p:cNvPr>
          <p:cNvSpPr>
            <a:spLocks noGrp="1"/>
          </p:cNvSpPr>
          <p:nvPr>
            <p:ph type="subTitle" idx="1"/>
          </p:nvPr>
        </p:nvSpPr>
        <p:spPr/>
        <p:txBody>
          <a:bodyPr/>
          <a:lstStyle/>
          <a:p>
            <a:endParaRPr lang="en-IN"/>
          </a:p>
        </p:txBody>
      </p:sp>
    </p:spTree>
    <p:extLst>
      <p:ext uri="{BB962C8B-B14F-4D97-AF65-F5344CB8AC3E}">
        <p14:creationId xmlns:p14="http://schemas.microsoft.com/office/powerpoint/2010/main" val="31219842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C04D7-EE21-6784-637D-73A02AE3C1BD}"/>
              </a:ext>
            </a:extLst>
          </p:cNvPr>
          <p:cNvSpPr>
            <a:spLocks noGrp="1"/>
          </p:cNvSpPr>
          <p:nvPr>
            <p:ph type="title"/>
          </p:nvPr>
        </p:nvSpPr>
        <p:spPr/>
        <p:txBody>
          <a:bodyPr>
            <a:normAutofit fontScale="90000"/>
          </a:bodyPr>
          <a:lstStyle/>
          <a:p>
            <a:r>
              <a:rPr lang="en-IN" sz="3200" b="1" dirty="0"/>
              <a:t>OOH grows by 12%</a:t>
            </a:r>
            <a:br>
              <a:rPr lang="en-IN" sz="3200" b="1" dirty="0"/>
            </a:br>
            <a:r>
              <a:rPr lang="en-US" sz="2700" b="1" dirty="0">
                <a:solidFill>
                  <a:schemeClr val="bg1"/>
                </a:solidFill>
              </a:rPr>
              <a:t>Maintains its market share of 4% </a:t>
            </a:r>
            <a:br>
              <a:rPr lang="en-IN" sz="2700" b="1" dirty="0">
                <a:solidFill>
                  <a:schemeClr val="bg1"/>
                </a:solidFill>
              </a:rPr>
            </a:br>
            <a:endParaRPr lang="en-IN" dirty="0"/>
          </a:p>
        </p:txBody>
      </p:sp>
      <p:grpSp>
        <p:nvGrpSpPr>
          <p:cNvPr id="6" name="Google Shape;485;p30">
            <a:extLst>
              <a:ext uri="{FF2B5EF4-FFF2-40B4-BE49-F238E27FC236}">
                <a16:creationId xmlns:a16="http://schemas.microsoft.com/office/drawing/2014/main" id="{785A4D51-D40D-08A3-D20A-DE4BE3508A3D}"/>
              </a:ext>
            </a:extLst>
          </p:cNvPr>
          <p:cNvGrpSpPr/>
          <p:nvPr/>
        </p:nvGrpSpPr>
        <p:grpSpPr>
          <a:xfrm>
            <a:off x="7343514" y="2319695"/>
            <a:ext cx="1402297" cy="2741776"/>
            <a:chOff x="3509883" y="2485093"/>
            <a:chExt cx="1043700" cy="2248800"/>
          </a:xfrm>
        </p:grpSpPr>
        <p:sp>
          <p:nvSpPr>
            <p:cNvPr id="7" name="Google Shape;486;p30">
              <a:extLst>
                <a:ext uri="{FF2B5EF4-FFF2-40B4-BE49-F238E27FC236}">
                  <a16:creationId xmlns:a16="http://schemas.microsoft.com/office/drawing/2014/main" id="{47BD9ED1-8727-0B58-2C6E-2B05DA2FBAA1}"/>
                </a:ext>
              </a:extLst>
            </p:cNvPr>
            <p:cNvSpPr/>
            <p:nvPr/>
          </p:nvSpPr>
          <p:spPr>
            <a:xfrm flipH="1">
              <a:off x="3509883" y="2485093"/>
              <a:ext cx="1043700" cy="2248800"/>
            </a:xfrm>
            <a:prstGeom prst="cube">
              <a:avLst>
                <a:gd name="adj" fmla="val 25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87;p30">
              <a:extLst>
                <a:ext uri="{FF2B5EF4-FFF2-40B4-BE49-F238E27FC236}">
                  <a16:creationId xmlns:a16="http://schemas.microsoft.com/office/drawing/2014/main" id="{8AF1C204-314C-EBAE-71F2-535DF2A709BF}"/>
                </a:ext>
              </a:extLst>
            </p:cNvPr>
            <p:cNvSpPr txBox="1"/>
            <p:nvPr/>
          </p:nvSpPr>
          <p:spPr>
            <a:xfrm>
              <a:off x="3782235" y="3564929"/>
              <a:ext cx="755700" cy="357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solidFill>
                    <a:schemeClr val="lt1"/>
                  </a:solidFill>
                  <a:latin typeface="Bebas Neue"/>
                  <a:ea typeface="Bebas Neue"/>
                  <a:cs typeface="Bebas Neue"/>
                  <a:sym typeface="Bebas Neue"/>
                </a:rPr>
                <a:t>4650</a:t>
              </a:r>
              <a:br>
                <a:rPr lang="en" sz="3000" dirty="0">
                  <a:solidFill>
                    <a:schemeClr val="lt1"/>
                  </a:solidFill>
                  <a:latin typeface="Bebas Neue"/>
                  <a:ea typeface="Bebas Neue"/>
                  <a:cs typeface="Bebas Neue"/>
                  <a:sym typeface="Bebas Neue"/>
                </a:rPr>
              </a:br>
              <a:r>
                <a:rPr lang="en" sz="3000" dirty="0">
                  <a:solidFill>
                    <a:schemeClr val="lt1"/>
                  </a:solidFill>
                  <a:latin typeface="Bebas Neue"/>
                  <a:ea typeface="Bebas Neue"/>
                  <a:cs typeface="Bebas Neue"/>
                  <a:sym typeface="Bebas Neue"/>
                </a:rPr>
                <a:t>crs</a:t>
              </a:r>
              <a:endParaRPr sz="3000" dirty="0">
                <a:solidFill>
                  <a:schemeClr val="lt1"/>
                </a:solidFill>
                <a:latin typeface="Bebas Neue"/>
                <a:ea typeface="Bebas Neue"/>
                <a:cs typeface="Bebas Neue"/>
                <a:sym typeface="Bebas Neue"/>
              </a:endParaRPr>
            </a:p>
          </p:txBody>
        </p:sp>
      </p:grpSp>
      <p:grpSp>
        <p:nvGrpSpPr>
          <p:cNvPr id="9" name="Google Shape;496;p30">
            <a:extLst>
              <a:ext uri="{FF2B5EF4-FFF2-40B4-BE49-F238E27FC236}">
                <a16:creationId xmlns:a16="http://schemas.microsoft.com/office/drawing/2014/main" id="{1A09BDEF-153B-09DD-6F89-B00E59699751}"/>
              </a:ext>
            </a:extLst>
          </p:cNvPr>
          <p:cNvGrpSpPr/>
          <p:nvPr/>
        </p:nvGrpSpPr>
        <p:grpSpPr>
          <a:xfrm>
            <a:off x="3563215" y="2963528"/>
            <a:ext cx="1402297" cy="2049854"/>
            <a:chOff x="1952490" y="3153731"/>
            <a:chExt cx="1043700" cy="1580100"/>
          </a:xfrm>
          <a:solidFill>
            <a:srgbClr val="FFC000"/>
          </a:solidFill>
        </p:grpSpPr>
        <p:sp>
          <p:nvSpPr>
            <p:cNvPr id="10" name="Google Shape;497;p30">
              <a:extLst>
                <a:ext uri="{FF2B5EF4-FFF2-40B4-BE49-F238E27FC236}">
                  <a16:creationId xmlns:a16="http://schemas.microsoft.com/office/drawing/2014/main" id="{C584772C-0D61-721F-6D18-35BF9178590F}"/>
                </a:ext>
              </a:extLst>
            </p:cNvPr>
            <p:cNvSpPr/>
            <p:nvPr/>
          </p:nvSpPr>
          <p:spPr>
            <a:xfrm flipH="1">
              <a:off x="1952490" y="3153731"/>
              <a:ext cx="1043700" cy="1580100"/>
            </a:xfrm>
            <a:prstGeom prst="cube">
              <a:avLst>
                <a:gd name="adj" fmla="val 2500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98;p30">
              <a:extLst>
                <a:ext uri="{FF2B5EF4-FFF2-40B4-BE49-F238E27FC236}">
                  <a16:creationId xmlns:a16="http://schemas.microsoft.com/office/drawing/2014/main" id="{E9772823-79A9-9DF2-DFE9-847892ABC4B7}"/>
                </a:ext>
              </a:extLst>
            </p:cNvPr>
            <p:cNvSpPr txBox="1"/>
            <p:nvPr/>
          </p:nvSpPr>
          <p:spPr>
            <a:xfrm>
              <a:off x="2225243" y="3840469"/>
              <a:ext cx="755700" cy="357900"/>
            </a:xfrm>
            <a:prstGeom prst="rect">
              <a:avLst/>
            </a:pr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solidFill>
                    <a:schemeClr val="lt1"/>
                  </a:solidFill>
                  <a:latin typeface="Bebas Neue"/>
                  <a:ea typeface="Bebas Neue"/>
                  <a:cs typeface="Bebas Neue"/>
                  <a:sym typeface="Bebas Neue"/>
                </a:rPr>
                <a:t>4140</a:t>
              </a:r>
            </a:p>
            <a:p>
              <a:pPr marL="0" lvl="0" indent="0" algn="ctr" rtl="0">
                <a:spcBef>
                  <a:spcPts val="0"/>
                </a:spcBef>
                <a:spcAft>
                  <a:spcPts val="0"/>
                </a:spcAft>
                <a:buNone/>
              </a:pPr>
              <a:r>
                <a:rPr lang="en" sz="3000" dirty="0">
                  <a:solidFill>
                    <a:schemeClr val="lt1"/>
                  </a:solidFill>
                  <a:latin typeface="Bebas Neue"/>
                  <a:ea typeface="Bebas Neue"/>
                  <a:cs typeface="Bebas Neue"/>
                  <a:sym typeface="Bebas Neue"/>
                </a:rPr>
                <a:t>Crs</a:t>
              </a:r>
              <a:endParaRPr sz="3000" dirty="0">
                <a:solidFill>
                  <a:schemeClr val="lt1"/>
                </a:solidFill>
                <a:latin typeface="Bebas Neue"/>
                <a:ea typeface="Bebas Neue"/>
                <a:cs typeface="Bebas Neue"/>
                <a:sym typeface="Bebas Neue"/>
              </a:endParaRPr>
            </a:p>
          </p:txBody>
        </p:sp>
      </p:grpSp>
      <p:grpSp>
        <p:nvGrpSpPr>
          <p:cNvPr id="12" name="Group 11">
            <a:extLst>
              <a:ext uri="{FF2B5EF4-FFF2-40B4-BE49-F238E27FC236}">
                <a16:creationId xmlns:a16="http://schemas.microsoft.com/office/drawing/2014/main" id="{38661CA1-B351-AEEC-118B-89D1028E481F}"/>
              </a:ext>
            </a:extLst>
          </p:cNvPr>
          <p:cNvGrpSpPr/>
          <p:nvPr/>
        </p:nvGrpSpPr>
        <p:grpSpPr>
          <a:xfrm>
            <a:off x="7417042" y="635131"/>
            <a:ext cx="1169895" cy="1692089"/>
            <a:chOff x="753035" y="242047"/>
            <a:chExt cx="1169894" cy="1692089"/>
          </a:xfrm>
        </p:grpSpPr>
        <p:sp>
          <p:nvSpPr>
            <p:cNvPr id="13" name="Freeform 15">
              <a:extLst>
                <a:ext uri="{FF2B5EF4-FFF2-40B4-BE49-F238E27FC236}">
                  <a16:creationId xmlns:a16="http://schemas.microsoft.com/office/drawing/2014/main" id="{9969B7BF-0BDA-C784-7EF0-77E01CB86DA5}"/>
                </a:ext>
              </a:extLst>
            </p:cNvPr>
            <p:cNvSpPr/>
            <p:nvPr/>
          </p:nvSpPr>
          <p:spPr>
            <a:xfrm>
              <a:off x="753035" y="242047"/>
              <a:ext cx="1169894" cy="1692089"/>
            </a:xfrm>
            <a:custGeom>
              <a:avLst/>
              <a:gdLst>
                <a:gd name="connsiteX0" fmla="*/ 584947 w 1169894"/>
                <a:gd name="connsiteY0" fmla="*/ 0 h 1692089"/>
                <a:gd name="connsiteX1" fmla="*/ 1169894 w 1169894"/>
                <a:gd name="connsiteY1" fmla="*/ 578224 h 1692089"/>
                <a:gd name="connsiteX2" fmla="*/ 812635 w 1169894"/>
                <a:gd name="connsiteY2" fmla="*/ 1111008 h 1692089"/>
                <a:gd name="connsiteX3" fmla="*/ 759516 w 1169894"/>
                <a:gd name="connsiteY3" fmla="*/ 1127308 h 1692089"/>
                <a:gd name="connsiteX4" fmla="*/ 584947 w 1169894"/>
                <a:gd name="connsiteY4" fmla="*/ 1692089 h 1692089"/>
                <a:gd name="connsiteX5" fmla="*/ 410378 w 1169894"/>
                <a:gd name="connsiteY5" fmla="*/ 1127308 h 1692089"/>
                <a:gd name="connsiteX6" fmla="*/ 357259 w 1169894"/>
                <a:gd name="connsiteY6" fmla="*/ 1111008 h 1692089"/>
                <a:gd name="connsiteX7" fmla="*/ 0 w 1169894"/>
                <a:gd name="connsiteY7" fmla="*/ 578224 h 1692089"/>
                <a:gd name="connsiteX8" fmla="*/ 584947 w 1169894"/>
                <a:gd name="connsiteY8" fmla="*/ 0 h 169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9894" h="1692089">
                  <a:moveTo>
                    <a:pt x="584947" y="0"/>
                  </a:moveTo>
                  <a:cubicBezTo>
                    <a:pt x="908004" y="0"/>
                    <a:pt x="1169894" y="258880"/>
                    <a:pt x="1169894" y="578224"/>
                  </a:cubicBezTo>
                  <a:cubicBezTo>
                    <a:pt x="1169894" y="817732"/>
                    <a:pt x="1022581" y="1023229"/>
                    <a:pt x="812635" y="1111008"/>
                  </a:cubicBezTo>
                  <a:lnTo>
                    <a:pt x="759516" y="1127308"/>
                  </a:lnTo>
                  <a:lnTo>
                    <a:pt x="584947" y="1692089"/>
                  </a:lnTo>
                  <a:lnTo>
                    <a:pt x="410378" y="1127308"/>
                  </a:lnTo>
                  <a:lnTo>
                    <a:pt x="357259" y="1111008"/>
                  </a:lnTo>
                  <a:cubicBezTo>
                    <a:pt x="147313" y="1023229"/>
                    <a:pt x="0" y="817732"/>
                    <a:pt x="0" y="578224"/>
                  </a:cubicBezTo>
                  <a:cubicBezTo>
                    <a:pt x="0" y="258880"/>
                    <a:pt x="261890" y="0"/>
                    <a:pt x="584947" y="0"/>
                  </a:cubicBezTo>
                  <a:close/>
                </a:path>
              </a:pathLst>
            </a:custGeom>
            <a:gradFill>
              <a:gsLst>
                <a:gs pos="0">
                  <a:schemeClr val="bg1"/>
                </a:gs>
                <a:gs pos="50000">
                  <a:schemeClr val="bg1">
                    <a:lumMod val="95000"/>
                  </a:schemeClr>
                </a:gs>
                <a:gs pos="100000">
                  <a:schemeClr val="bg1">
                    <a:lumMod val="85000"/>
                  </a:schemeClr>
                </a:gs>
              </a:gsLst>
              <a:path path="circle">
                <a:fillToRect l="50000" t="50000" r="50000" b="50000"/>
              </a:path>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Oval 13">
              <a:extLst>
                <a:ext uri="{FF2B5EF4-FFF2-40B4-BE49-F238E27FC236}">
                  <a16:creationId xmlns:a16="http://schemas.microsoft.com/office/drawing/2014/main" id="{F21880C1-FBF2-5AD8-3CB4-2DFE948FF14E}"/>
                </a:ext>
              </a:extLst>
            </p:cNvPr>
            <p:cNvSpPr/>
            <p:nvPr/>
          </p:nvSpPr>
          <p:spPr>
            <a:xfrm>
              <a:off x="972222" y="454959"/>
              <a:ext cx="731520" cy="730623"/>
            </a:xfrm>
            <a:prstGeom prst="ellipse">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5" name="Group 14">
            <a:extLst>
              <a:ext uri="{FF2B5EF4-FFF2-40B4-BE49-F238E27FC236}">
                <a16:creationId xmlns:a16="http://schemas.microsoft.com/office/drawing/2014/main" id="{52E22777-89EB-362D-D02E-879FACE74D17}"/>
              </a:ext>
            </a:extLst>
          </p:cNvPr>
          <p:cNvGrpSpPr/>
          <p:nvPr/>
        </p:nvGrpSpPr>
        <p:grpSpPr>
          <a:xfrm>
            <a:off x="3685282" y="1355524"/>
            <a:ext cx="1169895" cy="1692089"/>
            <a:chOff x="753035" y="242047"/>
            <a:chExt cx="1169894" cy="1692089"/>
          </a:xfrm>
        </p:grpSpPr>
        <p:sp>
          <p:nvSpPr>
            <p:cNvPr id="16" name="Freeform 12">
              <a:extLst>
                <a:ext uri="{FF2B5EF4-FFF2-40B4-BE49-F238E27FC236}">
                  <a16:creationId xmlns:a16="http://schemas.microsoft.com/office/drawing/2014/main" id="{F044F49B-CA3C-6CFD-5D8B-96B03E74035A}"/>
                </a:ext>
              </a:extLst>
            </p:cNvPr>
            <p:cNvSpPr/>
            <p:nvPr/>
          </p:nvSpPr>
          <p:spPr>
            <a:xfrm>
              <a:off x="753035" y="242047"/>
              <a:ext cx="1169894" cy="1692089"/>
            </a:xfrm>
            <a:custGeom>
              <a:avLst/>
              <a:gdLst>
                <a:gd name="connsiteX0" fmla="*/ 584947 w 1169894"/>
                <a:gd name="connsiteY0" fmla="*/ 0 h 1692089"/>
                <a:gd name="connsiteX1" fmla="*/ 1169894 w 1169894"/>
                <a:gd name="connsiteY1" fmla="*/ 578224 h 1692089"/>
                <a:gd name="connsiteX2" fmla="*/ 812635 w 1169894"/>
                <a:gd name="connsiteY2" fmla="*/ 1111008 h 1692089"/>
                <a:gd name="connsiteX3" fmla="*/ 759516 w 1169894"/>
                <a:gd name="connsiteY3" fmla="*/ 1127308 h 1692089"/>
                <a:gd name="connsiteX4" fmla="*/ 584947 w 1169894"/>
                <a:gd name="connsiteY4" fmla="*/ 1692089 h 1692089"/>
                <a:gd name="connsiteX5" fmla="*/ 410378 w 1169894"/>
                <a:gd name="connsiteY5" fmla="*/ 1127308 h 1692089"/>
                <a:gd name="connsiteX6" fmla="*/ 357259 w 1169894"/>
                <a:gd name="connsiteY6" fmla="*/ 1111008 h 1692089"/>
                <a:gd name="connsiteX7" fmla="*/ 0 w 1169894"/>
                <a:gd name="connsiteY7" fmla="*/ 578224 h 1692089"/>
                <a:gd name="connsiteX8" fmla="*/ 584947 w 1169894"/>
                <a:gd name="connsiteY8" fmla="*/ 0 h 169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9894" h="1692089">
                  <a:moveTo>
                    <a:pt x="584947" y="0"/>
                  </a:moveTo>
                  <a:cubicBezTo>
                    <a:pt x="908004" y="0"/>
                    <a:pt x="1169894" y="258880"/>
                    <a:pt x="1169894" y="578224"/>
                  </a:cubicBezTo>
                  <a:cubicBezTo>
                    <a:pt x="1169894" y="817732"/>
                    <a:pt x="1022581" y="1023229"/>
                    <a:pt x="812635" y="1111008"/>
                  </a:cubicBezTo>
                  <a:lnTo>
                    <a:pt x="759516" y="1127308"/>
                  </a:lnTo>
                  <a:lnTo>
                    <a:pt x="584947" y="1692089"/>
                  </a:lnTo>
                  <a:lnTo>
                    <a:pt x="410378" y="1127308"/>
                  </a:lnTo>
                  <a:lnTo>
                    <a:pt x="357259" y="1111008"/>
                  </a:lnTo>
                  <a:cubicBezTo>
                    <a:pt x="147313" y="1023229"/>
                    <a:pt x="0" y="817732"/>
                    <a:pt x="0" y="578224"/>
                  </a:cubicBezTo>
                  <a:cubicBezTo>
                    <a:pt x="0" y="258880"/>
                    <a:pt x="261890" y="0"/>
                    <a:pt x="584947" y="0"/>
                  </a:cubicBezTo>
                  <a:close/>
                </a:path>
              </a:pathLst>
            </a:custGeom>
            <a:gradFill>
              <a:gsLst>
                <a:gs pos="0">
                  <a:schemeClr val="bg1"/>
                </a:gs>
                <a:gs pos="50000">
                  <a:schemeClr val="bg1">
                    <a:lumMod val="95000"/>
                  </a:schemeClr>
                </a:gs>
                <a:gs pos="100000">
                  <a:schemeClr val="bg1">
                    <a:lumMod val="85000"/>
                  </a:schemeClr>
                </a:gs>
              </a:gsLst>
              <a:path path="circle">
                <a:fillToRect l="50000" t="50000" r="50000" b="50000"/>
              </a:path>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Oval 16">
              <a:extLst>
                <a:ext uri="{FF2B5EF4-FFF2-40B4-BE49-F238E27FC236}">
                  <a16:creationId xmlns:a16="http://schemas.microsoft.com/office/drawing/2014/main" id="{367225F4-B8B2-E4A3-7786-3FD343202339}"/>
                </a:ext>
              </a:extLst>
            </p:cNvPr>
            <p:cNvSpPr/>
            <p:nvPr/>
          </p:nvSpPr>
          <p:spPr>
            <a:xfrm>
              <a:off x="972222" y="454959"/>
              <a:ext cx="731520" cy="730623"/>
            </a:xfrm>
            <a:prstGeom prst="ellipse">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grpSp>
      <p:sp>
        <p:nvSpPr>
          <p:cNvPr id="18" name="Google Shape;498;p30">
            <a:extLst>
              <a:ext uri="{FF2B5EF4-FFF2-40B4-BE49-F238E27FC236}">
                <a16:creationId xmlns:a16="http://schemas.microsoft.com/office/drawing/2014/main" id="{1F48D181-AB51-81FA-BD2C-D5F7E6351AC3}"/>
              </a:ext>
            </a:extLst>
          </p:cNvPr>
          <p:cNvSpPr txBox="1"/>
          <p:nvPr/>
        </p:nvSpPr>
        <p:spPr>
          <a:xfrm>
            <a:off x="3766004" y="1710781"/>
            <a:ext cx="1008449" cy="44593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latin typeface="Bebas Neue"/>
                <a:ea typeface="Bebas Neue"/>
                <a:cs typeface="Bebas Neue"/>
                <a:sym typeface="Bebas Neue"/>
              </a:rPr>
              <a:t>4%</a:t>
            </a:r>
            <a:endParaRPr sz="3000" dirty="0">
              <a:latin typeface="Bebas Neue"/>
              <a:ea typeface="Bebas Neue"/>
              <a:cs typeface="Bebas Neue"/>
              <a:sym typeface="Bebas Neue"/>
            </a:endParaRPr>
          </a:p>
        </p:txBody>
      </p:sp>
      <p:sp>
        <p:nvSpPr>
          <p:cNvPr id="19" name="Google Shape;498;p30">
            <a:extLst>
              <a:ext uri="{FF2B5EF4-FFF2-40B4-BE49-F238E27FC236}">
                <a16:creationId xmlns:a16="http://schemas.microsoft.com/office/drawing/2014/main" id="{4875BA58-5550-D506-0166-C54B5EC6CEAC}"/>
              </a:ext>
            </a:extLst>
          </p:cNvPr>
          <p:cNvSpPr txBox="1"/>
          <p:nvPr/>
        </p:nvSpPr>
        <p:spPr>
          <a:xfrm>
            <a:off x="7497764" y="988811"/>
            <a:ext cx="1008449" cy="44593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latin typeface="Bebas Neue"/>
                <a:ea typeface="Bebas Neue"/>
                <a:cs typeface="Bebas Neue"/>
                <a:sym typeface="Bebas Neue"/>
              </a:rPr>
              <a:t>4%</a:t>
            </a:r>
            <a:endParaRPr sz="3000" dirty="0">
              <a:latin typeface="Bebas Neue"/>
              <a:ea typeface="Bebas Neue"/>
              <a:cs typeface="Bebas Neue"/>
              <a:sym typeface="Bebas Neue"/>
            </a:endParaRPr>
          </a:p>
        </p:txBody>
      </p:sp>
      <p:sp>
        <p:nvSpPr>
          <p:cNvPr id="20" name="Google Shape;195;p21">
            <a:extLst>
              <a:ext uri="{FF2B5EF4-FFF2-40B4-BE49-F238E27FC236}">
                <a16:creationId xmlns:a16="http://schemas.microsoft.com/office/drawing/2014/main" id="{B6262E8A-C41A-1D25-1CD7-96F817A4D935}"/>
              </a:ext>
            </a:extLst>
          </p:cNvPr>
          <p:cNvSpPr txBox="1"/>
          <p:nvPr/>
        </p:nvSpPr>
        <p:spPr>
          <a:xfrm>
            <a:off x="5683859" y="1752846"/>
            <a:ext cx="942600" cy="28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chemeClr val="lt1"/>
                </a:solidFill>
                <a:latin typeface="Bebas Neue"/>
                <a:ea typeface="Bebas Neue"/>
                <a:cs typeface="Bebas Neue"/>
                <a:sym typeface="Bebas Neue"/>
              </a:rPr>
              <a:t>12%</a:t>
            </a:r>
            <a:endParaRPr sz="3200" dirty="0">
              <a:solidFill>
                <a:schemeClr val="lt1"/>
              </a:solidFill>
              <a:latin typeface="Bebas Neue"/>
              <a:ea typeface="Bebas Neue"/>
              <a:cs typeface="Bebas Neue"/>
              <a:sym typeface="Bebas Neue"/>
            </a:endParaRPr>
          </a:p>
        </p:txBody>
      </p:sp>
      <p:sp>
        <p:nvSpPr>
          <p:cNvPr id="21" name="Google Shape;915;p43">
            <a:extLst>
              <a:ext uri="{FF2B5EF4-FFF2-40B4-BE49-F238E27FC236}">
                <a16:creationId xmlns:a16="http://schemas.microsoft.com/office/drawing/2014/main" id="{4C401A77-0C19-5C27-171B-C0D9F3F1C999}"/>
              </a:ext>
            </a:extLst>
          </p:cNvPr>
          <p:cNvSpPr/>
          <p:nvPr/>
        </p:nvSpPr>
        <p:spPr>
          <a:xfrm>
            <a:off x="5818463" y="2299059"/>
            <a:ext cx="686400" cy="1470931"/>
          </a:xfrm>
          <a:prstGeom prst="upArrow">
            <a:avLst>
              <a:gd name="adj1" fmla="val 50000"/>
              <a:gd name="adj2" fmla="val 50000"/>
            </a:avLst>
          </a:pr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25;p43">
            <a:extLst>
              <a:ext uri="{FF2B5EF4-FFF2-40B4-BE49-F238E27FC236}">
                <a16:creationId xmlns:a16="http://schemas.microsoft.com/office/drawing/2014/main" id="{2D2367BB-DA82-BEAA-9590-79E5A5476DAC}"/>
              </a:ext>
            </a:extLst>
          </p:cNvPr>
          <p:cNvSpPr txBox="1"/>
          <p:nvPr/>
        </p:nvSpPr>
        <p:spPr>
          <a:xfrm>
            <a:off x="1586591" y="3854429"/>
            <a:ext cx="2013388" cy="751682"/>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4000" b="1" dirty="0">
                <a:solidFill>
                  <a:schemeClr val="bg1">
                    <a:lumMod val="75000"/>
                  </a:schemeClr>
                </a:solidFill>
                <a:latin typeface="Verdana" panose="020B0604030504040204" pitchFamily="34" charset="0"/>
                <a:ea typeface="Verdana" panose="020B0604030504040204" pitchFamily="34" charset="0"/>
                <a:cs typeface="Bebas Neue"/>
                <a:sym typeface="Bebas Neue"/>
              </a:rPr>
              <a:t>20</a:t>
            </a:r>
            <a:r>
              <a:rPr lang="en" sz="6000" b="1" dirty="0">
                <a:solidFill>
                  <a:schemeClr val="bg1">
                    <a:lumMod val="75000"/>
                  </a:schemeClr>
                </a:solidFill>
                <a:latin typeface="Verdana" panose="020B0604030504040204" pitchFamily="34" charset="0"/>
                <a:ea typeface="Verdana" panose="020B0604030504040204" pitchFamily="34" charset="0"/>
                <a:cs typeface="Bebas Neue"/>
                <a:sym typeface="Bebas Neue"/>
              </a:rPr>
              <a:t>23</a:t>
            </a:r>
            <a:endParaRPr sz="6000" b="1" dirty="0">
              <a:solidFill>
                <a:schemeClr val="bg1">
                  <a:lumMod val="75000"/>
                </a:schemeClr>
              </a:solidFill>
              <a:latin typeface="Verdana" panose="020B0604030504040204" pitchFamily="34" charset="0"/>
              <a:ea typeface="Verdana" panose="020B0604030504040204" pitchFamily="34" charset="0"/>
              <a:cs typeface="Bebas Neue"/>
              <a:sym typeface="Bebas Neue"/>
            </a:endParaRPr>
          </a:p>
        </p:txBody>
      </p:sp>
      <p:sp>
        <p:nvSpPr>
          <p:cNvPr id="25" name="Google Shape;925;p43">
            <a:extLst>
              <a:ext uri="{FF2B5EF4-FFF2-40B4-BE49-F238E27FC236}">
                <a16:creationId xmlns:a16="http://schemas.microsoft.com/office/drawing/2014/main" id="{4A0F325A-96C5-2B2F-2147-D882F79CC9D1}"/>
              </a:ext>
            </a:extLst>
          </p:cNvPr>
          <p:cNvSpPr txBox="1"/>
          <p:nvPr/>
        </p:nvSpPr>
        <p:spPr>
          <a:xfrm>
            <a:off x="5403654" y="3854429"/>
            <a:ext cx="2013388" cy="751682"/>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4000" b="1" dirty="0">
                <a:solidFill>
                  <a:schemeClr val="bg1">
                    <a:lumMod val="75000"/>
                  </a:schemeClr>
                </a:solidFill>
                <a:latin typeface="Verdana" panose="020B0604030504040204" pitchFamily="34" charset="0"/>
                <a:ea typeface="Verdana" panose="020B0604030504040204" pitchFamily="34" charset="0"/>
                <a:cs typeface="Bebas Neue"/>
                <a:sym typeface="Bebas Neue"/>
              </a:rPr>
              <a:t>20</a:t>
            </a:r>
            <a:r>
              <a:rPr lang="en" sz="6000" b="1" dirty="0">
                <a:solidFill>
                  <a:schemeClr val="bg1">
                    <a:lumMod val="75000"/>
                  </a:schemeClr>
                </a:solidFill>
                <a:latin typeface="Verdana" panose="020B0604030504040204" pitchFamily="34" charset="0"/>
                <a:ea typeface="Verdana" panose="020B0604030504040204" pitchFamily="34" charset="0"/>
                <a:cs typeface="Bebas Neue"/>
                <a:sym typeface="Bebas Neue"/>
              </a:rPr>
              <a:t>24</a:t>
            </a:r>
            <a:endParaRPr sz="6000" b="1" dirty="0">
              <a:solidFill>
                <a:schemeClr val="bg1">
                  <a:lumMod val="75000"/>
                </a:schemeClr>
              </a:solidFill>
              <a:latin typeface="Verdana" panose="020B0604030504040204" pitchFamily="34" charset="0"/>
              <a:ea typeface="Verdana" panose="020B0604030504040204" pitchFamily="34" charset="0"/>
              <a:cs typeface="Bebas Neue"/>
              <a:sym typeface="Bebas Neue"/>
            </a:endParaRPr>
          </a:p>
        </p:txBody>
      </p:sp>
    </p:spTree>
    <p:extLst>
      <p:ext uri="{BB962C8B-B14F-4D97-AF65-F5344CB8AC3E}">
        <p14:creationId xmlns:p14="http://schemas.microsoft.com/office/powerpoint/2010/main" val="7730052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05491-B267-D6E6-A71D-7467D9DA7D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06D767-38B7-053C-89A8-97B003E85452}"/>
              </a:ext>
            </a:extLst>
          </p:cNvPr>
          <p:cNvSpPr>
            <a:spLocks noGrp="1"/>
          </p:cNvSpPr>
          <p:nvPr>
            <p:ph type="title"/>
          </p:nvPr>
        </p:nvSpPr>
        <p:spPr/>
        <p:txBody>
          <a:bodyPr>
            <a:normAutofit fontScale="90000"/>
          </a:bodyPr>
          <a:lstStyle/>
          <a:p>
            <a:r>
              <a:rPr lang="en-IN" sz="3200" b="1" dirty="0"/>
              <a:t>OOH Adex - 2024 / 2023</a:t>
            </a:r>
            <a:br>
              <a:rPr lang="en-IN" sz="3200" b="1" dirty="0"/>
            </a:br>
            <a:r>
              <a:rPr lang="en-US" sz="2700" b="1" dirty="0">
                <a:solidFill>
                  <a:schemeClr val="bg1"/>
                </a:solidFill>
              </a:rPr>
              <a:t>Maintained its market share of 4% </a:t>
            </a:r>
            <a:br>
              <a:rPr lang="en-IN" sz="2700" b="1" dirty="0">
                <a:solidFill>
                  <a:schemeClr val="bg1"/>
                </a:solidFill>
              </a:rPr>
            </a:br>
            <a:endParaRPr lang="en-IN" dirty="0"/>
          </a:p>
        </p:txBody>
      </p:sp>
      <p:graphicFrame>
        <p:nvGraphicFramePr>
          <p:cNvPr id="3" name="Content Placeholder 3">
            <a:extLst>
              <a:ext uri="{FF2B5EF4-FFF2-40B4-BE49-F238E27FC236}">
                <a16:creationId xmlns:a16="http://schemas.microsoft.com/office/drawing/2014/main" id="{92AB6E9F-4CD1-0524-954C-CFBCC5AD6E01}"/>
              </a:ext>
            </a:extLst>
          </p:cNvPr>
          <p:cNvGraphicFramePr>
            <a:graphicFrameLocks/>
          </p:cNvGraphicFramePr>
          <p:nvPr>
            <p:extLst>
              <p:ext uri="{D42A27DB-BD31-4B8C-83A1-F6EECF244321}">
                <p14:modId xmlns:p14="http://schemas.microsoft.com/office/powerpoint/2010/main" val="1553794871"/>
              </p:ext>
            </p:extLst>
          </p:nvPr>
        </p:nvGraphicFramePr>
        <p:xfrm>
          <a:off x="1557695" y="1411227"/>
          <a:ext cx="9128234" cy="41827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44799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E9B1D-1288-DE61-B294-769E99B4C9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7AB651-FFED-E742-99D7-4EDBD29199B9}"/>
              </a:ext>
            </a:extLst>
          </p:cNvPr>
          <p:cNvSpPr>
            <a:spLocks noGrp="1"/>
          </p:cNvSpPr>
          <p:nvPr>
            <p:ph type="title"/>
          </p:nvPr>
        </p:nvSpPr>
        <p:spPr/>
        <p:txBody>
          <a:bodyPr>
            <a:normAutofit/>
          </a:bodyPr>
          <a:lstStyle/>
          <a:p>
            <a:r>
              <a:rPr lang="en-US" sz="3200" b="1" dirty="0"/>
              <a:t>Q2 grows by 16% - Q4 grows at 20%</a:t>
            </a:r>
            <a:endParaRPr lang="en-IN" dirty="0"/>
          </a:p>
        </p:txBody>
      </p:sp>
      <p:graphicFrame>
        <p:nvGraphicFramePr>
          <p:cNvPr id="4" name="Content Placeholder 3">
            <a:extLst>
              <a:ext uri="{FF2B5EF4-FFF2-40B4-BE49-F238E27FC236}">
                <a16:creationId xmlns:a16="http://schemas.microsoft.com/office/drawing/2014/main" id="{01829C33-E213-156B-4965-EA76BE983585}"/>
              </a:ext>
            </a:extLst>
          </p:cNvPr>
          <p:cNvGraphicFramePr>
            <a:graphicFrameLocks/>
          </p:cNvGraphicFramePr>
          <p:nvPr>
            <p:extLst>
              <p:ext uri="{D42A27DB-BD31-4B8C-83A1-F6EECF244321}">
                <p14:modId xmlns:p14="http://schemas.microsoft.com/office/powerpoint/2010/main" val="2631307389"/>
              </p:ext>
            </p:extLst>
          </p:nvPr>
        </p:nvGraphicFramePr>
        <p:xfrm>
          <a:off x="2987172" y="1014253"/>
          <a:ext cx="7202471" cy="33940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le 4">
            <a:extLst>
              <a:ext uri="{FF2B5EF4-FFF2-40B4-BE49-F238E27FC236}">
                <a16:creationId xmlns:a16="http://schemas.microsoft.com/office/drawing/2014/main" id="{A263E1B8-E837-1175-2289-0F154AE4FF48}"/>
              </a:ext>
            </a:extLst>
          </p:cNvPr>
          <p:cNvGraphicFramePr>
            <a:graphicFrameLocks noGrp="1"/>
          </p:cNvGraphicFramePr>
          <p:nvPr>
            <p:extLst>
              <p:ext uri="{D42A27DB-BD31-4B8C-83A1-F6EECF244321}">
                <p14:modId xmlns:p14="http://schemas.microsoft.com/office/powerpoint/2010/main" val="3085740970"/>
              </p:ext>
            </p:extLst>
          </p:nvPr>
        </p:nvGraphicFramePr>
        <p:xfrm>
          <a:off x="1456660" y="4001278"/>
          <a:ext cx="8722883" cy="1112520"/>
        </p:xfrm>
        <a:graphic>
          <a:graphicData uri="http://schemas.openxmlformats.org/drawingml/2006/table">
            <a:tbl>
              <a:tblPr firstRow="1" bandRow="1">
                <a:tableStyleId>{7DF18680-E054-41AD-8BC1-D1AEF772440D}</a:tableStyleId>
              </a:tblPr>
              <a:tblGrid>
                <a:gridCol w="2036553">
                  <a:extLst>
                    <a:ext uri="{9D8B030D-6E8A-4147-A177-3AD203B41FA5}">
                      <a16:colId xmlns:a16="http://schemas.microsoft.com/office/drawing/2014/main" val="20000"/>
                    </a:ext>
                  </a:extLst>
                </a:gridCol>
                <a:gridCol w="1554772">
                  <a:extLst>
                    <a:ext uri="{9D8B030D-6E8A-4147-A177-3AD203B41FA5}">
                      <a16:colId xmlns:a16="http://schemas.microsoft.com/office/drawing/2014/main" val="20001"/>
                    </a:ext>
                  </a:extLst>
                </a:gridCol>
                <a:gridCol w="1746913">
                  <a:extLst>
                    <a:ext uri="{9D8B030D-6E8A-4147-A177-3AD203B41FA5}">
                      <a16:colId xmlns:a16="http://schemas.microsoft.com/office/drawing/2014/main" val="20002"/>
                    </a:ext>
                  </a:extLst>
                </a:gridCol>
                <a:gridCol w="1705970">
                  <a:extLst>
                    <a:ext uri="{9D8B030D-6E8A-4147-A177-3AD203B41FA5}">
                      <a16:colId xmlns:a16="http://schemas.microsoft.com/office/drawing/2014/main" val="20003"/>
                    </a:ext>
                  </a:extLst>
                </a:gridCol>
                <a:gridCol w="1678675">
                  <a:extLst>
                    <a:ext uri="{9D8B030D-6E8A-4147-A177-3AD203B41FA5}">
                      <a16:colId xmlns:a16="http://schemas.microsoft.com/office/drawing/2014/main" val="20004"/>
                    </a:ext>
                  </a:extLst>
                </a:gridCol>
              </a:tblGrid>
              <a:tr h="370840">
                <a:tc>
                  <a:txBody>
                    <a:bodyPr/>
                    <a:lstStyle/>
                    <a:p>
                      <a:pPr algn="ctr"/>
                      <a:r>
                        <a:rPr lang="en-US" sz="1800" dirty="0"/>
                        <a:t>OOH</a:t>
                      </a:r>
                      <a:endParaRPr lang="en-US" sz="1800" b="1" dirty="0"/>
                    </a:p>
                  </a:txBody>
                  <a:tcPr>
                    <a:solidFill>
                      <a:schemeClr val="accent1"/>
                    </a:solidFill>
                  </a:tcPr>
                </a:tc>
                <a:tc>
                  <a:txBody>
                    <a:bodyPr/>
                    <a:lstStyle/>
                    <a:p>
                      <a:pPr algn="ctr"/>
                      <a:r>
                        <a:rPr lang="en-US" sz="1800" dirty="0"/>
                        <a:t>Q1</a:t>
                      </a:r>
                      <a:endParaRPr lang="en-US" sz="1800" b="1" dirty="0"/>
                    </a:p>
                  </a:txBody>
                  <a:tcPr>
                    <a:solidFill>
                      <a:schemeClr val="accent1"/>
                    </a:solidFill>
                  </a:tcPr>
                </a:tc>
                <a:tc>
                  <a:txBody>
                    <a:bodyPr/>
                    <a:lstStyle/>
                    <a:p>
                      <a:pPr algn="ctr"/>
                      <a:r>
                        <a:rPr lang="en-US" sz="1800" dirty="0"/>
                        <a:t>Q2</a:t>
                      </a:r>
                      <a:endParaRPr lang="en-US" sz="1800" b="1" dirty="0"/>
                    </a:p>
                  </a:txBody>
                  <a:tcPr>
                    <a:solidFill>
                      <a:schemeClr val="accent1"/>
                    </a:solidFill>
                  </a:tcPr>
                </a:tc>
                <a:tc>
                  <a:txBody>
                    <a:bodyPr/>
                    <a:lstStyle/>
                    <a:p>
                      <a:pPr algn="ctr"/>
                      <a:r>
                        <a:rPr lang="en-US" sz="1800" dirty="0"/>
                        <a:t>Q3</a:t>
                      </a:r>
                      <a:endParaRPr lang="en-US" sz="1800" b="1" dirty="0"/>
                    </a:p>
                  </a:txBody>
                  <a:tcPr>
                    <a:solidFill>
                      <a:schemeClr val="accent1"/>
                    </a:solidFill>
                  </a:tcPr>
                </a:tc>
                <a:tc>
                  <a:txBody>
                    <a:bodyPr/>
                    <a:lstStyle/>
                    <a:p>
                      <a:pPr algn="ctr"/>
                      <a:r>
                        <a:rPr lang="en-US" sz="1800" dirty="0"/>
                        <a:t>Q4</a:t>
                      </a:r>
                      <a:endParaRPr lang="en-US" sz="1800" b="1" dirty="0"/>
                    </a:p>
                  </a:txBody>
                  <a:tcPr>
                    <a:solidFill>
                      <a:schemeClr val="accent1"/>
                    </a:solidFill>
                  </a:tcPr>
                </a:tc>
                <a:extLst>
                  <a:ext uri="{0D108BD9-81ED-4DB2-BD59-A6C34878D82A}">
                    <a16:rowId xmlns:a16="http://schemas.microsoft.com/office/drawing/2014/main" val="10000"/>
                  </a:ext>
                </a:extLst>
              </a:tr>
              <a:tr h="370840">
                <a:tc>
                  <a:txBody>
                    <a:bodyPr/>
                    <a:lstStyle/>
                    <a:p>
                      <a:pPr algn="ctr" fontAlgn="ctr"/>
                      <a:r>
                        <a:rPr lang="en-US" sz="1800" b="1" u="none" strike="noStrike" dirty="0">
                          <a:effectLst/>
                        </a:rPr>
                        <a:t>% Share</a:t>
                      </a:r>
                      <a:endParaRPr lang="en-U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800" b="1" i="0" u="none" strike="noStrike">
                          <a:solidFill>
                            <a:srgbClr val="000000"/>
                          </a:solidFill>
                          <a:effectLst/>
                          <a:latin typeface="Calibri" panose="020F0502020204030204" pitchFamily="34" charset="0"/>
                        </a:rPr>
                        <a:t>24%</a:t>
                      </a:r>
                    </a:p>
                  </a:txBody>
                  <a:tcPr marL="6350" marR="6350" marT="6350" marB="0" anchor="ctr"/>
                </a:tc>
                <a:tc>
                  <a:txBody>
                    <a:bodyPr/>
                    <a:lstStyle/>
                    <a:p>
                      <a:pPr algn="ctr" fontAlgn="ctr"/>
                      <a:r>
                        <a:rPr lang="en-IN" sz="1800" b="1" i="0" u="none" strike="noStrike" dirty="0">
                          <a:solidFill>
                            <a:srgbClr val="000000"/>
                          </a:solidFill>
                          <a:effectLst/>
                          <a:latin typeface="Calibri" panose="020F0502020204030204" pitchFamily="34" charset="0"/>
                        </a:rPr>
                        <a:t>25%</a:t>
                      </a:r>
                    </a:p>
                  </a:txBody>
                  <a:tcPr marL="6350" marR="6350" marT="6350" marB="0" anchor="ctr"/>
                </a:tc>
                <a:tc>
                  <a:txBody>
                    <a:bodyPr/>
                    <a:lstStyle/>
                    <a:p>
                      <a:pPr algn="ctr" fontAlgn="ctr"/>
                      <a:r>
                        <a:rPr lang="en-IN" sz="1800" b="1" i="0" u="none" strike="noStrike" dirty="0">
                          <a:solidFill>
                            <a:srgbClr val="000000"/>
                          </a:solidFill>
                          <a:effectLst/>
                          <a:latin typeface="Calibri" panose="020F0502020204030204" pitchFamily="34" charset="0"/>
                        </a:rPr>
                        <a:t>22%</a:t>
                      </a:r>
                    </a:p>
                  </a:txBody>
                  <a:tcPr marL="6350" marR="6350" marT="6350" marB="0" anchor="ctr"/>
                </a:tc>
                <a:tc>
                  <a:txBody>
                    <a:bodyPr/>
                    <a:lstStyle/>
                    <a:p>
                      <a:pPr algn="ctr" fontAlgn="ctr"/>
                      <a:r>
                        <a:rPr lang="en-IN" sz="1800" b="1" i="0" u="none" strike="noStrike" dirty="0">
                          <a:solidFill>
                            <a:srgbClr val="000000"/>
                          </a:solidFill>
                          <a:effectLst/>
                          <a:latin typeface="Calibri" panose="020F0502020204030204" pitchFamily="34" charset="0"/>
                        </a:rPr>
                        <a:t>29%</a:t>
                      </a:r>
                    </a:p>
                  </a:txBody>
                  <a:tcPr marL="6350" marR="6350" marT="6350" marB="0" anchor="ctr"/>
                </a:tc>
                <a:extLst>
                  <a:ext uri="{0D108BD9-81ED-4DB2-BD59-A6C34878D82A}">
                    <a16:rowId xmlns:a16="http://schemas.microsoft.com/office/drawing/2014/main" val="10001"/>
                  </a:ext>
                </a:extLst>
              </a:tr>
              <a:tr h="370840">
                <a:tc>
                  <a:txBody>
                    <a:bodyPr/>
                    <a:lstStyle/>
                    <a:p>
                      <a:pPr algn="l" fontAlgn="ctr"/>
                      <a:r>
                        <a:rPr lang="en-IN" sz="1800" b="1" i="0" u="none" strike="noStrike" dirty="0">
                          <a:solidFill>
                            <a:srgbClr val="000000"/>
                          </a:solidFill>
                          <a:effectLst/>
                          <a:latin typeface="Calibri" panose="020F0502020204030204" pitchFamily="34" charset="0"/>
                        </a:rPr>
                        <a:t> Growth% ( 24 / 23 )</a:t>
                      </a:r>
                    </a:p>
                  </a:txBody>
                  <a:tcPr marL="6350" marR="6350" marT="6350" marB="0" anchor="ctr"/>
                </a:tc>
                <a:tc>
                  <a:txBody>
                    <a:bodyPr/>
                    <a:lstStyle/>
                    <a:p>
                      <a:pPr algn="ctr" fontAlgn="ctr"/>
                      <a:r>
                        <a:rPr lang="en-IN" sz="1800" b="1" i="0" u="none" strike="noStrike">
                          <a:solidFill>
                            <a:srgbClr val="000000"/>
                          </a:solidFill>
                          <a:effectLst/>
                          <a:latin typeface="Calibri" panose="020F0502020204030204" pitchFamily="34" charset="0"/>
                        </a:rPr>
                        <a:t>7%</a:t>
                      </a:r>
                    </a:p>
                  </a:txBody>
                  <a:tcPr marL="6350" marR="6350" marT="6350" marB="0" anchor="ctr"/>
                </a:tc>
                <a:tc>
                  <a:txBody>
                    <a:bodyPr/>
                    <a:lstStyle/>
                    <a:p>
                      <a:pPr algn="ctr" fontAlgn="ctr"/>
                      <a:r>
                        <a:rPr lang="en-IN" sz="1800" b="1" i="0" u="none" strike="noStrike">
                          <a:solidFill>
                            <a:srgbClr val="000000"/>
                          </a:solidFill>
                          <a:effectLst/>
                          <a:latin typeface="Calibri" panose="020F0502020204030204" pitchFamily="34" charset="0"/>
                        </a:rPr>
                        <a:t>16%</a:t>
                      </a:r>
                    </a:p>
                  </a:txBody>
                  <a:tcPr marL="6350" marR="6350" marT="6350" marB="0" anchor="ctr"/>
                </a:tc>
                <a:tc>
                  <a:txBody>
                    <a:bodyPr/>
                    <a:lstStyle/>
                    <a:p>
                      <a:pPr algn="ctr" fontAlgn="ctr"/>
                      <a:r>
                        <a:rPr lang="en-IN" sz="1800" b="1" i="0" u="none" strike="noStrike" dirty="0">
                          <a:solidFill>
                            <a:srgbClr val="000000"/>
                          </a:solidFill>
                          <a:effectLst/>
                          <a:latin typeface="Calibri" panose="020F0502020204030204" pitchFamily="34" charset="0"/>
                        </a:rPr>
                        <a:t>6%</a:t>
                      </a:r>
                    </a:p>
                  </a:txBody>
                  <a:tcPr marL="6350" marR="6350" marT="6350" marB="0" anchor="ctr"/>
                </a:tc>
                <a:tc>
                  <a:txBody>
                    <a:bodyPr/>
                    <a:lstStyle/>
                    <a:p>
                      <a:pPr algn="ctr" fontAlgn="ctr"/>
                      <a:r>
                        <a:rPr lang="en-IN" sz="1800" b="1" i="0" u="none" strike="noStrike" dirty="0">
                          <a:solidFill>
                            <a:srgbClr val="000000"/>
                          </a:solidFill>
                          <a:effectLst/>
                          <a:latin typeface="Calibri" panose="020F0502020204030204" pitchFamily="34" charset="0"/>
                        </a:rPr>
                        <a:t>20%</a:t>
                      </a:r>
                    </a:p>
                  </a:txBody>
                  <a:tcPr marL="6350" marR="6350" marT="6350" marB="0" anchor="ctr"/>
                </a:tc>
                <a:extLst>
                  <a:ext uri="{0D108BD9-81ED-4DB2-BD59-A6C34878D82A}">
                    <a16:rowId xmlns:a16="http://schemas.microsoft.com/office/drawing/2014/main" val="10002"/>
                  </a:ext>
                </a:extLst>
              </a:tr>
            </a:tbl>
          </a:graphicData>
        </a:graphic>
      </p:graphicFrame>
      <p:sp>
        <p:nvSpPr>
          <p:cNvPr id="6" name="Rectangle 5">
            <a:extLst>
              <a:ext uri="{FF2B5EF4-FFF2-40B4-BE49-F238E27FC236}">
                <a16:creationId xmlns:a16="http://schemas.microsoft.com/office/drawing/2014/main" id="{62FB3C0E-AFFD-96BC-44FB-35D297727020}"/>
              </a:ext>
            </a:extLst>
          </p:cNvPr>
          <p:cNvSpPr/>
          <p:nvPr/>
        </p:nvSpPr>
        <p:spPr>
          <a:xfrm>
            <a:off x="2289746" y="2676090"/>
            <a:ext cx="1106393" cy="400110"/>
          </a:xfrm>
          <a:prstGeom prst="rect">
            <a:avLst/>
          </a:prstGeom>
        </p:spPr>
        <p:txBody>
          <a:bodyPr wrap="none">
            <a:spAutoFit/>
          </a:bodyPr>
          <a:lstStyle/>
          <a:p>
            <a:pPr algn="ctr"/>
            <a:r>
              <a:rPr lang="en-US" sz="2000" b="1" dirty="0">
                <a:solidFill>
                  <a:prstClr val="white"/>
                </a:solidFill>
                <a:latin typeface="Arial Narrow"/>
                <a:cs typeface="Arial Narrow"/>
              </a:rPr>
              <a:t>In Crores</a:t>
            </a:r>
          </a:p>
        </p:txBody>
      </p:sp>
    </p:spTree>
    <p:extLst>
      <p:ext uri="{BB962C8B-B14F-4D97-AF65-F5344CB8AC3E}">
        <p14:creationId xmlns:p14="http://schemas.microsoft.com/office/powerpoint/2010/main" val="12649504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29C88-5FD0-7526-90BD-E021199438CA}"/>
              </a:ext>
            </a:extLst>
          </p:cNvPr>
          <p:cNvSpPr>
            <a:spLocks noGrp="1"/>
          </p:cNvSpPr>
          <p:nvPr>
            <p:ph type="title"/>
          </p:nvPr>
        </p:nvSpPr>
        <p:spPr>
          <a:xfrm>
            <a:off x="482143" y="86864"/>
            <a:ext cx="10515600" cy="1325563"/>
          </a:xfrm>
        </p:spPr>
        <p:txBody>
          <a:bodyPr>
            <a:normAutofit fontScale="90000"/>
          </a:bodyPr>
          <a:lstStyle/>
          <a:p>
            <a:r>
              <a:rPr lang="en-US" sz="2400" b="1" dirty="0"/>
              <a:t>Top 5 categories contribute to 67% of total OOH Adex </a:t>
            </a:r>
            <a:br>
              <a:rPr lang="en-US" b="1" dirty="0"/>
            </a:br>
            <a:r>
              <a:rPr lang="en-US" sz="2200" b="1" dirty="0"/>
              <a:t>Real Estate contributes highest with 22% share</a:t>
            </a:r>
            <a:br>
              <a:rPr lang="en-US" sz="2200" b="1" dirty="0"/>
            </a:br>
            <a:r>
              <a:rPr lang="en-US" sz="2200" b="1" dirty="0"/>
              <a:t>Govt &amp; Political spends on OOH grew 2X and contribute around 200 Crores</a:t>
            </a:r>
            <a:endParaRPr lang="en-IN" sz="2700" dirty="0"/>
          </a:p>
        </p:txBody>
      </p:sp>
      <p:graphicFrame>
        <p:nvGraphicFramePr>
          <p:cNvPr id="6" name="Table 5">
            <a:extLst>
              <a:ext uri="{FF2B5EF4-FFF2-40B4-BE49-F238E27FC236}">
                <a16:creationId xmlns:a16="http://schemas.microsoft.com/office/drawing/2014/main" id="{F3A76DF9-D944-C761-3476-B74B398783F1}"/>
              </a:ext>
            </a:extLst>
          </p:cNvPr>
          <p:cNvGraphicFramePr>
            <a:graphicFrameLocks noGrp="1"/>
          </p:cNvGraphicFramePr>
          <p:nvPr>
            <p:extLst>
              <p:ext uri="{D42A27DB-BD31-4B8C-83A1-F6EECF244321}">
                <p14:modId xmlns:p14="http://schemas.microsoft.com/office/powerpoint/2010/main" val="1009753519"/>
              </p:ext>
            </p:extLst>
          </p:nvPr>
        </p:nvGraphicFramePr>
        <p:xfrm>
          <a:off x="1019381" y="1412427"/>
          <a:ext cx="9673458" cy="3650374"/>
        </p:xfrm>
        <a:graphic>
          <a:graphicData uri="http://schemas.openxmlformats.org/drawingml/2006/table">
            <a:tbl>
              <a:tblPr firstRow="1" bandRow="1"/>
              <a:tblGrid>
                <a:gridCol w="2255052">
                  <a:extLst>
                    <a:ext uri="{9D8B030D-6E8A-4147-A177-3AD203B41FA5}">
                      <a16:colId xmlns:a16="http://schemas.microsoft.com/office/drawing/2014/main" val="1476207636"/>
                    </a:ext>
                  </a:extLst>
                </a:gridCol>
                <a:gridCol w="1222625">
                  <a:extLst>
                    <a:ext uri="{9D8B030D-6E8A-4147-A177-3AD203B41FA5}">
                      <a16:colId xmlns:a16="http://schemas.microsoft.com/office/drawing/2014/main" val="402648692"/>
                    </a:ext>
                  </a:extLst>
                </a:gridCol>
                <a:gridCol w="1407559">
                  <a:extLst>
                    <a:ext uri="{9D8B030D-6E8A-4147-A177-3AD203B41FA5}">
                      <a16:colId xmlns:a16="http://schemas.microsoft.com/office/drawing/2014/main" val="3145783899"/>
                    </a:ext>
                  </a:extLst>
                </a:gridCol>
                <a:gridCol w="1500027">
                  <a:extLst>
                    <a:ext uri="{9D8B030D-6E8A-4147-A177-3AD203B41FA5}">
                      <a16:colId xmlns:a16="http://schemas.microsoft.com/office/drawing/2014/main" val="2666751128"/>
                    </a:ext>
                  </a:extLst>
                </a:gridCol>
                <a:gridCol w="1705976">
                  <a:extLst>
                    <a:ext uri="{9D8B030D-6E8A-4147-A177-3AD203B41FA5}">
                      <a16:colId xmlns:a16="http://schemas.microsoft.com/office/drawing/2014/main" val="109034934"/>
                    </a:ext>
                  </a:extLst>
                </a:gridCol>
                <a:gridCol w="1582219">
                  <a:extLst>
                    <a:ext uri="{9D8B030D-6E8A-4147-A177-3AD203B41FA5}">
                      <a16:colId xmlns:a16="http://schemas.microsoft.com/office/drawing/2014/main" val="2802642404"/>
                    </a:ext>
                  </a:extLst>
                </a:gridCol>
              </a:tblGrid>
              <a:tr h="400485">
                <a:tc rowSpan="2">
                  <a:txBody>
                    <a:bodyPr/>
                    <a:lstStyle/>
                    <a:p>
                      <a:pPr algn="ctr" rtl="0" fontAlgn="ctr">
                        <a:spcBef>
                          <a:spcPts val="0"/>
                        </a:spcBef>
                        <a:spcAft>
                          <a:spcPts val="0"/>
                        </a:spcAft>
                      </a:pPr>
                      <a:r>
                        <a:rPr lang="en-IN" sz="2000" b="1" i="0" u="none" strike="noStrike" dirty="0">
                          <a:solidFill>
                            <a:srgbClr val="FFFFFF"/>
                          </a:solidFill>
                          <a:effectLst/>
                          <a:latin typeface="Calibri" panose="020F0502020204030204" pitchFamily="34" charset="0"/>
                        </a:rPr>
                        <a:t>Product</a:t>
                      </a:r>
                      <a:br>
                        <a:rPr lang="en-IN" sz="2000" b="1" i="0" u="none" strike="noStrike" dirty="0">
                          <a:solidFill>
                            <a:srgbClr val="FFFFFF"/>
                          </a:solidFill>
                          <a:effectLst/>
                          <a:latin typeface="Calibri" panose="020F0502020204030204" pitchFamily="34" charset="0"/>
                        </a:rPr>
                      </a:br>
                      <a:r>
                        <a:rPr lang="en-IN" sz="2000" b="1" i="0" u="none" strike="noStrike" dirty="0">
                          <a:solidFill>
                            <a:srgbClr val="FFFFFF"/>
                          </a:solidFill>
                          <a:effectLst/>
                          <a:latin typeface="Calibri" panose="020F0502020204030204" pitchFamily="34" charset="0"/>
                        </a:rPr>
                        <a:t> Category</a:t>
                      </a:r>
                      <a:endParaRPr lang="en-IN" sz="2000" b="0" i="0" u="none" strike="noStrike" dirty="0">
                        <a:effectLst/>
                        <a:latin typeface="Arial" panose="020B0604020202020204" pitchFamily="34" charset="0"/>
                      </a:endParaRPr>
                    </a:p>
                  </a:txBody>
                  <a:tcPr marL="120265" marR="120265" marT="60133" marB="601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33F50"/>
                    </a:solidFill>
                  </a:tcPr>
                </a:tc>
                <a:tc>
                  <a:txBody>
                    <a:bodyPr/>
                    <a:lstStyle/>
                    <a:p>
                      <a:pPr algn="ctr" rtl="0" fontAlgn="ctr">
                        <a:spcBef>
                          <a:spcPts val="0"/>
                        </a:spcBef>
                        <a:spcAft>
                          <a:spcPts val="0"/>
                        </a:spcAft>
                      </a:pPr>
                      <a:r>
                        <a:rPr lang="en-IN" sz="2000" b="1" i="0" u="none" strike="noStrike" dirty="0">
                          <a:solidFill>
                            <a:srgbClr val="FFFFFF"/>
                          </a:solidFill>
                          <a:effectLst/>
                          <a:latin typeface="Calibri" panose="020F0502020204030204" pitchFamily="34" charset="0"/>
                        </a:rPr>
                        <a:t> 2023</a:t>
                      </a:r>
                      <a:endParaRPr lang="en-IN" sz="2000" b="0" i="0" u="none" strike="noStrike" dirty="0">
                        <a:effectLst/>
                        <a:latin typeface="Arial" panose="020B0604020202020204" pitchFamily="34" charset="0"/>
                      </a:endParaRPr>
                    </a:p>
                  </a:txBody>
                  <a:tcPr marL="8352" marR="8352" marT="835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333F50"/>
                    </a:solidFill>
                  </a:tcPr>
                </a:tc>
                <a:tc rowSpan="2">
                  <a:txBody>
                    <a:bodyPr/>
                    <a:lstStyle/>
                    <a:p>
                      <a:pPr algn="ctr" rtl="0" fontAlgn="ctr">
                        <a:spcBef>
                          <a:spcPts val="0"/>
                        </a:spcBef>
                        <a:spcAft>
                          <a:spcPts val="0"/>
                        </a:spcAft>
                      </a:pPr>
                      <a:r>
                        <a:rPr lang="en-US" sz="2000" b="1" i="0" u="none" strike="noStrike" dirty="0">
                          <a:solidFill>
                            <a:srgbClr val="FFFFFF"/>
                          </a:solidFill>
                          <a:effectLst/>
                          <a:latin typeface="Calibri" panose="020F0502020204030204" pitchFamily="34" charset="0"/>
                        </a:rPr>
                        <a:t>2024 </a:t>
                      </a:r>
                      <a:br>
                        <a:rPr lang="en-US" sz="2000" b="1" i="0" u="none" strike="noStrike" dirty="0">
                          <a:solidFill>
                            <a:srgbClr val="FFFFFF"/>
                          </a:solidFill>
                          <a:effectLst/>
                          <a:latin typeface="Calibri" panose="020F0502020204030204" pitchFamily="34" charset="0"/>
                        </a:rPr>
                      </a:br>
                      <a:r>
                        <a:rPr lang="en-US" sz="2000" b="1" i="0" u="none" strike="noStrike" dirty="0">
                          <a:solidFill>
                            <a:srgbClr val="FFFFFF"/>
                          </a:solidFill>
                          <a:effectLst/>
                          <a:latin typeface="Calibri" panose="020F0502020204030204" pitchFamily="34" charset="0"/>
                        </a:rPr>
                        <a:t> In Rs </a:t>
                      </a:r>
                      <a:r>
                        <a:rPr lang="en-US" sz="2000" b="1" i="0" u="none" strike="noStrike" dirty="0" err="1">
                          <a:solidFill>
                            <a:srgbClr val="FFFFFF"/>
                          </a:solidFill>
                          <a:effectLst/>
                          <a:latin typeface="Calibri" panose="020F0502020204030204" pitchFamily="34" charset="0"/>
                        </a:rPr>
                        <a:t>Crs</a:t>
                      </a:r>
                      <a:endParaRPr lang="en-US" sz="2000" b="0" i="0" u="none" strike="noStrike" dirty="0">
                        <a:effectLst/>
                        <a:latin typeface="Arial" panose="020B0604020202020204" pitchFamily="34" charset="0"/>
                      </a:endParaRPr>
                    </a:p>
                  </a:txBody>
                  <a:tcPr marL="120265" marR="120265" marT="60133" marB="601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03864"/>
                    </a:solidFill>
                  </a:tcPr>
                </a:tc>
                <a:tc rowSpan="2">
                  <a:txBody>
                    <a:bodyPr/>
                    <a:lstStyle/>
                    <a:p>
                      <a:pPr algn="ctr" rtl="0" fontAlgn="ctr">
                        <a:spcBef>
                          <a:spcPts val="0"/>
                        </a:spcBef>
                        <a:spcAft>
                          <a:spcPts val="0"/>
                        </a:spcAft>
                      </a:pPr>
                      <a:r>
                        <a:rPr lang="en-IN" sz="2000" b="1" i="0" u="none" strike="noStrike" dirty="0">
                          <a:solidFill>
                            <a:srgbClr val="FFFFFF"/>
                          </a:solidFill>
                          <a:effectLst/>
                          <a:latin typeface="Calibri" panose="020F0502020204030204" pitchFamily="34" charset="0"/>
                        </a:rPr>
                        <a:t>Growth %  </a:t>
                      </a:r>
                      <a:br>
                        <a:rPr lang="en-IN" sz="2000" b="1" i="0" u="none" strike="noStrike" dirty="0">
                          <a:solidFill>
                            <a:srgbClr val="FFFFFF"/>
                          </a:solidFill>
                          <a:effectLst/>
                          <a:latin typeface="Calibri" panose="020F0502020204030204" pitchFamily="34" charset="0"/>
                        </a:rPr>
                      </a:br>
                      <a:r>
                        <a:rPr lang="en-IN" sz="2000" b="1" i="0" u="none" strike="noStrike" dirty="0">
                          <a:solidFill>
                            <a:srgbClr val="FFFFFF"/>
                          </a:solidFill>
                          <a:effectLst/>
                          <a:latin typeface="Calibri" panose="020F0502020204030204" pitchFamily="34" charset="0"/>
                        </a:rPr>
                        <a:t>24 / 23</a:t>
                      </a:r>
                      <a:endParaRPr lang="en-IN" sz="2000" b="0" i="0" u="none" strike="noStrike" dirty="0">
                        <a:effectLst/>
                        <a:latin typeface="Arial" panose="020B0604020202020204" pitchFamily="34" charset="0"/>
                      </a:endParaRPr>
                    </a:p>
                  </a:txBody>
                  <a:tcPr marL="120265" marR="120265" marT="60133" marB="601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43C0C"/>
                    </a:solidFill>
                  </a:tcPr>
                </a:tc>
                <a:tc rowSpan="2">
                  <a:txBody>
                    <a:bodyPr/>
                    <a:lstStyle/>
                    <a:p>
                      <a:pPr algn="ctr" rtl="0" fontAlgn="ctr">
                        <a:spcBef>
                          <a:spcPts val="0"/>
                        </a:spcBef>
                        <a:spcAft>
                          <a:spcPts val="0"/>
                        </a:spcAft>
                      </a:pPr>
                      <a:r>
                        <a:rPr lang="en-IN" sz="2000" b="1" i="0" u="none" strike="noStrike" dirty="0" err="1">
                          <a:solidFill>
                            <a:srgbClr val="FFFFFF"/>
                          </a:solidFill>
                          <a:effectLst/>
                          <a:latin typeface="Calibri" panose="020F0502020204030204" pitchFamily="34" charset="0"/>
                        </a:rPr>
                        <a:t>Catg</a:t>
                      </a:r>
                      <a:r>
                        <a:rPr lang="en-IN" sz="2000" b="1" i="0" u="none" strike="noStrike" dirty="0">
                          <a:solidFill>
                            <a:srgbClr val="FFFFFF"/>
                          </a:solidFill>
                          <a:effectLst/>
                          <a:latin typeface="Calibri" panose="020F0502020204030204" pitchFamily="34" charset="0"/>
                        </a:rPr>
                        <a:t> </a:t>
                      </a:r>
                      <a:r>
                        <a:rPr lang="en-IN" sz="2000" b="1" i="0" u="none" strike="noStrike" dirty="0" err="1">
                          <a:solidFill>
                            <a:srgbClr val="FFFFFF"/>
                          </a:solidFill>
                          <a:effectLst/>
                          <a:latin typeface="Calibri" panose="020F0502020204030204" pitchFamily="34" charset="0"/>
                        </a:rPr>
                        <a:t>Contbn</a:t>
                      </a:r>
                      <a:r>
                        <a:rPr lang="en-IN" sz="2000" b="1" i="0" u="none" strike="noStrike" dirty="0">
                          <a:solidFill>
                            <a:srgbClr val="FFFFFF"/>
                          </a:solidFill>
                          <a:effectLst/>
                          <a:latin typeface="Calibri" panose="020F0502020204030204" pitchFamily="34" charset="0"/>
                        </a:rPr>
                        <a:t> 2023</a:t>
                      </a:r>
                      <a:endParaRPr lang="en-IN" sz="2000" b="0" i="0" u="none" strike="noStrike" dirty="0">
                        <a:effectLst/>
                        <a:latin typeface="Arial" panose="020B0604020202020204" pitchFamily="34" charset="0"/>
                      </a:endParaRPr>
                    </a:p>
                  </a:txBody>
                  <a:tcPr marL="120265" marR="120265" marT="60133" marB="601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48235"/>
                    </a:solidFill>
                  </a:tcPr>
                </a:tc>
                <a:tc rowSpan="2">
                  <a:txBody>
                    <a:bodyPr/>
                    <a:lstStyle/>
                    <a:p>
                      <a:pPr algn="ctr" rtl="0" fontAlgn="ctr">
                        <a:spcBef>
                          <a:spcPts val="0"/>
                        </a:spcBef>
                        <a:spcAft>
                          <a:spcPts val="0"/>
                        </a:spcAft>
                      </a:pPr>
                      <a:r>
                        <a:rPr lang="en-IN" sz="2000" b="1" i="0" u="none" strike="noStrike" dirty="0" err="1">
                          <a:solidFill>
                            <a:srgbClr val="FFFFFF"/>
                          </a:solidFill>
                          <a:effectLst/>
                          <a:latin typeface="Calibri" panose="020F0502020204030204" pitchFamily="34" charset="0"/>
                        </a:rPr>
                        <a:t>Catg</a:t>
                      </a:r>
                      <a:r>
                        <a:rPr lang="en-IN" sz="2000" b="1" i="0" u="none" strike="noStrike" dirty="0">
                          <a:solidFill>
                            <a:srgbClr val="FFFFFF"/>
                          </a:solidFill>
                          <a:effectLst/>
                          <a:latin typeface="Calibri" panose="020F0502020204030204" pitchFamily="34" charset="0"/>
                        </a:rPr>
                        <a:t> </a:t>
                      </a:r>
                      <a:r>
                        <a:rPr lang="en-IN" sz="2000" b="1" i="0" u="none" strike="noStrike" dirty="0" err="1">
                          <a:solidFill>
                            <a:srgbClr val="FFFFFF"/>
                          </a:solidFill>
                          <a:effectLst/>
                          <a:latin typeface="Calibri" panose="020F0502020204030204" pitchFamily="34" charset="0"/>
                        </a:rPr>
                        <a:t>Contbn</a:t>
                      </a:r>
                      <a:r>
                        <a:rPr lang="en-IN" sz="2000" b="1" i="0" u="none" strike="noStrike" dirty="0">
                          <a:solidFill>
                            <a:srgbClr val="FFFFFF"/>
                          </a:solidFill>
                          <a:effectLst/>
                          <a:latin typeface="Calibri" panose="020F0502020204030204" pitchFamily="34" charset="0"/>
                        </a:rPr>
                        <a:t> 2024</a:t>
                      </a:r>
                      <a:endParaRPr lang="en-IN" sz="2000" b="0" i="0" u="none" strike="noStrike" dirty="0">
                        <a:effectLst/>
                        <a:latin typeface="Arial" panose="020B0604020202020204" pitchFamily="34" charset="0"/>
                      </a:endParaRPr>
                    </a:p>
                  </a:txBody>
                  <a:tcPr marL="120265" marR="120265" marT="60133" marB="601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33F50"/>
                    </a:solidFill>
                  </a:tcPr>
                </a:tc>
                <a:extLst>
                  <a:ext uri="{0D108BD9-81ED-4DB2-BD59-A6C34878D82A}">
                    <a16:rowId xmlns:a16="http://schemas.microsoft.com/office/drawing/2014/main" val="611462895"/>
                  </a:ext>
                </a:extLst>
              </a:tr>
              <a:tr h="400485">
                <a:tc vMerge="1">
                  <a:txBody>
                    <a:bodyPr/>
                    <a:lstStyle/>
                    <a:p>
                      <a:endParaRPr lang="en-IN"/>
                    </a:p>
                  </a:txBody>
                  <a:tcPr/>
                </a:tc>
                <a:tc>
                  <a:txBody>
                    <a:bodyPr/>
                    <a:lstStyle/>
                    <a:p>
                      <a:pPr algn="ctr" rtl="0" fontAlgn="ctr">
                        <a:spcBef>
                          <a:spcPts val="0"/>
                        </a:spcBef>
                        <a:spcAft>
                          <a:spcPts val="0"/>
                        </a:spcAft>
                      </a:pPr>
                      <a:r>
                        <a:rPr lang="en-IN" sz="2000" b="1" i="0" u="none" strike="noStrike">
                          <a:solidFill>
                            <a:srgbClr val="FFFFFF"/>
                          </a:solidFill>
                          <a:effectLst/>
                          <a:latin typeface="Calibri" panose="020F0502020204030204" pitchFamily="34" charset="0"/>
                        </a:rPr>
                        <a:t> In Rs Crs</a:t>
                      </a:r>
                      <a:endParaRPr lang="en-IN" sz="2000" b="0" i="0" u="none" strike="noStrike">
                        <a:effectLst/>
                        <a:latin typeface="Arial" panose="020B0604020202020204" pitchFamily="34" charset="0"/>
                      </a:endParaRPr>
                    </a:p>
                  </a:txBody>
                  <a:tcPr marL="8352" marR="8352" marT="835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333F50"/>
                    </a:solidFill>
                  </a:tcPr>
                </a:tc>
                <a:tc vMerge="1">
                  <a:txBody>
                    <a:bodyPr/>
                    <a:lstStyle/>
                    <a:p>
                      <a:endParaRPr lang="en-IN"/>
                    </a:p>
                  </a:txBody>
                  <a:tcPr/>
                </a:tc>
                <a:tc vMerge="1">
                  <a:txBody>
                    <a:bodyPr/>
                    <a:lstStyle/>
                    <a:p>
                      <a:endParaRPr lang="en-IN"/>
                    </a:p>
                  </a:txBody>
                  <a:tcPr/>
                </a:tc>
                <a:tc vMerge="1">
                  <a:txBody>
                    <a:bodyPr/>
                    <a:lstStyle/>
                    <a:p>
                      <a:endParaRPr lang="en-IN"/>
                    </a:p>
                  </a:txBody>
                  <a:tcPr/>
                </a:tc>
                <a:tc vMerge="1">
                  <a:txBody>
                    <a:bodyPr/>
                    <a:lstStyle/>
                    <a:p>
                      <a:endParaRPr lang="en-IN"/>
                    </a:p>
                  </a:txBody>
                  <a:tcPr/>
                </a:tc>
                <a:extLst>
                  <a:ext uri="{0D108BD9-81ED-4DB2-BD59-A6C34878D82A}">
                    <a16:rowId xmlns:a16="http://schemas.microsoft.com/office/drawing/2014/main" val="3542622130"/>
                  </a:ext>
                </a:extLst>
              </a:tr>
              <a:tr h="412711">
                <a:tc>
                  <a:txBody>
                    <a:bodyPr/>
                    <a:lstStyle/>
                    <a:p>
                      <a:pPr algn="ctr" fontAlgn="b"/>
                      <a:r>
                        <a:rPr lang="en-IN" sz="1800" b="1" i="0" u="none" strike="noStrike" dirty="0">
                          <a:solidFill>
                            <a:srgbClr val="000000"/>
                          </a:solidFill>
                          <a:effectLst/>
                          <a:latin typeface="Calibri" panose="020F0502020204030204" pitchFamily="34" charset="0"/>
                        </a:rPr>
                        <a:t>Real Estate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dirty="0">
                          <a:solidFill>
                            <a:srgbClr val="000000"/>
                          </a:solidFill>
                          <a:effectLst/>
                          <a:latin typeface="Calibri" panose="020F0502020204030204" pitchFamily="34" charset="0"/>
                        </a:rPr>
                        <a:t>789</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dirty="0">
                          <a:solidFill>
                            <a:srgbClr val="000000"/>
                          </a:solidFill>
                          <a:effectLst/>
                          <a:latin typeface="Calibri" panose="020F0502020204030204" pitchFamily="34" charset="0"/>
                        </a:rPr>
                        <a:t>1007</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dirty="0">
                          <a:solidFill>
                            <a:srgbClr val="000000"/>
                          </a:solidFill>
                          <a:effectLst/>
                          <a:latin typeface="Calibri" panose="020F0502020204030204" pitchFamily="34" charset="0"/>
                        </a:rPr>
                        <a:t>28%</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5D6"/>
                    </a:solidFill>
                  </a:tcPr>
                </a:tc>
                <a:tc>
                  <a:txBody>
                    <a:bodyPr/>
                    <a:lstStyle/>
                    <a:p>
                      <a:pPr algn="ctr" fontAlgn="b"/>
                      <a:r>
                        <a:rPr lang="en-IN" sz="1800" b="1" i="0" u="none" strike="noStrike" dirty="0">
                          <a:solidFill>
                            <a:srgbClr val="000000"/>
                          </a:solidFill>
                          <a:effectLst/>
                          <a:latin typeface="Calibri" panose="020F0502020204030204" pitchFamily="34" charset="0"/>
                        </a:rPr>
                        <a:t>19%</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algn="ctr" fontAlgn="b"/>
                      <a:r>
                        <a:rPr lang="en-IN" sz="1800" b="1" i="0" u="none" strike="noStrike">
                          <a:solidFill>
                            <a:srgbClr val="000000"/>
                          </a:solidFill>
                          <a:effectLst/>
                          <a:latin typeface="Calibri" panose="020F0502020204030204" pitchFamily="34" charset="0"/>
                        </a:rPr>
                        <a:t>22%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extLst>
                  <a:ext uri="{0D108BD9-81ED-4DB2-BD59-A6C34878D82A}">
                    <a16:rowId xmlns:a16="http://schemas.microsoft.com/office/drawing/2014/main" val="27857875"/>
                  </a:ext>
                </a:extLst>
              </a:tr>
              <a:tr h="374883">
                <a:tc>
                  <a:txBody>
                    <a:bodyPr/>
                    <a:lstStyle/>
                    <a:p>
                      <a:pPr algn="ctr" fontAlgn="b"/>
                      <a:r>
                        <a:rPr lang="en-IN" sz="1800" b="1" i="0" u="none" strike="noStrike" dirty="0">
                          <a:solidFill>
                            <a:srgbClr val="000000"/>
                          </a:solidFill>
                          <a:effectLst/>
                          <a:latin typeface="Calibri" panose="020F0502020204030204" pitchFamily="34" charset="0"/>
                        </a:rPr>
                        <a:t>Organized Retail</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dirty="0">
                          <a:solidFill>
                            <a:srgbClr val="000000"/>
                          </a:solidFill>
                          <a:effectLst/>
                          <a:latin typeface="Calibri" panose="020F0502020204030204" pitchFamily="34" charset="0"/>
                        </a:rPr>
                        <a:t>546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612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12%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5D6"/>
                    </a:solidFill>
                  </a:tcPr>
                </a:tc>
                <a:tc>
                  <a:txBody>
                    <a:bodyPr/>
                    <a:lstStyle/>
                    <a:p>
                      <a:pPr algn="ctr" fontAlgn="b"/>
                      <a:r>
                        <a:rPr lang="en-IN" sz="1800" b="1" i="0" u="none" strike="noStrike">
                          <a:solidFill>
                            <a:srgbClr val="000000"/>
                          </a:solidFill>
                          <a:effectLst/>
                          <a:latin typeface="Calibri" panose="020F0502020204030204" pitchFamily="34" charset="0"/>
                        </a:rPr>
                        <a:t>13%</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algn="ctr" fontAlgn="b"/>
                      <a:r>
                        <a:rPr lang="en-IN" sz="1800" b="1" i="0" u="none" strike="noStrike">
                          <a:solidFill>
                            <a:srgbClr val="000000"/>
                          </a:solidFill>
                          <a:effectLst/>
                          <a:latin typeface="Calibri" panose="020F0502020204030204" pitchFamily="34" charset="0"/>
                        </a:rPr>
                        <a:t>13%</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extLst>
                  <a:ext uri="{0D108BD9-81ED-4DB2-BD59-A6C34878D82A}">
                    <a16:rowId xmlns:a16="http://schemas.microsoft.com/office/drawing/2014/main" val="3934600176"/>
                  </a:ext>
                </a:extLst>
              </a:tr>
              <a:tr h="410966">
                <a:tc>
                  <a:txBody>
                    <a:bodyPr/>
                    <a:lstStyle/>
                    <a:p>
                      <a:pPr algn="ctr" fontAlgn="b"/>
                      <a:r>
                        <a:rPr lang="en-IN" sz="1800" b="1" i="0" u="none" strike="noStrike">
                          <a:solidFill>
                            <a:srgbClr val="000000"/>
                          </a:solidFill>
                          <a:effectLst/>
                          <a:latin typeface="Calibri" panose="020F0502020204030204" pitchFamily="34" charset="0"/>
                        </a:rPr>
                        <a:t>Consumer Services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dirty="0">
                          <a:solidFill>
                            <a:srgbClr val="000000"/>
                          </a:solidFill>
                          <a:effectLst/>
                          <a:latin typeface="Calibri" panose="020F0502020204030204" pitchFamily="34" charset="0"/>
                        </a:rPr>
                        <a:t>483</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580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20%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5D6"/>
                    </a:solidFill>
                  </a:tcPr>
                </a:tc>
                <a:tc>
                  <a:txBody>
                    <a:bodyPr/>
                    <a:lstStyle/>
                    <a:p>
                      <a:pPr algn="ctr" fontAlgn="b"/>
                      <a:r>
                        <a:rPr lang="en-IN" sz="1800" b="1" i="0" u="none" strike="noStrike">
                          <a:solidFill>
                            <a:srgbClr val="000000"/>
                          </a:solidFill>
                          <a:effectLst/>
                          <a:latin typeface="Calibri" panose="020F0502020204030204" pitchFamily="34" charset="0"/>
                        </a:rPr>
                        <a:t>12%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algn="ctr" fontAlgn="b"/>
                      <a:r>
                        <a:rPr lang="en-IN" sz="1800" b="1" i="0" u="none" strike="noStrike">
                          <a:solidFill>
                            <a:srgbClr val="000000"/>
                          </a:solidFill>
                          <a:effectLst/>
                          <a:latin typeface="Calibri" panose="020F0502020204030204" pitchFamily="34" charset="0"/>
                        </a:rPr>
                        <a:t>12%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extLst>
                  <a:ext uri="{0D108BD9-81ED-4DB2-BD59-A6C34878D82A}">
                    <a16:rowId xmlns:a16="http://schemas.microsoft.com/office/drawing/2014/main" val="2973101989"/>
                  </a:ext>
                </a:extLst>
              </a:tr>
              <a:tr h="412711">
                <a:tc>
                  <a:txBody>
                    <a:bodyPr/>
                    <a:lstStyle/>
                    <a:p>
                      <a:pPr algn="ctr" fontAlgn="b"/>
                      <a:r>
                        <a:rPr lang="en-IN" sz="1800" b="1" i="0" u="none" strike="noStrike">
                          <a:solidFill>
                            <a:srgbClr val="000000"/>
                          </a:solidFill>
                          <a:effectLst/>
                          <a:latin typeface="Calibri" panose="020F0502020204030204" pitchFamily="34" charset="0"/>
                        </a:rPr>
                        <a:t>FMCG</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dirty="0">
                          <a:solidFill>
                            <a:srgbClr val="000000"/>
                          </a:solidFill>
                          <a:effectLst/>
                          <a:latin typeface="Calibri" panose="020F0502020204030204" pitchFamily="34" charset="0"/>
                        </a:rPr>
                        <a:t>460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506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10%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5D6"/>
                    </a:solidFill>
                  </a:tcPr>
                </a:tc>
                <a:tc>
                  <a:txBody>
                    <a:bodyPr/>
                    <a:lstStyle/>
                    <a:p>
                      <a:pPr algn="ctr" fontAlgn="b"/>
                      <a:r>
                        <a:rPr lang="en-IN" sz="1800" b="1" i="0" u="none" strike="noStrike">
                          <a:solidFill>
                            <a:srgbClr val="000000"/>
                          </a:solidFill>
                          <a:effectLst/>
                          <a:latin typeface="Calibri" panose="020F0502020204030204" pitchFamily="34" charset="0"/>
                        </a:rPr>
                        <a:t>11%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algn="ctr" fontAlgn="b"/>
                      <a:r>
                        <a:rPr lang="en-IN" sz="1800" b="1" i="0" u="none" strike="noStrike">
                          <a:solidFill>
                            <a:srgbClr val="000000"/>
                          </a:solidFill>
                          <a:effectLst/>
                          <a:latin typeface="Calibri" panose="020F0502020204030204" pitchFamily="34" charset="0"/>
                        </a:rPr>
                        <a:t>11%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extLst>
                  <a:ext uri="{0D108BD9-81ED-4DB2-BD59-A6C34878D82A}">
                    <a16:rowId xmlns:a16="http://schemas.microsoft.com/office/drawing/2014/main" val="2445211063"/>
                  </a:ext>
                </a:extLst>
              </a:tr>
              <a:tr h="412711">
                <a:tc>
                  <a:txBody>
                    <a:bodyPr/>
                    <a:lstStyle/>
                    <a:p>
                      <a:pPr algn="ctr" fontAlgn="b"/>
                      <a:r>
                        <a:rPr lang="en-IN" sz="1800" b="1" i="0" u="none" strike="noStrike">
                          <a:solidFill>
                            <a:srgbClr val="000000"/>
                          </a:solidFill>
                          <a:effectLst/>
                          <a:latin typeface="Calibri" panose="020F0502020204030204" pitchFamily="34" charset="0"/>
                        </a:rPr>
                        <a:t>BFSI</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dirty="0">
                          <a:solidFill>
                            <a:srgbClr val="000000"/>
                          </a:solidFill>
                          <a:effectLst/>
                          <a:latin typeface="Calibri" panose="020F0502020204030204" pitchFamily="34" charset="0"/>
                        </a:rPr>
                        <a:t>362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399</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10%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5D6"/>
                    </a:solidFill>
                  </a:tcPr>
                </a:tc>
                <a:tc>
                  <a:txBody>
                    <a:bodyPr/>
                    <a:lstStyle/>
                    <a:p>
                      <a:pPr algn="ctr" fontAlgn="b"/>
                      <a:r>
                        <a:rPr lang="en-IN" sz="1800" b="1" i="0" u="none" strike="noStrike">
                          <a:solidFill>
                            <a:srgbClr val="000000"/>
                          </a:solidFill>
                          <a:effectLst/>
                          <a:latin typeface="Calibri" panose="020F0502020204030204" pitchFamily="34" charset="0"/>
                        </a:rPr>
                        <a:t>9%</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algn="ctr" fontAlgn="b"/>
                      <a:r>
                        <a:rPr lang="en-IN" sz="1800" b="1" i="0" u="none" strike="noStrike">
                          <a:solidFill>
                            <a:srgbClr val="000000"/>
                          </a:solidFill>
                          <a:effectLst/>
                          <a:latin typeface="Calibri" panose="020F0502020204030204" pitchFamily="34" charset="0"/>
                        </a:rPr>
                        <a:t>9%</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extLst>
                  <a:ext uri="{0D108BD9-81ED-4DB2-BD59-A6C34878D82A}">
                    <a16:rowId xmlns:a16="http://schemas.microsoft.com/office/drawing/2014/main" val="491252917"/>
                  </a:ext>
                </a:extLst>
              </a:tr>
              <a:tr h="412711">
                <a:tc>
                  <a:txBody>
                    <a:bodyPr/>
                    <a:lstStyle/>
                    <a:p>
                      <a:pPr algn="ctr" fontAlgn="b"/>
                      <a:r>
                        <a:rPr lang="en-IN" sz="1800" b="1" i="0" u="none" strike="noStrike">
                          <a:solidFill>
                            <a:srgbClr val="000000"/>
                          </a:solidFill>
                          <a:effectLst/>
                          <a:latin typeface="Calibri" panose="020F0502020204030204" pitchFamily="34" charset="0"/>
                        </a:rPr>
                        <a:t>Media</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dirty="0">
                          <a:solidFill>
                            <a:srgbClr val="000000"/>
                          </a:solidFill>
                          <a:effectLst/>
                          <a:latin typeface="Calibri" panose="020F0502020204030204" pitchFamily="34" charset="0"/>
                        </a:rPr>
                        <a:t>306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312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5D6"/>
                    </a:solidFill>
                  </a:tcPr>
                </a:tc>
                <a:tc>
                  <a:txBody>
                    <a:bodyPr/>
                    <a:lstStyle/>
                    <a:p>
                      <a:pPr algn="ctr" fontAlgn="b"/>
                      <a:r>
                        <a:rPr lang="en-IN" sz="1800" b="1" i="0" u="none" strike="noStrike">
                          <a:solidFill>
                            <a:srgbClr val="000000"/>
                          </a:solidFill>
                          <a:effectLst/>
                          <a:latin typeface="Calibri" panose="020F0502020204030204" pitchFamily="34" charset="0"/>
                        </a:rPr>
                        <a:t>7%</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algn="ctr" fontAlgn="b"/>
                      <a:r>
                        <a:rPr lang="en-IN" sz="1800" b="1" i="0" u="none" strike="noStrike">
                          <a:solidFill>
                            <a:srgbClr val="000000"/>
                          </a:solidFill>
                          <a:effectLst/>
                          <a:latin typeface="Calibri" panose="020F0502020204030204" pitchFamily="34" charset="0"/>
                        </a:rPr>
                        <a:t>7%</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extLst>
                  <a:ext uri="{0D108BD9-81ED-4DB2-BD59-A6C34878D82A}">
                    <a16:rowId xmlns:a16="http://schemas.microsoft.com/office/drawing/2014/main" val="1986924920"/>
                  </a:ext>
                </a:extLst>
              </a:tr>
              <a:tr h="412711">
                <a:tc>
                  <a:txBody>
                    <a:bodyPr/>
                    <a:lstStyle/>
                    <a:p>
                      <a:pPr algn="ctr" fontAlgn="b"/>
                      <a:r>
                        <a:rPr lang="en-IN" sz="1800" b="1" i="0" u="none" strike="noStrike">
                          <a:solidFill>
                            <a:srgbClr val="000000"/>
                          </a:solidFill>
                          <a:effectLst/>
                          <a:latin typeface="Calibri" panose="020F0502020204030204" pitchFamily="34" charset="0"/>
                        </a:rPr>
                        <a:t>Auto</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dirty="0">
                          <a:solidFill>
                            <a:srgbClr val="000000"/>
                          </a:solidFill>
                          <a:effectLst/>
                          <a:latin typeface="Calibri" panose="020F0502020204030204" pitchFamily="34" charset="0"/>
                        </a:rPr>
                        <a:t>231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dirty="0">
                          <a:solidFill>
                            <a:srgbClr val="000000"/>
                          </a:solidFill>
                          <a:effectLst/>
                          <a:latin typeface="Calibri" panose="020F0502020204030204" pitchFamily="34" charset="0"/>
                        </a:rPr>
                        <a:t>236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dirty="0">
                          <a:solidFill>
                            <a:srgbClr val="000000"/>
                          </a:solidFill>
                          <a:effectLst/>
                          <a:latin typeface="Calibri" panose="020F0502020204030204" pitchFamily="34" charset="0"/>
                        </a:rPr>
                        <a:t>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5D6"/>
                    </a:solidFill>
                  </a:tcPr>
                </a:tc>
                <a:tc>
                  <a:txBody>
                    <a:bodyPr/>
                    <a:lstStyle/>
                    <a:p>
                      <a:pPr algn="ctr" fontAlgn="b"/>
                      <a:r>
                        <a:rPr lang="en-IN" sz="1800" b="1" i="0" u="none" strike="noStrike" dirty="0">
                          <a:solidFill>
                            <a:srgbClr val="000000"/>
                          </a:solidFill>
                          <a:effectLst/>
                          <a:latin typeface="Calibri" panose="020F0502020204030204" pitchFamily="34" charset="0"/>
                        </a:rPr>
                        <a:t>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algn="ctr" fontAlgn="b"/>
                      <a:r>
                        <a:rPr lang="en-IN" sz="1800" b="1" i="0" u="none" strike="noStrike" dirty="0">
                          <a:solidFill>
                            <a:srgbClr val="000000"/>
                          </a:solidFill>
                          <a:effectLst/>
                          <a:latin typeface="Calibri" panose="020F0502020204030204" pitchFamily="34" charset="0"/>
                        </a:rPr>
                        <a:t>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extLst>
                  <a:ext uri="{0D108BD9-81ED-4DB2-BD59-A6C34878D82A}">
                    <a16:rowId xmlns:a16="http://schemas.microsoft.com/office/drawing/2014/main" val="638797109"/>
                  </a:ext>
                </a:extLst>
              </a:tr>
            </a:tbl>
          </a:graphicData>
        </a:graphic>
      </p:graphicFrame>
    </p:spTree>
    <p:extLst>
      <p:ext uri="{BB962C8B-B14F-4D97-AF65-F5344CB8AC3E}">
        <p14:creationId xmlns:p14="http://schemas.microsoft.com/office/powerpoint/2010/main" val="741786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3F7F92-E45D-6EF1-2411-8D2200520C93}"/>
              </a:ext>
            </a:extLst>
          </p:cNvPr>
          <p:cNvSpPr>
            <a:spLocks noGrp="1"/>
          </p:cNvSpPr>
          <p:nvPr>
            <p:ph type="title"/>
          </p:nvPr>
        </p:nvSpPr>
        <p:spPr/>
        <p:txBody>
          <a:bodyPr/>
          <a:lstStyle/>
          <a:p>
            <a:r>
              <a:rPr lang="en-US" b="1" dirty="0"/>
              <a:t>A significant drop has been observed in terms of TV Advertisers</a:t>
            </a:r>
            <a:endParaRPr lang="en-IN" b="1" dirty="0"/>
          </a:p>
        </p:txBody>
      </p:sp>
      <p:graphicFrame>
        <p:nvGraphicFramePr>
          <p:cNvPr id="7" name="Table 6">
            <a:extLst>
              <a:ext uri="{FF2B5EF4-FFF2-40B4-BE49-F238E27FC236}">
                <a16:creationId xmlns:a16="http://schemas.microsoft.com/office/drawing/2014/main" id="{F00BEFC7-B046-D884-E2C5-FBF86E4AE4F4}"/>
              </a:ext>
            </a:extLst>
          </p:cNvPr>
          <p:cNvGraphicFramePr>
            <a:graphicFrameLocks noGrp="1"/>
          </p:cNvGraphicFramePr>
          <p:nvPr>
            <p:extLst>
              <p:ext uri="{D42A27DB-BD31-4B8C-83A1-F6EECF244321}">
                <p14:modId xmlns:p14="http://schemas.microsoft.com/office/powerpoint/2010/main" val="2974230701"/>
              </p:ext>
            </p:extLst>
          </p:nvPr>
        </p:nvGraphicFramePr>
        <p:xfrm>
          <a:off x="3228703" y="1789610"/>
          <a:ext cx="5734594" cy="3095900"/>
        </p:xfrm>
        <a:graphic>
          <a:graphicData uri="http://schemas.openxmlformats.org/drawingml/2006/table">
            <a:tbl>
              <a:tblPr firstRow="1" firstCol="1" bandRow="1">
                <a:tableStyleId>{5C22544A-7EE6-4342-B048-85BDC9FD1C3A}</a:tableStyleId>
              </a:tblPr>
              <a:tblGrid>
                <a:gridCol w="1686134">
                  <a:extLst>
                    <a:ext uri="{9D8B030D-6E8A-4147-A177-3AD203B41FA5}">
                      <a16:colId xmlns:a16="http://schemas.microsoft.com/office/drawing/2014/main" val="2470697363"/>
                    </a:ext>
                  </a:extLst>
                </a:gridCol>
                <a:gridCol w="1302921">
                  <a:extLst>
                    <a:ext uri="{9D8B030D-6E8A-4147-A177-3AD203B41FA5}">
                      <a16:colId xmlns:a16="http://schemas.microsoft.com/office/drawing/2014/main" val="700605187"/>
                    </a:ext>
                  </a:extLst>
                </a:gridCol>
                <a:gridCol w="1366790">
                  <a:extLst>
                    <a:ext uri="{9D8B030D-6E8A-4147-A177-3AD203B41FA5}">
                      <a16:colId xmlns:a16="http://schemas.microsoft.com/office/drawing/2014/main" val="4086601991"/>
                    </a:ext>
                  </a:extLst>
                </a:gridCol>
                <a:gridCol w="1378749">
                  <a:extLst>
                    <a:ext uri="{9D8B030D-6E8A-4147-A177-3AD203B41FA5}">
                      <a16:colId xmlns:a16="http://schemas.microsoft.com/office/drawing/2014/main" val="3240349535"/>
                    </a:ext>
                  </a:extLst>
                </a:gridCol>
              </a:tblGrid>
              <a:tr h="619180">
                <a:tc gridSpan="4">
                  <a:txBody>
                    <a:bodyPr/>
                    <a:lstStyle/>
                    <a:p>
                      <a:pPr algn="ctr" fontAlgn="ctr"/>
                      <a:r>
                        <a:rPr lang="en-IN" sz="2400" u="none" strike="noStrike" dirty="0">
                          <a:effectLst/>
                        </a:rPr>
                        <a:t>Estimated No of Advertisers</a:t>
                      </a:r>
                      <a:endParaRPr lang="en-IN" sz="2400" b="1" i="0" u="none" strike="noStrike" dirty="0">
                        <a:solidFill>
                          <a:srgbClr val="FFFFFF"/>
                        </a:solidFill>
                        <a:effectLst/>
                        <a:latin typeface="Aptos" panose="020B0004020202020204" pitchFamily="34" charset="0"/>
                      </a:endParaRPr>
                    </a:p>
                  </a:txBody>
                  <a:tcPr marL="6350" marR="6350" marT="6350" marB="0" anchor="ctr"/>
                </a:tc>
                <a:tc hMerge="1">
                  <a:txBody>
                    <a:bodyPr/>
                    <a:lstStyle/>
                    <a:p>
                      <a:endParaRPr dirty="0"/>
                    </a:p>
                  </a:txBody>
                  <a:tcPr marL="6350" marR="6350" marT="6350" marB="0" anchor="ct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2634779187"/>
                  </a:ext>
                </a:extLst>
              </a:tr>
              <a:tr h="619180">
                <a:tc>
                  <a:txBody>
                    <a:bodyPr/>
                    <a:lstStyle/>
                    <a:p>
                      <a:pPr algn="ctr" fontAlgn="ctr"/>
                      <a:r>
                        <a:rPr lang="en-IN" sz="2400" u="none" strike="noStrike">
                          <a:effectLst/>
                        </a:rPr>
                        <a:t>Medium</a:t>
                      </a:r>
                      <a:endParaRPr lang="en-IN" sz="2400" b="1" i="0" u="none" strike="noStrike">
                        <a:solidFill>
                          <a:srgbClr val="000000"/>
                        </a:solidFill>
                        <a:effectLst/>
                        <a:latin typeface="Aptos" panose="020B0004020202020204" pitchFamily="34" charset="0"/>
                      </a:endParaRPr>
                    </a:p>
                  </a:txBody>
                  <a:tcPr marL="6350" marR="6350" marT="6350" marB="0" anchor="ctr"/>
                </a:tc>
                <a:tc>
                  <a:txBody>
                    <a:bodyPr/>
                    <a:lstStyle/>
                    <a:p>
                      <a:pPr algn="ctr" fontAlgn="ctr"/>
                      <a:r>
                        <a:rPr lang="en-IN" sz="2400" b="1" u="none" strike="noStrike" dirty="0">
                          <a:solidFill>
                            <a:schemeClr val="bg1"/>
                          </a:solidFill>
                          <a:effectLst>
                            <a:outerShdw blurRad="38100" dist="38100" dir="2700000" algn="tl">
                              <a:srgbClr val="000000">
                                <a:alpha val="43137"/>
                              </a:srgbClr>
                            </a:outerShdw>
                          </a:effectLst>
                        </a:rPr>
                        <a:t>Yr 2023</a:t>
                      </a:r>
                      <a:endParaRPr lang="en-IN" sz="2400" b="1" i="0" u="none" strike="noStrike" dirty="0">
                        <a:solidFill>
                          <a:schemeClr val="bg1"/>
                        </a:solidFill>
                        <a:effectLst>
                          <a:outerShdw blurRad="38100" dist="38100" dir="2700000" algn="tl">
                            <a:srgbClr val="000000">
                              <a:alpha val="43137"/>
                            </a:srgbClr>
                          </a:outerShdw>
                        </a:effectLst>
                        <a:latin typeface="Aptos" panose="020B0004020202020204" pitchFamily="34" charset="0"/>
                      </a:endParaRPr>
                    </a:p>
                  </a:txBody>
                  <a:tcPr marL="6350" marR="6350" marT="6350" marB="0" anchor="ctr">
                    <a:solidFill>
                      <a:schemeClr val="accent1">
                        <a:lumMod val="75000"/>
                      </a:schemeClr>
                    </a:solidFill>
                  </a:tcPr>
                </a:tc>
                <a:tc>
                  <a:txBody>
                    <a:bodyPr/>
                    <a:lstStyle/>
                    <a:p>
                      <a:pPr algn="ctr" fontAlgn="ctr"/>
                      <a:r>
                        <a:rPr lang="en-IN" sz="2400" b="1" u="none" strike="noStrike" dirty="0">
                          <a:solidFill>
                            <a:schemeClr val="bg1"/>
                          </a:solidFill>
                          <a:effectLst>
                            <a:outerShdw blurRad="38100" dist="38100" dir="2700000" algn="tl">
                              <a:srgbClr val="000000">
                                <a:alpha val="43137"/>
                              </a:srgbClr>
                            </a:outerShdw>
                          </a:effectLst>
                        </a:rPr>
                        <a:t>Yr 2024</a:t>
                      </a:r>
                      <a:endParaRPr lang="en-IN" sz="2400" b="1" i="0" u="none" strike="noStrike" dirty="0">
                        <a:solidFill>
                          <a:schemeClr val="bg1"/>
                        </a:solidFill>
                        <a:effectLst>
                          <a:outerShdw blurRad="38100" dist="38100" dir="2700000" algn="tl">
                            <a:srgbClr val="000000">
                              <a:alpha val="43137"/>
                            </a:srgbClr>
                          </a:outerShdw>
                        </a:effectLst>
                        <a:latin typeface="Aptos" panose="020B0004020202020204" pitchFamily="34" charset="0"/>
                      </a:endParaRPr>
                    </a:p>
                  </a:txBody>
                  <a:tcPr marL="6350" marR="6350" marT="6350" marB="0" anchor="ctr">
                    <a:solidFill>
                      <a:schemeClr val="accent1">
                        <a:lumMod val="75000"/>
                      </a:schemeClr>
                    </a:solidFill>
                  </a:tcPr>
                </a:tc>
                <a:tc>
                  <a:txBody>
                    <a:bodyPr/>
                    <a:lstStyle/>
                    <a:p>
                      <a:pPr algn="ctr" fontAlgn="ctr"/>
                      <a:r>
                        <a:rPr lang="en-IN" sz="2400" b="1" u="none" strike="noStrike" dirty="0">
                          <a:solidFill>
                            <a:schemeClr val="bg1"/>
                          </a:solidFill>
                          <a:effectLst>
                            <a:outerShdw blurRad="38100" dist="38100" dir="2700000" algn="tl">
                              <a:srgbClr val="000000">
                                <a:alpha val="43137"/>
                              </a:srgbClr>
                            </a:outerShdw>
                          </a:effectLst>
                        </a:rPr>
                        <a:t>% Drop</a:t>
                      </a:r>
                      <a:endParaRPr lang="en-IN" sz="2400" b="1" i="0" u="none" strike="noStrike" dirty="0">
                        <a:solidFill>
                          <a:schemeClr val="bg1"/>
                        </a:solidFill>
                        <a:effectLst>
                          <a:outerShdw blurRad="38100" dist="38100" dir="2700000" algn="tl">
                            <a:srgbClr val="000000">
                              <a:alpha val="43137"/>
                            </a:srgbClr>
                          </a:outerShdw>
                        </a:effectLst>
                        <a:latin typeface="Aptos" panose="020B0004020202020204" pitchFamily="34" charset="0"/>
                      </a:endParaRPr>
                    </a:p>
                  </a:txBody>
                  <a:tcPr marL="6350" marR="6350" marT="6350" marB="0" anchor="ctr">
                    <a:solidFill>
                      <a:schemeClr val="accent1">
                        <a:lumMod val="75000"/>
                      </a:schemeClr>
                    </a:solidFill>
                  </a:tcPr>
                </a:tc>
                <a:extLst>
                  <a:ext uri="{0D108BD9-81ED-4DB2-BD59-A6C34878D82A}">
                    <a16:rowId xmlns:a16="http://schemas.microsoft.com/office/drawing/2014/main" val="1098688331"/>
                  </a:ext>
                </a:extLst>
              </a:tr>
              <a:tr h="619180">
                <a:tc>
                  <a:txBody>
                    <a:bodyPr/>
                    <a:lstStyle/>
                    <a:p>
                      <a:pPr algn="ctr" fontAlgn="ctr"/>
                      <a:r>
                        <a:rPr lang="en-IN" sz="2400" u="none" strike="noStrike">
                          <a:effectLst/>
                        </a:rPr>
                        <a:t>TV</a:t>
                      </a:r>
                      <a:endParaRPr lang="en-IN" sz="2400" b="1" i="0" u="none" strike="noStrike">
                        <a:solidFill>
                          <a:srgbClr val="000000"/>
                        </a:solidFill>
                        <a:effectLst/>
                        <a:latin typeface="Aptos" panose="020B0004020202020204" pitchFamily="34" charset="0"/>
                      </a:endParaRPr>
                    </a:p>
                  </a:txBody>
                  <a:tcPr marL="6350" marR="6350" marT="6350" marB="0" anchor="ctr"/>
                </a:tc>
                <a:tc>
                  <a:txBody>
                    <a:bodyPr/>
                    <a:lstStyle/>
                    <a:p>
                      <a:pPr algn="ctr" fontAlgn="ctr"/>
                      <a:r>
                        <a:rPr lang="en-IN" sz="2400" u="none" strike="noStrike" dirty="0">
                          <a:effectLst/>
                        </a:rPr>
                        <a:t>11,127</a:t>
                      </a:r>
                      <a:endParaRPr lang="en-IN" sz="2400" b="1" i="0" u="none" strike="noStrike" dirty="0">
                        <a:solidFill>
                          <a:srgbClr val="000000"/>
                        </a:solidFill>
                        <a:effectLst/>
                        <a:latin typeface="Aptos" panose="020B0004020202020204" pitchFamily="34" charset="0"/>
                      </a:endParaRPr>
                    </a:p>
                  </a:txBody>
                  <a:tcPr marL="6350" marR="6350" marT="6350" marB="0" anchor="ctr"/>
                </a:tc>
                <a:tc>
                  <a:txBody>
                    <a:bodyPr/>
                    <a:lstStyle/>
                    <a:p>
                      <a:pPr algn="ctr" fontAlgn="ctr"/>
                      <a:r>
                        <a:rPr lang="en-IN" sz="2400" u="none" strike="noStrike" dirty="0">
                          <a:effectLst/>
                        </a:rPr>
                        <a:t>8,653</a:t>
                      </a:r>
                      <a:endParaRPr lang="en-IN" sz="2400" b="1" i="0" u="none" strike="noStrike" dirty="0">
                        <a:solidFill>
                          <a:srgbClr val="000000"/>
                        </a:solidFill>
                        <a:effectLst/>
                        <a:latin typeface="Aptos" panose="020B0004020202020204" pitchFamily="34" charset="0"/>
                      </a:endParaRPr>
                    </a:p>
                  </a:txBody>
                  <a:tcPr marL="6350" marR="6350" marT="6350" marB="0" anchor="ctr"/>
                </a:tc>
                <a:tc>
                  <a:txBody>
                    <a:bodyPr/>
                    <a:lstStyle/>
                    <a:p>
                      <a:pPr algn="ctr" fontAlgn="ctr"/>
                      <a:r>
                        <a:rPr lang="en-IN" sz="2400" u="none" strike="noStrike">
                          <a:effectLst/>
                        </a:rPr>
                        <a:t>23%</a:t>
                      </a:r>
                      <a:endParaRPr lang="en-IN" sz="2400" b="1" i="0" u="none" strike="noStrike">
                        <a:solidFill>
                          <a:srgbClr val="000000"/>
                        </a:solidFill>
                        <a:effectLst/>
                        <a:latin typeface="Aptos" panose="020B0004020202020204" pitchFamily="34" charset="0"/>
                      </a:endParaRPr>
                    </a:p>
                  </a:txBody>
                  <a:tcPr marL="6350" marR="6350" marT="6350" marB="0" anchor="ctr"/>
                </a:tc>
                <a:extLst>
                  <a:ext uri="{0D108BD9-81ED-4DB2-BD59-A6C34878D82A}">
                    <a16:rowId xmlns:a16="http://schemas.microsoft.com/office/drawing/2014/main" val="3154290133"/>
                  </a:ext>
                </a:extLst>
              </a:tr>
              <a:tr h="619180">
                <a:tc>
                  <a:txBody>
                    <a:bodyPr/>
                    <a:lstStyle/>
                    <a:p>
                      <a:pPr algn="ctr" fontAlgn="ctr"/>
                      <a:r>
                        <a:rPr lang="en-IN" sz="2400" u="none" strike="noStrike">
                          <a:effectLst/>
                        </a:rPr>
                        <a:t>Print</a:t>
                      </a:r>
                      <a:endParaRPr lang="en-IN" sz="2400" b="1" i="0" u="none" strike="noStrike">
                        <a:solidFill>
                          <a:srgbClr val="000000"/>
                        </a:solidFill>
                        <a:effectLst/>
                        <a:latin typeface="Aptos" panose="020B0004020202020204" pitchFamily="34" charset="0"/>
                      </a:endParaRPr>
                    </a:p>
                  </a:txBody>
                  <a:tcPr marL="6350" marR="6350" marT="6350" marB="0" anchor="ctr"/>
                </a:tc>
                <a:tc>
                  <a:txBody>
                    <a:bodyPr/>
                    <a:lstStyle/>
                    <a:p>
                      <a:pPr algn="ctr" fontAlgn="ctr"/>
                      <a:r>
                        <a:rPr lang="en-IN" sz="2400" u="none" strike="noStrike" dirty="0">
                          <a:effectLst/>
                        </a:rPr>
                        <a:t>1,74,136</a:t>
                      </a:r>
                      <a:endParaRPr lang="en-IN" sz="2400" b="1" i="0" u="none" strike="noStrike" dirty="0">
                        <a:solidFill>
                          <a:srgbClr val="000000"/>
                        </a:solidFill>
                        <a:effectLst/>
                        <a:latin typeface="Aptos" panose="020B0004020202020204" pitchFamily="34" charset="0"/>
                      </a:endParaRPr>
                    </a:p>
                  </a:txBody>
                  <a:tcPr marL="6350" marR="6350" marT="6350" marB="0" anchor="ctr"/>
                </a:tc>
                <a:tc>
                  <a:txBody>
                    <a:bodyPr/>
                    <a:lstStyle/>
                    <a:p>
                      <a:pPr algn="ctr" fontAlgn="ctr"/>
                      <a:r>
                        <a:rPr lang="en-IN" sz="2400" u="none" strike="noStrike" dirty="0">
                          <a:effectLst/>
                        </a:rPr>
                        <a:t>1,73,460</a:t>
                      </a:r>
                      <a:endParaRPr lang="en-IN" sz="2400" b="1" i="0" u="none" strike="noStrike" dirty="0">
                        <a:solidFill>
                          <a:srgbClr val="000000"/>
                        </a:solidFill>
                        <a:effectLst/>
                        <a:latin typeface="Aptos" panose="020B0004020202020204" pitchFamily="34" charset="0"/>
                      </a:endParaRPr>
                    </a:p>
                  </a:txBody>
                  <a:tcPr marL="6350" marR="6350" marT="6350" marB="0" anchor="ctr"/>
                </a:tc>
                <a:tc>
                  <a:txBody>
                    <a:bodyPr/>
                    <a:lstStyle/>
                    <a:p>
                      <a:pPr algn="ctr" fontAlgn="ctr"/>
                      <a:r>
                        <a:rPr lang="en-IN" sz="2400" u="none" strike="noStrike">
                          <a:effectLst/>
                        </a:rPr>
                        <a:t>1%</a:t>
                      </a:r>
                      <a:endParaRPr lang="en-IN" sz="2400" b="1" i="0" u="none" strike="noStrike">
                        <a:solidFill>
                          <a:srgbClr val="000000"/>
                        </a:solidFill>
                        <a:effectLst/>
                        <a:latin typeface="Aptos" panose="020B0004020202020204" pitchFamily="34" charset="0"/>
                      </a:endParaRPr>
                    </a:p>
                  </a:txBody>
                  <a:tcPr marL="6350" marR="6350" marT="6350" marB="0" anchor="ctr"/>
                </a:tc>
                <a:extLst>
                  <a:ext uri="{0D108BD9-81ED-4DB2-BD59-A6C34878D82A}">
                    <a16:rowId xmlns:a16="http://schemas.microsoft.com/office/drawing/2014/main" val="3795533312"/>
                  </a:ext>
                </a:extLst>
              </a:tr>
              <a:tr h="619180">
                <a:tc>
                  <a:txBody>
                    <a:bodyPr/>
                    <a:lstStyle/>
                    <a:p>
                      <a:pPr algn="ctr" fontAlgn="ctr"/>
                      <a:r>
                        <a:rPr lang="en-IN" sz="2400" u="none" strike="noStrike">
                          <a:effectLst/>
                        </a:rPr>
                        <a:t>Radio</a:t>
                      </a:r>
                      <a:endParaRPr lang="en-IN" sz="2400" b="1" i="0" u="none" strike="noStrike">
                        <a:solidFill>
                          <a:srgbClr val="000000"/>
                        </a:solidFill>
                        <a:effectLst/>
                        <a:latin typeface="Aptos" panose="020B0004020202020204" pitchFamily="34" charset="0"/>
                      </a:endParaRPr>
                    </a:p>
                  </a:txBody>
                  <a:tcPr marL="6350" marR="6350" marT="6350" marB="0" anchor="ctr"/>
                </a:tc>
                <a:tc>
                  <a:txBody>
                    <a:bodyPr/>
                    <a:lstStyle/>
                    <a:p>
                      <a:pPr algn="ctr" fontAlgn="ctr"/>
                      <a:r>
                        <a:rPr lang="en-IN" sz="2400" u="none" strike="noStrike" dirty="0">
                          <a:effectLst/>
                        </a:rPr>
                        <a:t>11,086</a:t>
                      </a:r>
                      <a:endParaRPr lang="en-IN" sz="2400" b="1" i="0" u="none" strike="noStrike" dirty="0">
                        <a:solidFill>
                          <a:srgbClr val="000000"/>
                        </a:solidFill>
                        <a:effectLst/>
                        <a:latin typeface="Aptos" panose="020B0004020202020204" pitchFamily="34" charset="0"/>
                      </a:endParaRPr>
                    </a:p>
                  </a:txBody>
                  <a:tcPr marL="6350" marR="6350" marT="6350" marB="0" anchor="ctr"/>
                </a:tc>
                <a:tc>
                  <a:txBody>
                    <a:bodyPr/>
                    <a:lstStyle/>
                    <a:p>
                      <a:pPr algn="ctr" fontAlgn="ctr"/>
                      <a:r>
                        <a:rPr lang="en-IN" sz="2400" u="none" strike="noStrike" dirty="0">
                          <a:effectLst/>
                        </a:rPr>
                        <a:t>10,260</a:t>
                      </a:r>
                      <a:endParaRPr lang="en-IN" sz="2400" b="1" i="0" u="none" strike="noStrike" dirty="0">
                        <a:solidFill>
                          <a:srgbClr val="000000"/>
                        </a:solidFill>
                        <a:effectLst/>
                        <a:latin typeface="Aptos" panose="020B0004020202020204" pitchFamily="34" charset="0"/>
                      </a:endParaRPr>
                    </a:p>
                  </a:txBody>
                  <a:tcPr marL="6350" marR="6350" marT="6350" marB="0" anchor="ctr"/>
                </a:tc>
                <a:tc>
                  <a:txBody>
                    <a:bodyPr/>
                    <a:lstStyle/>
                    <a:p>
                      <a:pPr algn="ctr" fontAlgn="ctr"/>
                      <a:r>
                        <a:rPr lang="en-IN" sz="2400" u="none" strike="noStrike" dirty="0">
                          <a:effectLst/>
                        </a:rPr>
                        <a:t>8%</a:t>
                      </a:r>
                      <a:endParaRPr lang="en-IN" sz="2400" b="1" i="0" u="none" strike="noStrike" dirty="0">
                        <a:solidFill>
                          <a:srgbClr val="000000"/>
                        </a:solidFill>
                        <a:effectLst/>
                        <a:latin typeface="Aptos" panose="020B0004020202020204" pitchFamily="34" charset="0"/>
                      </a:endParaRPr>
                    </a:p>
                  </a:txBody>
                  <a:tcPr marL="6350" marR="6350" marT="6350" marB="0" anchor="ctr"/>
                </a:tc>
                <a:extLst>
                  <a:ext uri="{0D108BD9-81ED-4DB2-BD59-A6C34878D82A}">
                    <a16:rowId xmlns:a16="http://schemas.microsoft.com/office/drawing/2014/main" val="1493766800"/>
                  </a:ext>
                </a:extLst>
              </a:tr>
            </a:tbl>
          </a:graphicData>
        </a:graphic>
      </p:graphicFrame>
    </p:spTree>
    <p:extLst>
      <p:ext uri="{BB962C8B-B14F-4D97-AF65-F5344CB8AC3E}">
        <p14:creationId xmlns:p14="http://schemas.microsoft.com/office/powerpoint/2010/main" val="19588200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9969F-80D4-20A5-FD1C-89E4E5654518}"/>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C92279F6-677D-E0ED-C832-78CF9B1A8FFA}"/>
              </a:ext>
            </a:extLst>
          </p:cNvPr>
          <p:cNvSpPr>
            <a:spLocks noGrp="1"/>
          </p:cNvSpPr>
          <p:nvPr>
            <p:ph type="subTitle" idx="1"/>
          </p:nvPr>
        </p:nvSpPr>
        <p:spPr/>
        <p:txBody>
          <a:bodyPr/>
          <a:lstStyle/>
          <a:p>
            <a:endParaRPr lang="en-IN"/>
          </a:p>
        </p:txBody>
      </p:sp>
    </p:spTree>
    <p:extLst>
      <p:ext uri="{BB962C8B-B14F-4D97-AF65-F5344CB8AC3E}">
        <p14:creationId xmlns:p14="http://schemas.microsoft.com/office/powerpoint/2010/main" val="5806465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B2AC8-5BE3-2573-DA3F-E274C4F673FD}"/>
              </a:ext>
            </a:extLst>
          </p:cNvPr>
          <p:cNvSpPr>
            <a:spLocks noGrp="1"/>
          </p:cNvSpPr>
          <p:nvPr>
            <p:ph type="title"/>
          </p:nvPr>
        </p:nvSpPr>
        <p:spPr>
          <a:xfrm>
            <a:off x="397083" y="375758"/>
            <a:ext cx="10515600" cy="1325563"/>
          </a:xfrm>
        </p:spPr>
        <p:txBody>
          <a:bodyPr>
            <a:normAutofit/>
          </a:bodyPr>
          <a:lstStyle/>
          <a:p>
            <a:r>
              <a:rPr lang="en-IN" sz="2900" b="1" dirty="0"/>
              <a:t>Radio Adex - 2024 / 2023</a:t>
            </a:r>
            <a:br>
              <a:rPr lang="en-IN" sz="2900" b="1" dirty="0"/>
            </a:br>
            <a:br>
              <a:rPr lang="en-US" sz="2900" b="1" dirty="0"/>
            </a:br>
            <a:r>
              <a:rPr lang="en-US" sz="2400" b="1" dirty="0"/>
              <a:t>Added 200 crores in 2024 and maintained share of 2%</a:t>
            </a:r>
            <a:endParaRPr lang="en-IN" sz="2400" b="1" dirty="0"/>
          </a:p>
        </p:txBody>
      </p:sp>
      <p:sp>
        <p:nvSpPr>
          <p:cNvPr id="6" name="Google Shape;925;p43">
            <a:extLst>
              <a:ext uri="{FF2B5EF4-FFF2-40B4-BE49-F238E27FC236}">
                <a16:creationId xmlns:a16="http://schemas.microsoft.com/office/drawing/2014/main" id="{08915611-DC18-F7A5-88C2-2E043781794E}"/>
              </a:ext>
            </a:extLst>
          </p:cNvPr>
          <p:cNvSpPr txBox="1"/>
          <p:nvPr/>
        </p:nvSpPr>
        <p:spPr>
          <a:xfrm>
            <a:off x="1557696" y="3882824"/>
            <a:ext cx="2013388" cy="751682"/>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4000" b="1" dirty="0">
                <a:solidFill>
                  <a:schemeClr val="bg1">
                    <a:lumMod val="75000"/>
                  </a:schemeClr>
                </a:solidFill>
                <a:latin typeface="Verdana" panose="020B0604030504040204" pitchFamily="34" charset="0"/>
                <a:ea typeface="Verdana" panose="020B0604030504040204" pitchFamily="34" charset="0"/>
                <a:cs typeface="Bebas Neue"/>
                <a:sym typeface="Bebas Neue"/>
              </a:rPr>
              <a:t>20</a:t>
            </a:r>
            <a:r>
              <a:rPr lang="en" sz="6000" b="1" dirty="0">
                <a:solidFill>
                  <a:schemeClr val="bg1">
                    <a:lumMod val="75000"/>
                  </a:schemeClr>
                </a:solidFill>
                <a:latin typeface="Verdana" panose="020B0604030504040204" pitchFamily="34" charset="0"/>
                <a:ea typeface="Verdana" panose="020B0604030504040204" pitchFamily="34" charset="0"/>
                <a:cs typeface="Bebas Neue"/>
                <a:sym typeface="Bebas Neue"/>
              </a:rPr>
              <a:t>23</a:t>
            </a:r>
            <a:endParaRPr sz="6000" b="1" dirty="0">
              <a:solidFill>
                <a:schemeClr val="bg1">
                  <a:lumMod val="75000"/>
                </a:schemeClr>
              </a:solidFill>
              <a:latin typeface="Verdana" panose="020B0604030504040204" pitchFamily="34" charset="0"/>
              <a:ea typeface="Verdana" panose="020B0604030504040204" pitchFamily="34" charset="0"/>
              <a:cs typeface="Bebas Neue"/>
              <a:sym typeface="Bebas Neue"/>
            </a:endParaRPr>
          </a:p>
        </p:txBody>
      </p:sp>
      <p:pic>
        <p:nvPicPr>
          <p:cNvPr id="7" name="Picture 6" descr="A group of colorful rectangular objects&#10;&#10;Description automatically generated">
            <a:extLst>
              <a:ext uri="{FF2B5EF4-FFF2-40B4-BE49-F238E27FC236}">
                <a16:creationId xmlns:a16="http://schemas.microsoft.com/office/drawing/2014/main" id="{5BFB5BC7-D3AF-C60F-74B0-CF6EFEC2422D}"/>
              </a:ext>
            </a:extLst>
          </p:cNvPr>
          <p:cNvPicPr>
            <a:picLocks noChangeAspect="1"/>
          </p:cNvPicPr>
          <p:nvPr/>
        </p:nvPicPr>
        <p:blipFill>
          <a:blip r:embed="rId3">
            <a:extLst>
              <a:ext uri="{28A0092B-C50C-407E-A947-70E740481C1C}">
                <a14:useLocalDpi xmlns:a14="http://schemas.microsoft.com/office/drawing/2010/main" val="0"/>
              </a:ext>
            </a:extLst>
          </a:blip>
          <a:srcRect l="73865" t="13127" r="5614" b="34786"/>
          <a:stretch/>
        </p:blipFill>
        <p:spPr>
          <a:xfrm>
            <a:off x="7846034" y="1820250"/>
            <a:ext cx="1303507" cy="3104858"/>
          </a:xfrm>
          <a:prstGeom prst="rect">
            <a:avLst/>
          </a:prstGeom>
        </p:spPr>
      </p:pic>
      <p:pic>
        <p:nvPicPr>
          <p:cNvPr id="8" name="Picture 7" descr="A group of colorful rectangular objects&#10;&#10;Description automatically generated">
            <a:extLst>
              <a:ext uri="{FF2B5EF4-FFF2-40B4-BE49-F238E27FC236}">
                <a16:creationId xmlns:a16="http://schemas.microsoft.com/office/drawing/2014/main" id="{274AC90E-CAF4-8599-16D1-756AFED30CAE}"/>
              </a:ext>
            </a:extLst>
          </p:cNvPr>
          <p:cNvPicPr>
            <a:picLocks noChangeAspect="1"/>
          </p:cNvPicPr>
          <p:nvPr/>
        </p:nvPicPr>
        <p:blipFill>
          <a:blip r:embed="rId3">
            <a:extLst>
              <a:ext uri="{28A0092B-C50C-407E-A947-70E740481C1C}">
                <a14:useLocalDpi xmlns:a14="http://schemas.microsoft.com/office/drawing/2010/main" val="0"/>
              </a:ext>
            </a:extLst>
          </a:blip>
          <a:srcRect l="5715" t="25827" r="73075" b="34785"/>
          <a:stretch/>
        </p:blipFill>
        <p:spPr>
          <a:xfrm>
            <a:off x="3401669" y="2619213"/>
            <a:ext cx="1347281" cy="2081719"/>
          </a:xfrm>
          <a:prstGeom prst="rect">
            <a:avLst/>
          </a:prstGeom>
        </p:spPr>
      </p:pic>
      <p:sp>
        <p:nvSpPr>
          <p:cNvPr id="9" name="Google Shape;498;p30">
            <a:extLst>
              <a:ext uri="{FF2B5EF4-FFF2-40B4-BE49-F238E27FC236}">
                <a16:creationId xmlns:a16="http://schemas.microsoft.com/office/drawing/2014/main" id="{B2BFBEEF-A4A8-3186-7485-690226AE60BB}"/>
              </a:ext>
            </a:extLst>
          </p:cNvPr>
          <p:cNvSpPr txBox="1"/>
          <p:nvPr/>
        </p:nvSpPr>
        <p:spPr>
          <a:xfrm>
            <a:off x="3571084" y="3234836"/>
            <a:ext cx="1008449" cy="128661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a:latin typeface="Bebas Neue"/>
                <a:ea typeface="Bebas Neue"/>
                <a:cs typeface="Bebas Neue"/>
                <a:sym typeface="Bebas Neue"/>
              </a:rPr>
              <a:t>2272</a:t>
            </a:r>
          </a:p>
          <a:p>
            <a:pPr marL="0" lvl="0" indent="0" algn="ctr" rtl="0">
              <a:spcBef>
                <a:spcPts val="0"/>
              </a:spcBef>
              <a:spcAft>
                <a:spcPts val="0"/>
              </a:spcAft>
              <a:buNone/>
            </a:pPr>
            <a:r>
              <a:rPr lang="en" sz="3000" b="1" dirty="0">
                <a:latin typeface="Bebas Neue"/>
                <a:ea typeface="Bebas Neue"/>
                <a:cs typeface="Bebas Neue"/>
                <a:sym typeface="Bebas Neue"/>
              </a:rPr>
              <a:t>CRS</a:t>
            </a:r>
            <a:endParaRPr sz="3000" b="1" dirty="0">
              <a:latin typeface="Bebas Neue"/>
              <a:ea typeface="Bebas Neue"/>
              <a:cs typeface="Bebas Neue"/>
              <a:sym typeface="Bebas Neue"/>
            </a:endParaRPr>
          </a:p>
        </p:txBody>
      </p:sp>
      <p:sp>
        <p:nvSpPr>
          <p:cNvPr id="10" name="Google Shape;498;p30">
            <a:extLst>
              <a:ext uri="{FF2B5EF4-FFF2-40B4-BE49-F238E27FC236}">
                <a16:creationId xmlns:a16="http://schemas.microsoft.com/office/drawing/2014/main" id="{BCF9F458-E90B-8D4F-9653-C46098C14D32}"/>
              </a:ext>
            </a:extLst>
          </p:cNvPr>
          <p:cNvSpPr txBox="1"/>
          <p:nvPr/>
        </p:nvSpPr>
        <p:spPr>
          <a:xfrm>
            <a:off x="3358680" y="2788905"/>
            <a:ext cx="1428940" cy="44593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a:solidFill>
                  <a:schemeClr val="lt1"/>
                </a:solidFill>
                <a:latin typeface="Bebas Neue" panose="020B0606020202050201" pitchFamily="34" charset="0"/>
                <a:ea typeface="Verdana" panose="020B0604030504040204" pitchFamily="34" charset="0"/>
                <a:cs typeface="Bebas Neue"/>
                <a:sym typeface="Bebas Neue"/>
              </a:rPr>
              <a:t>2%</a:t>
            </a:r>
            <a:endParaRPr sz="3000" b="1" dirty="0">
              <a:solidFill>
                <a:schemeClr val="lt1"/>
              </a:solidFill>
              <a:latin typeface="Bebas Neue" panose="020B0606020202050201" pitchFamily="34" charset="0"/>
              <a:ea typeface="Verdana" panose="020B0604030504040204" pitchFamily="34" charset="0"/>
              <a:cs typeface="Bebas Neue"/>
              <a:sym typeface="Bebas Neue"/>
            </a:endParaRPr>
          </a:p>
        </p:txBody>
      </p:sp>
      <p:sp>
        <p:nvSpPr>
          <p:cNvPr id="11" name="Google Shape;498;p30">
            <a:extLst>
              <a:ext uri="{FF2B5EF4-FFF2-40B4-BE49-F238E27FC236}">
                <a16:creationId xmlns:a16="http://schemas.microsoft.com/office/drawing/2014/main" id="{EA957189-C915-6B2C-F7BB-7CF5BD5F80ED}"/>
              </a:ext>
            </a:extLst>
          </p:cNvPr>
          <p:cNvSpPr txBox="1"/>
          <p:nvPr/>
        </p:nvSpPr>
        <p:spPr>
          <a:xfrm>
            <a:off x="7846034" y="2001841"/>
            <a:ext cx="1303506" cy="44593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a:solidFill>
                  <a:schemeClr val="lt1"/>
                </a:solidFill>
                <a:latin typeface="Bebas Neue" panose="020B0606020202050201" pitchFamily="34" charset="0"/>
                <a:ea typeface="Verdana" panose="020B0604030504040204" pitchFamily="34" charset="0"/>
                <a:cs typeface="Vrinda" panose="020B0502040204020203" pitchFamily="34" charset="0"/>
                <a:sym typeface="Bebas Neue"/>
              </a:rPr>
              <a:t>2%</a:t>
            </a:r>
            <a:endParaRPr sz="3000" b="1" dirty="0">
              <a:solidFill>
                <a:schemeClr val="lt1"/>
              </a:solidFill>
              <a:latin typeface="Bebas Neue" panose="020B0606020202050201" pitchFamily="34" charset="0"/>
              <a:ea typeface="Verdana" panose="020B0604030504040204" pitchFamily="34" charset="0"/>
              <a:cs typeface="Vrinda" panose="020B0502040204020203" pitchFamily="34" charset="0"/>
              <a:sym typeface="Bebas Neue"/>
            </a:endParaRPr>
          </a:p>
        </p:txBody>
      </p:sp>
      <p:sp>
        <p:nvSpPr>
          <p:cNvPr id="12" name="Google Shape;925;p43">
            <a:extLst>
              <a:ext uri="{FF2B5EF4-FFF2-40B4-BE49-F238E27FC236}">
                <a16:creationId xmlns:a16="http://schemas.microsoft.com/office/drawing/2014/main" id="{07AA7597-4D76-C202-E1E7-65581D11405C}"/>
              </a:ext>
            </a:extLst>
          </p:cNvPr>
          <p:cNvSpPr txBox="1"/>
          <p:nvPr/>
        </p:nvSpPr>
        <p:spPr>
          <a:xfrm>
            <a:off x="6006949" y="3882824"/>
            <a:ext cx="2013388" cy="751682"/>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4000" b="1" dirty="0">
                <a:solidFill>
                  <a:schemeClr val="bg1">
                    <a:lumMod val="75000"/>
                  </a:schemeClr>
                </a:solidFill>
                <a:latin typeface="Verdana" panose="020B0604030504040204" pitchFamily="34" charset="0"/>
                <a:ea typeface="Verdana" panose="020B0604030504040204" pitchFamily="34" charset="0"/>
                <a:cs typeface="Bebas Neue"/>
                <a:sym typeface="Bebas Neue"/>
              </a:rPr>
              <a:t>20</a:t>
            </a:r>
            <a:r>
              <a:rPr lang="en" sz="6000" b="1" dirty="0">
                <a:solidFill>
                  <a:schemeClr val="bg1">
                    <a:lumMod val="75000"/>
                  </a:schemeClr>
                </a:solidFill>
                <a:latin typeface="Verdana" panose="020B0604030504040204" pitchFamily="34" charset="0"/>
                <a:ea typeface="Verdana" panose="020B0604030504040204" pitchFamily="34" charset="0"/>
                <a:cs typeface="Bebas Neue"/>
                <a:sym typeface="Bebas Neue"/>
              </a:rPr>
              <a:t>24</a:t>
            </a:r>
            <a:endParaRPr sz="6000" b="1" dirty="0">
              <a:solidFill>
                <a:schemeClr val="bg1">
                  <a:lumMod val="75000"/>
                </a:schemeClr>
              </a:solidFill>
              <a:latin typeface="Verdana" panose="020B0604030504040204" pitchFamily="34" charset="0"/>
              <a:ea typeface="Verdana" panose="020B0604030504040204" pitchFamily="34" charset="0"/>
              <a:cs typeface="Bebas Neue"/>
              <a:sym typeface="Bebas Neue"/>
            </a:endParaRPr>
          </a:p>
        </p:txBody>
      </p:sp>
      <p:sp>
        <p:nvSpPr>
          <p:cNvPr id="13" name="Google Shape;498;p30">
            <a:extLst>
              <a:ext uri="{FF2B5EF4-FFF2-40B4-BE49-F238E27FC236}">
                <a16:creationId xmlns:a16="http://schemas.microsoft.com/office/drawing/2014/main" id="{673928F3-EADF-8A2F-D454-65DFEF4B221C}"/>
              </a:ext>
            </a:extLst>
          </p:cNvPr>
          <p:cNvSpPr txBox="1"/>
          <p:nvPr/>
        </p:nvSpPr>
        <p:spPr>
          <a:xfrm>
            <a:off x="8020337" y="2994721"/>
            <a:ext cx="1008449" cy="128661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a:latin typeface="Bebas Neue"/>
                <a:ea typeface="Bebas Neue"/>
                <a:cs typeface="Bebas Neue"/>
                <a:sym typeface="Bebas Neue"/>
              </a:rPr>
              <a:t>2462</a:t>
            </a:r>
          </a:p>
          <a:p>
            <a:pPr marL="0" lvl="0" indent="0" algn="ctr" rtl="0">
              <a:spcBef>
                <a:spcPts val="0"/>
              </a:spcBef>
              <a:spcAft>
                <a:spcPts val="0"/>
              </a:spcAft>
              <a:buNone/>
            </a:pPr>
            <a:r>
              <a:rPr lang="en" sz="3000" b="1" dirty="0">
                <a:latin typeface="Bebas Neue"/>
                <a:ea typeface="Bebas Neue"/>
                <a:cs typeface="Bebas Neue"/>
                <a:sym typeface="Bebas Neue"/>
              </a:rPr>
              <a:t>CRS</a:t>
            </a:r>
            <a:endParaRPr sz="3000" b="1" dirty="0">
              <a:latin typeface="Bebas Neue"/>
              <a:ea typeface="Bebas Neue"/>
              <a:cs typeface="Bebas Neue"/>
              <a:sym typeface="Bebas Neue"/>
            </a:endParaRPr>
          </a:p>
        </p:txBody>
      </p:sp>
      <p:sp>
        <p:nvSpPr>
          <p:cNvPr id="14" name="Google Shape;195;p21">
            <a:extLst>
              <a:ext uri="{FF2B5EF4-FFF2-40B4-BE49-F238E27FC236}">
                <a16:creationId xmlns:a16="http://schemas.microsoft.com/office/drawing/2014/main" id="{22E0299C-B2EA-7E60-6686-29120C3B78EB}"/>
              </a:ext>
            </a:extLst>
          </p:cNvPr>
          <p:cNvSpPr txBox="1"/>
          <p:nvPr/>
        </p:nvSpPr>
        <p:spPr>
          <a:xfrm>
            <a:off x="5741482" y="2289241"/>
            <a:ext cx="942600" cy="28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chemeClr val="lt1"/>
                </a:solidFill>
                <a:latin typeface="Bebas Neue" panose="020B0606020202050201" pitchFamily="34" charset="0"/>
                <a:ea typeface="Bebas Neue"/>
                <a:cs typeface="Bebas Neue"/>
                <a:sym typeface="Bebas Neue"/>
              </a:rPr>
              <a:t>8%</a:t>
            </a:r>
            <a:endParaRPr sz="3200" dirty="0">
              <a:solidFill>
                <a:schemeClr val="lt1"/>
              </a:solidFill>
              <a:latin typeface="Bebas Neue" panose="020B0606020202050201" pitchFamily="34" charset="0"/>
              <a:ea typeface="Bebas Neue"/>
              <a:cs typeface="Bebas Neue"/>
              <a:sym typeface="Bebas Neue"/>
            </a:endParaRPr>
          </a:p>
        </p:txBody>
      </p:sp>
      <p:sp>
        <p:nvSpPr>
          <p:cNvPr id="15" name="Google Shape;915;p43">
            <a:extLst>
              <a:ext uri="{FF2B5EF4-FFF2-40B4-BE49-F238E27FC236}">
                <a16:creationId xmlns:a16="http://schemas.microsoft.com/office/drawing/2014/main" id="{F1A1F51E-A6BF-ADB9-2611-2EE4A94D1A0D}"/>
              </a:ext>
            </a:extLst>
          </p:cNvPr>
          <p:cNvSpPr/>
          <p:nvPr/>
        </p:nvSpPr>
        <p:spPr>
          <a:xfrm>
            <a:off x="5837531" y="2619213"/>
            <a:ext cx="750503" cy="1419349"/>
          </a:xfrm>
          <a:prstGeom prst="upArrow">
            <a:avLst>
              <a:gd name="adj1" fmla="val 50000"/>
              <a:gd name="adj2"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84114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1612B-AA0A-0461-9715-E873A8E6B3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9010CC-228F-8865-31BC-B0389472949C}"/>
              </a:ext>
            </a:extLst>
          </p:cNvPr>
          <p:cNvSpPr>
            <a:spLocks noGrp="1"/>
          </p:cNvSpPr>
          <p:nvPr>
            <p:ph type="title"/>
          </p:nvPr>
        </p:nvSpPr>
        <p:spPr>
          <a:xfrm>
            <a:off x="397083" y="375758"/>
            <a:ext cx="10515600" cy="1325563"/>
          </a:xfrm>
        </p:spPr>
        <p:txBody>
          <a:bodyPr>
            <a:normAutofit/>
          </a:bodyPr>
          <a:lstStyle/>
          <a:p>
            <a:r>
              <a:rPr lang="en-US" sz="3200" b="1" dirty="0"/>
              <a:t>Radio share of </a:t>
            </a:r>
            <a:r>
              <a:rPr lang="en-US" sz="3200" b="1" dirty="0" err="1"/>
              <a:t>Adex</a:t>
            </a:r>
            <a:r>
              <a:rPr lang="en-US" sz="3200" b="1" dirty="0"/>
              <a:t> stays constant at 2%</a:t>
            </a:r>
            <a:endParaRPr lang="en-IN" sz="2400" b="1" dirty="0"/>
          </a:p>
        </p:txBody>
      </p:sp>
      <p:graphicFrame>
        <p:nvGraphicFramePr>
          <p:cNvPr id="3" name="Content Placeholder 3">
            <a:extLst>
              <a:ext uri="{FF2B5EF4-FFF2-40B4-BE49-F238E27FC236}">
                <a16:creationId xmlns:a16="http://schemas.microsoft.com/office/drawing/2014/main" id="{6933141D-E06C-7D89-0972-78DC345A4C74}"/>
              </a:ext>
            </a:extLst>
          </p:cNvPr>
          <p:cNvGraphicFramePr>
            <a:graphicFrameLocks/>
          </p:cNvGraphicFramePr>
          <p:nvPr>
            <p:extLst>
              <p:ext uri="{D42A27DB-BD31-4B8C-83A1-F6EECF244321}">
                <p14:modId xmlns:p14="http://schemas.microsoft.com/office/powerpoint/2010/main" val="1618298714"/>
              </p:ext>
            </p:extLst>
          </p:nvPr>
        </p:nvGraphicFramePr>
        <p:xfrm>
          <a:off x="1718697" y="1481995"/>
          <a:ext cx="8476470" cy="35852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258029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7862B-74BE-BE8C-978E-9359A8A921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C76083-CB79-B4A8-10AA-8B5CB03E92B2}"/>
              </a:ext>
            </a:extLst>
          </p:cNvPr>
          <p:cNvSpPr>
            <a:spLocks noGrp="1"/>
          </p:cNvSpPr>
          <p:nvPr>
            <p:ph type="title"/>
          </p:nvPr>
        </p:nvSpPr>
        <p:spPr>
          <a:xfrm>
            <a:off x="560301" y="225207"/>
            <a:ext cx="10515600" cy="1325563"/>
          </a:xfrm>
        </p:spPr>
        <p:txBody>
          <a:bodyPr>
            <a:normAutofit/>
          </a:bodyPr>
          <a:lstStyle/>
          <a:p>
            <a:r>
              <a:rPr lang="en-US" sz="2800" b="1" dirty="0"/>
              <a:t>H2 contributes almost 55% to Radio </a:t>
            </a:r>
            <a:r>
              <a:rPr lang="en-US" sz="2800" b="1" dirty="0" err="1"/>
              <a:t>Adex</a:t>
            </a:r>
            <a:br>
              <a:rPr lang="en-US" sz="2800" b="1" dirty="0"/>
            </a:br>
            <a:r>
              <a:rPr lang="en-US" sz="2800" b="1" dirty="0"/>
              <a:t>but at very low growth rates</a:t>
            </a:r>
            <a:endParaRPr lang="en-IN" sz="2000" b="1" dirty="0"/>
          </a:p>
        </p:txBody>
      </p:sp>
      <p:graphicFrame>
        <p:nvGraphicFramePr>
          <p:cNvPr id="4" name="Content Placeholder 3">
            <a:extLst>
              <a:ext uri="{FF2B5EF4-FFF2-40B4-BE49-F238E27FC236}">
                <a16:creationId xmlns:a16="http://schemas.microsoft.com/office/drawing/2014/main" id="{4935AB7B-3118-947E-E25D-667E99794FEF}"/>
              </a:ext>
            </a:extLst>
          </p:cNvPr>
          <p:cNvGraphicFramePr>
            <a:graphicFrameLocks/>
          </p:cNvGraphicFramePr>
          <p:nvPr>
            <p:extLst>
              <p:ext uri="{D42A27DB-BD31-4B8C-83A1-F6EECF244321}">
                <p14:modId xmlns:p14="http://schemas.microsoft.com/office/powerpoint/2010/main" val="460208052"/>
              </p:ext>
            </p:extLst>
          </p:nvPr>
        </p:nvGraphicFramePr>
        <p:xfrm>
          <a:off x="2987172" y="1014253"/>
          <a:ext cx="7202471" cy="33940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le 4">
            <a:extLst>
              <a:ext uri="{FF2B5EF4-FFF2-40B4-BE49-F238E27FC236}">
                <a16:creationId xmlns:a16="http://schemas.microsoft.com/office/drawing/2014/main" id="{B2FEA10C-016B-8150-7E14-B49B03DC578B}"/>
              </a:ext>
            </a:extLst>
          </p:cNvPr>
          <p:cNvGraphicFramePr>
            <a:graphicFrameLocks noGrp="1"/>
          </p:cNvGraphicFramePr>
          <p:nvPr>
            <p:extLst>
              <p:ext uri="{D42A27DB-BD31-4B8C-83A1-F6EECF244321}">
                <p14:modId xmlns:p14="http://schemas.microsoft.com/office/powerpoint/2010/main" val="1190356550"/>
              </p:ext>
            </p:extLst>
          </p:nvPr>
        </p:nvGraphicFramePr>
        <p:xfrm>
          <a:off x="1456660" y="4001278"/>
          <a:ext cx="8722883" cy="1112520"/>
        </p:xfrm>
        <a:graphic>
          <a:graphicData uri="http://schemas.openxmlformats.org/drawingml/2006/table">
            <a:tbl>
              <a:tblPr firstRow="1" bandRow="1">
                <a:tableStyleId>{7DF18680-E054-41AD-8BC1-D1AEF772440D}</a:tableStyleId>
              </a:tblPr>
              <a:tblGrid>
                <a:gridCol w="2036553">
                  <a:extLst>
                    <a:ext uri="{9D8B030D-6E8A-4147-A177-3AD203B41FA5}">
                      <a16:colId xmlns:a16="http://schemas.microsoft.com/office/drawing/2014/main" val="20000"/>
                    </a:ext>
                  </a:extLst>
                </a:gridCol>
                <a:gridCol w="1554772">
                  <a:extLst>
                    <a:ext uri="{9D8B030D-6E8A-4147-A177-3AD203B41FA5}">
                      <a16:colId xmlns:a16="http://schemas.microsoft.com/office/drawing/2014/main" val="20001"/>
                    </a:ext>
                  </a:extLst>
                </a:gridCol>
                <a:gridCol w="1746913">
                  <a:extLst>
                    <a:ext uri="{9D8B030D-6E8A-4147-A177-3AD203B41FA5}">
                      <a16:colId xmlns:a16="http://schemas.microsoft.com/office/drawing/2014/main" val="20002"/>
                    </a:ext>
                  </a:extLst>
                </a:gridCol>
                <a:gridCol w="1705970">
                  <a:extLst>
                    <a:ext uri="{9D8B030D-6E8A-4147-A177-3AD203B41FA5}">
                      <a16:colId xmlns:a16="http://schemas.microsoft.com/office/drawing/2014/main" val="20003"/>
                    </a:ext>
                  </a:extLst>
                </a:gridCol>
                <a:gridCol w="1678675">
                  <a:extLst>
                    <a:ext uri="{9D8B030D-6E8A-4147-A177-3AD203B41FA5}">
                      <a16:colId xmlns:a16="http://schemas.microsoft.com/office/drawing/2014/main" val="20004"/>
                    </a:ext>
                  </a:extLst>
                </a:gridCol>
              </a:tblGrid>
              <a:tr h="370840">
                <a:tc>
                  <a:txBody>
                    <a:bodyPr/>
                    <a:lstStyle/>
                    <a:p>
                      <a:pPr algn="ctr"/>
                      <a:r>
                        <a:rPr lang="en-US" sz="1800" dirty="0"/>
                        <a:t>RADIO</a:t>
                      </a:r>
                      <a:endParaRPr lang="en-US" sz="1800" b="1" dirty="0"/>
                    </a:p>
                  </a:txBody>
                  <a:tcPr>
                    <a:solidFill>
                      <a:schemeClr val="accent3">
                        <a:lumMod val="75000"/>
                      </a:schemeClr>
                    </a:solidFill>
                  </a:tcPr>
                </a:tc>
                <a:tc>
                  <a:txBody>
                    <a:bodyPr/>
                    <a:lstStyle/>
                    <a:p>
                      <a:pPr algn="ctr"/>
                      <a:r>
                        <a:rPr lang="en-US" sz="1800" dirty="0"/>
                        <a:t>Q1</a:t>
                      </a:r>
                      <a:endParaRPr lang="en-US" sz="1800" b="1" dirty="0"/>
                    </a:p>
                  </a:txBody>
                  <a:tcPr>
                    <a:solidFill>
                      <a:schemeClr val="accent3">
                        <a:lumMod val="75000"/>
                      </a:schemeClr>
                    </a:solidFill>
                  </a:tcPr>
                </a:tc>
                <a:tc>
                  <a:txBody>
                    <a:bodyPr/>
                    <a:lstStyle/>
                    <a:p>
                      <a:pPr algn="ctr"/>
                      <a:r>
                        <a:rPr lang="en-US" sz="1800" dirty="0"/>
                        <a:t>Q2</a:t>
                      </a:r>
                      <a:endParaRPr lang="en-US" sz="1800" b="1" dirty="0"/>
                    </a:p>
                  </a:txBody>
                  <a:tcPr>
                    <a:solidFill>
                      <a:schemeClr val="accent3">
                        <a:lumMod val="75000"/>
                      </a:schemeClr>
                    </a:solidFill>
                  </a:tcPr>
                </a:tc>
                <a:tc>
                  <a:txBody>
                    <a:bodyPr/>
                    <a:lstStyle/>
                    <a:p>
                      <a:pPr algn="ctr"/>
                      <a:r>
                        <a:rPr lang="en-US" sz="1800" dirty="0"/>
                        <a:t>Q3</a:t>
                      </a:r>
                      <a:endParaRPr lang="en-US" sz="1800" b="1" dirty="0"/>
                    </a:p>
                  </a:txBody>
                  <a:tcPr>
                    <a:solidFill>
                      <a:schemeClr val="accent3">
                        <a:lumMod val="75000"/>
                      </a:schemeClr>
                    </a:solidFill>
                  </a:tcPr>
                </a:tc>
                <a:tc>
                  <a:txBody>
                    <a:bodyPr/>
                    <a:lstStyle/>
                    <a:p>
                      <a:pPr algn="ctr"/>
                      <a:r>
                        <a:rPr lang="en-US" sz="1800" dirty="0"/>
                        <a:t>Q4</a:t>
                      </a:r>
                      <a:endParaRPr lang="en-US" sz="1800" b="1" dirty="0"/>
                    </a:p>
                  </a:txBody>
                  <a:tcPr>
                    <a:solidFill>
                      <a:schemeClr val="accent3">
                        <a:lumMod val="75000"/>
                      </a:schemeClr>
                    </a:solidFill>
                  </a:tcPr>
                </a:tc>
                <a:extLst>
                  <a:ext uri="{0D108BD9-81ED-4DB2-BD59-A6C34878D82A}">
                    <a16:rowId xmlns:a16="http://schemas.microsoft.com/office/drawing/2014/main" val="10000"/>
                  </a:ext>
                </a:extLst>
              </a:tr>
              <a:tr h="370840">
                <a:tc>
                  <a:txBody>
                    <a:bodyPr/>
                    <a:lstStyle/>
                    <a:p>
                      <a:pPr algn="ctr" fontAlgn="ctr"/>
                      <a:r>
                        <a:rPr lang="en-US" sz="1800" b="1" u="none" strike="noStrike" dirty="0">
                          <a:effectLst/>
                        </a:rPr>
                        <a:t>% Share</a:t>
                      </a:r>
                      <a:endParaRPr lang="en-U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800" b="1" i="0" u="none" strike="noStrike">
                          <a:solidFill>
                            <a:srgbClr val="000000"/>
                          </a:solidFill>
                          <a:effectLst/>
                          <a:latin typeface="Calibri" panose="020F0502020204030204" pitchFamily="34" charset="0"/>
                        </a:rPr>
                        <a:t>26%</a:t>
                      </a:r>
                    </a:p>
                  </a:txBody>
                  <a:tcPr marL="6350" marR="6350" marT="6350" marB="0" anchor="ctr"/>
                </a:tc>
                <a:tc>
                  <a:txBody>
                    <a:bodyPr/>
                    <a:lstStyle/>
                    <a:p>
                      <a:pPr algn="ctr" fontAlgn="ctr"/>
                      <a:r>
                        <a:rPr lang="en-IN" sz="1800" b="1" i="0" u="none" strike="noStrike">
                          <a:solidFill>
                            <a:srgbClr val="000000"/>
                          </a:solidFill>
                          <a:effectLst/>
                          <a:latin typeface="Calibri" panose="020F0502020204030204" pitchFamily="34" charset="0"/>
                        </a:rPr>
                        <a:t>20%</a:t>
                      </a:r>
                    </a:p>
                  </a:txBody>
                  <a:tcPr marL="6350" marR="6350" marT="6350" marB="0" anchor="ctr"/>
                </a:tc>
                <a:tc>
                  <a:txBody>
                    <a:bodyPr/>
                    <a:lstStyle/>
                    <a:p>
                      <a:pPr algn="ctr" fontAlgn="ctr"/>
                      <a:r>
                        <a:rPr lang="en-IN" sz="1800" b="1" i="0" u="none" strike="noStrike">
                          <a:solidFill>
                            <a:srgbClr val="000000"/>
                          </a:solidFill>
                          <a:effectLst/>
                          <a:latin typeface="Calibri" panose="020F0502020204030204" pitchFamily="34" charset="0"/>
                        </a:rPr>
                        <a:t>23%</a:t>
                      </a:r>
                    </a:p>
                  </a:txBody>
                  <a:tcPr marL="6350" marR="6350" marT="6350" marB="0" anchor="ctr"/>
                </a:tc>
                <a:tc>
                  <a:txBody>
                    <a:bodyPr/>
                    <a:lstStyle/>
                    <a:p>
                      <a:pPr algn="ctr" fontAlgn="ctr"/>
                      <a:r>
                        <a:rPr lang="en-IN" sz="1800" b="1" i="0" u="none" strike="noStrike" dirty="0">
                          <a:solidFill>
                            <a:srgbClr val="000000"/>
                          </a:solidFill>
                          <a:effectLst/>
                          <a:latin typeface="Calibri" panose="020F0502020204030204" pitchFamily="34" charset="0"/>
                        </a:rPr>
                        <a:t>31%</a:t>
                      </a:r>
                    </a:p>
                  </a:txBody>
                  <a:tcPr marL="6350" marR="6350" marT="6350" marB="0" anchor="ctr"/>
                </a:tc>
                <a:extLst>
                  <a:ext uri="{0D108BD9-81ED-4DB2-BD59-A6C34878D82A}">
                    <a16:rowId xmlns:a16="http://schemas.microsoft.com/office/drawing/2014/main" val="10001"/>
                  </a:ext>
                </a:extLst>
              </a:tr>
              <a:tr h="370840">
                <a:tc>
                  <a:txBody>
                    <a:bodyPr/>
                    <a:lstStyle/>
                    <a:p>
                      <a:pPr algn="l" fontAlgn="ctr"/>
                      <a:r>
                        <a:rPr lang="en-IN" sz="1800" b="1" i="0" u="none" strike="noStrike" dirty="0">
                          <a:solidFill>
                            <a:srgbClr val="000000"/>
                          </a:solidFill>
                          <a:effectLst/>
                          <a:latin typeface="Calibri" panose="020F0502020204030204" pitchFamily="34" charset="0"/>
                        </a:rPr>
                        <a:t> Growth% ( 24 / 23 )</a:t>
                      </a:r>
                    </a:p>
                  </a:txBody>
                  <a:tcPr marL="6350" marR="6350" marT="6350" marB="0" anchor="ctr"/>
                </a:tc>
                <a:tc>
                  <a:txBody>
                    <a:bodyPr/>
                    <a:lstStyle/>
                    <a:p>
                      <a:pPr algn="ctr" fontAlgn="ctr"/>
                      <a:r>
                        <a:rPr lang="en-IN" sz="1800" b="1" i="0" u="none" strike="noStrike">
                          <a:solidFill>
                            <a:srgbClr val="000000"/>
                          </a:solidFill>
                          <a:effectLst/>
                          <a:latin typeface="Calibri" panose="020F0502020204030204" pitchFamily="34" charset="0"/>
                        </a:rPr>
                        <a:t>12%</a:t>
                      </a:r>
                    </a:p>
                  </a:txBody>
                  <a:tcPr marL="6350" marR="6350" marT="6350" marB="0" anchor="ctr"/>
                </a:tc>
                <a:tc>
                  <a:txBody>
                    <a:bodyPr/>
                    <a:lstStyle/>
                    <a:p>
                      <a:pPr algn="ctr" fontAlgn="ctr"/>
                      <a:r>
                        <a:rPr lang="en-IN" sz="1800" b="1" i="0" u="none" strike="noStrike">
                          <a:solidFill>
                            <a:srgbClr val="000000"/>
                          </a:solidFill>
                          <a:effectLst/>
                          <a:latin typeface="Calibri" panose="020F0502020204030204" pitchFamily="34" charset="0"/>
                        </a:rPr>
                        <a:t>16%</a:t>
                      </a:r>
                    </a:p>
                  </a:txBody>
                  <a:tcPr marL="6350" marR="6350" marT="6350" marB="0" anchor="ctr"/>
                </a:tc>
                <a:tc>
                  <a:txBody>
                    <a:bodyPr/>
                    <a:lstStyle/>
                    <a:p>
                      <a:pPr algn="ctr" fontAlgn="ctr"/>
                      <a:r>
                        <a:rPr lang="en-IN" sz="1800" b="1" i="0" u="none" strike="noStrike">
                          <a:solidFill>
                            <a:srgbClr val="000000"/>
                          </a:solidFill>
                          <a:effectLst/>
                          <a:latin typeface="Calibri" panose="020F0502020204030204" pitchFamily="34" charset="0"/>
                        </a:rPr>
                        <a:t>2%</a:t>
                      </a:r>
                    </a:p>
                  </a:txBody>
                  <a:tcPr marL="6350" marR="6350" marT="6350" marB="0" anchor="ctr"/>
                </a:tc>
                <a:tc>
                  <a:txBody>
                    <a:bodyPr/>
                    <a:lstStyle/>
                    <a:p>
                      <a:pPr algn="ctr" fontAlgn="ctr"/>
                      <a:r>
                        <a:rPr lang="en-IN" sz="1800" b="1" i="0" u="none" strike="noStrike" dirty="0">
                          <a:solidFill>
                            <a:srgbClr val="000000"/>
                          </a:solidFill>
                          <a:effectLst/>
                          <a:latin typeface="Calibri" panose="020F0502020204030204" pitchFamily="34" charset="0"/>
                        </a:rPr>
                        <a:t>6%</a:t>
                      </a:r>
                    </a:p>
                  </a:txBody>
                  <a:tcPr marL="6350" marR="6350" marT="6350" marB="0" anchor="ctr"/>
                </a:tc>
                <a:extLst>
                  <a:ext uri="{0D108BD9-81ED-4DB2-BD59-A6C34878D82A}">
                    <a16:rowId xmlns:a16="http://schemas.microsoft.com/office/drawing/2014/main" val="10002"/>
                  </a:ext>
                </a:extLst>
              </a:tr>
            </a:tbl>
          </a:graphicData>
        </a:graphic>
      </p:graphicFrame>
      <p:sp>
        <p:nvSpPr>
          <p:cNvPr id="6" name="Rectangle 5">
            <a:extLst>
              <a:ext uri="{FF2B5EF4-FFF2-40B4-BE49-F238E27FC236}">
                <a16:creationId xmlns:a16="http://schemas.microsoft.com/office/drawing/2014/main" id="{8930452D-8DA2-E7F0-7F2F-0BDFD6865561}"/>
              </a:ext>
            </a:extLst>
          </p:cNvPr>
          <p:cNvSpPr/>
          <p:nvPr/>
        </p:nvSpPr>
        <p:spPr>
          <a:xfrm>
            <a:off x="2289746" y="2676090"/>
            <a:ext cx="1106393" cy="400110"/>
          </a:xfrm>
          <a:prstGeom prst="rect">
            <a:avLst/>
          </a:prstGeom>
        </p:spPr>
        <p:txBody>
          <a:bodyPr wrap="none">
            <a:spAutoFit/>
          </a:bodyPr>
          <a:lstStyle/>
          <a:p>
            <a:pPr algn="ctr"/>
            <a:r>
              <a:rPr lang="en-US" sz="2000" b="1" dirty="0">
                <a:solidFill>
                  <a:prstClr val="white"/>
                </a:solidFill>
                <a:latin typeface="Arial Narrow"/>
                <a:cs typeface="Arial Narrow"/>
              </a:rPr>
              <a:t>In Crores</a:t>
            </a:r>
          </a:p>
        </p:txBody>
      </p:sp>
    </p:spTree>
    <p:extLst>
      <p:ext uri="{BB962C8B-B14F-4D97-AF65-F5344CB8AC3E}">
        <p14:creationId xmlns:p14="http://schemas.microsoft.com/office/powerpoint/2010/main" val="3277346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471F5-F357-13D4-7D19-D2FB4C89B6E4}"/>
              </a:ext>
            </a:extLst>
          </p:cNvPr>
          <p:cNvSpPr>
            <a:spLocks noGrp="1"/>
          </p:cNvSpPr>
          <p:nvPr>
            <p:ph type="title"/>
          </p:nvPr>
        </p:nvSpPr>
        <p:spPr>
          <a:xfrm>
            <a:off x="428980" y="111417"/>
            <a:ext cx="10515600" cy="1325563"/>
          </a:xfrm>
        </p:spPr>
        <p:txBody>
          <a:bodyPr>
            <a:normAutofit fontScale="90000"/>
          </a:bodyPr>
          <a:lstStyle/>
          <a:p>
            <a:r>
              <a:rPr lang="en-US" b="1" dirty="0"/>
              <a:t>Real Estate, FMCG &amp; Auto are main contributors with 38% share</a:t>
            </a:r>
            <a:br>
              <a:rPr lang="en-US" b="1" dirty="0"/>
            </a:br>
            <a:r>
              <a:rPr lang="en-US" sz="2700" b="1" dirty="0"/>
              <a:t>Political &amp; Govt spent more than 50 crores in 2024 on Radio</a:t>
            </a:r>
            <a:endParaRPr lang="en-IN" sz="2700" dirty="0"/>
          </a:p>
        </p:txBody>
      </p:sp>
      <p:graphicFrame>
        <p:nvGraphicFramePr>
          <p:cNvPr id="6" name="Table 5">
            <a:extLst>
              <a:ext uri="{FF2B5EF4-FFF2-40B4-BE49-F238E27FC236}">
                <a16:creationId xmlns:a16="http://schemas.microsoft.com/office/drawing/2014/main" id="{477D2260-3798-16E6-AE97-5F1B861123D2}"/>
              </a:ext>
            </a:extLst>
          </p:cNvPr>
          <p:cNvGraphicFramePr>
            <a:graphicFrameLocks noGrp="1"/>
          </p:cNvGraphicFramePr>
          <p:nvPr>
            <p:extLst>
              <p:ext uri="{D42A27DB-BD31-4B8C-83A1-F6EECF244321}">
                <p14:modId xmlns:p14="http://schemas.microsoft.com/office/powerpoint/2010/main" val="1365273598"/>
              </p:ext>
            </p:extLst>
          </p:nvPr>
        </p:nvGraphicFramePr>
        <p:xfrm>
          <a:off x="1016169" y="1436980"/>
          <a:ext cx="9673458" cy="3786303"/>
        </p:xfrm>
        <a:graphic>
          <a:graphicData uri="http://schemas.openxmlformats.org/drawingml/2006/table">
            <a:tbl>
              <a:tblPr firstRow="1" bandRow="1"/>
              <a:tblGrid>
                <a:gridCol w="2255052">
                  <a:extLst>
                    <a:ext uri="{9D8B030D-6E8A-4147-A177-3AD203B41FA5}">
                      <a16:colId xmlns:a16="http://schemas.microsoft.com/office/drawing/2014/main" val="1476207636"/>
                    </a:ext>
                  </a:extLst>
                </a:gridCol>
                <a:gridCol w="1222625">
                  <a:extLst>
                    <a:ext uri="{9D8B030D-6E8A-4147-A177-3AD203B41FA5}">
                      <a16:colId xmlns:a16="http://schemas.microsoft.com/office/drawing/2014/main" val="402648692"/>
                    </a:ext>
                  </a:extLst>
                </a:gridCol>
                <a:gridCol w="1407559">
                  <a:extLst>
                    <a:ext uri="{9D8B030D-6E8A-4147-A177-3AD203B41FA5}">
                      <a16:colId xmlns:a16="http://schemas.microsoft.com/office/drawing/2014/main" val="3145783899"/>
                    </a:ext>
                  </a:extLst>
                </a:gridCol>
                <a:gridCol w="1500027">
                  <a:extLst>
                    <a:ext uri="{9D8B030D-6E8A-4147-A177-3AD203B41FA5}">
                      <a16:colId xmlns:a16="http://schemas.microsoft.com/office/drawing/2014/main" val="2666751128"/>
                    </a:ext>
                  </a:extLst>
                </a:gridCol>
                <a:gridCol w="1705976">
                  <a:extLst>
                    <a:ext uri="{9D8B030D-6E8A-4147-A177-3AD203B41FA5}">
                      <a16:colId xmlns:a16="http://schemas.microsoft.com/office/drawing/2014/main" val="109034934"/>
                    </a:ext>
                  </a:extLst>
                </a:gridCol>
                <a:gridCol w="1582219">
                  <a:extLst>
                    <a:ext uri="{9D8B030D-6E8A-4147-A177-3AD203B41FA5}">
                      <a16:colId xmlns:a16="http://schemas.microsoft.com/office/drawing/2014/main" val="2802642404"/>
                    </a:ext>
                  </a:extLst>
                </a:gridCol>
              </a:tblGrid>
              <a:tr h="400485">
                <a:tc rowSpan="2">
                  <a:txBody>
                    <a:bodyPr/>
                    <a:lstStyle/>
                    <a:p>
                      <a:pPr algn="ctr" rtl="0" fontAlgn="ctr">
                        <a:spcBef>
                          <a:spcPts val="0"/>
                        </a:spcBef>
                        <a:spcAft>
                          <a:spcPts val="0"/>
                        </a:spcAft>
                      </a:pPr>
                      <a:r>
                        <a:rPr lang="en-IN" sz="2000" b="1" i="0" u="none" strike="noStrike" dirty="0">
                          <a:solidFill>
                            <a:srgbClr val="FFFFFF"/>
                          </a:solidFill>
                          <a:effectLst/>
                          <a:latin typeface="Calibri" panose="020F0502020204030204" pitchFamily="34" charset="0"/>
                        </a:rPr>
                        <a:t>Product</a:t>
                      </a:r>
                      <a:br>
                        <a:rPr lang="en-IN" sz="2000" b="1" i="0" u="none" strike="noStrike" dirty="0">
                          <a:solidFill>
                            <a:srgbClr val="FFFFFF"/>
                          </a:solidFill>
                          <a:effectLst/>
                          <a:latin typeface="Calibri" panose="020F0502020204030204" pitchFamily="34" charset="0"/>
                        </a:rPr>
                      </a:br>
                      <a:r>
                        <a:rPr lang="en-IN" sz="2000" b="1" i="0" u="none" strike="noStrike" dirty="0">
                          <a:solidFill>
                            <a:srgbClr val="FFFFFF"/>
                          </a:solidFill>
                          <a:effectLst/>
                          <a:latin typeface="Calibri" panose="020F0502020204030204" pitchFamily="34" charset="0"/>
                        </a:rPr>
                        <a:t> Category</a:t>
                      </a:r>
                      <a:endParaRPr lang="en-IN" sz="2000" b="0" i="0" u="none" strike="noStrike" dirty="0">
                        <a:effectLst/>
                        <a:latin typeface="Arial" panose="020B0604020202020204" pitchFamily="34" charset="0"/>
                      </a:endParaRPr>
                    </a:p>
                  </a:txBody>
                  <a:tcPr marL="120265" marR="120265" marT="60133" marB="601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33F50"/>
                    </a:solidFill>
                  </a:tcPr>
                </a:tc>
                <a:tc>
                  <a:txBody>
                    <a:bodyPr/>
                    <a:lstStyle/>
                    <a:p>
                      <a:pPr algn="ctr" rtl="0" fontAlgn="ctr">
                        <a:spcBef>
                          <a:spcPts val="0"/>
                        </a:spcBef>
                        <a:spcAft>
                          <a:spcPts val="0"/>
                        </a:spcAft>
                      </a:pPr>
                      <a:r>
                        <a:rPr lang="en-IN" sz="2000" b="1" i="0" u="none" strike="noStrike" dirty="0">
                          <a:solidFill>
                            <a:srgbClr val="FFFFFF"/>
                          </a:solidFill>
                          <a:effectLst/>
                          <a:latin typeface="Calibri" panose="020F0502020204030204" pitchFamily="34" charset="0"/>
                        </a:rPr>
                        <a:t>Yr 2023</a:t>
                      </a:r>
                      <a:endParaRPr lang="en-IN" sz="2000" b="0" i="0" u="none" strike="noStrike" dirty="0">
                        <a:effectLst/>
                        <a:latin typeface="Arial" panose="020B0604020202020204" pitchFamily="34" charset="0"/>
                      </a:endParaRPr>
                    </a:p>
                  </a:txBody>
                  <a:tcPr marL="8352" marR="8352" marT="835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333F50"/>
                    </a:solidFill>
                  </a:tcPr>
                </a:tc>
                <a:tc rowSpan="2">
                  <a:txBody>
                    <a:bodyPr/>
                    <a:lstStyle/>
                    <a:p>
                      <a:pPr algn="ctr" rtl="0" fontAlgn="ctr">
                        <a:spcBef>
                          <a:spcPts val="0"/>
                        </a:spcBef>
                        <a:spcAft>
                          <a:spcPts val="0"/>
                        </a:spcAft>
                      </a:pPr>
                      <a:r>
                        <a:rPr lang="en-US" sz="2000" b="1" i="0" u="none" strike="noStrike" dirty="0">
                          <a:solidFill>
                            <a:srgbClr val="FFFFFF"/>
                          </a:solidFill>
                          <a:effectLst/>
                          <a:latin typeface="Calibri" panose="020F0502020204030204" pitchFamily="34" charset="0"/>
                        </a:rPr>
                        <a:t>Yr 2024 </a:t>
                      </a:r>
                      <a:br>
                        <a:rPr lang="en-US" sz="2000" b="1" i="0" u="none" strike="noStrike" dirty="0">
                          <a:solidFill>
                            <a:srgbClr val="FFFFFF"/>
                          </a:solidFill>
                          <a:effectLst/>
                          <a:latin typeface="Calibri" panose="020F0502020204030204" pitchFamily="34" charset="0"/>
                        </a:rPr>
                      </a:br>
                      <a:r>
                        <a:rPr lang="en-US" sz="2000" b="1" i="0" u="none" strike="noStrike" dirty="0">
                          <a:solidFill>
                            <a:srgbClr val="FFFFFF"/>
                          </a:solidFill>
                          <a:effectLst/>
                          <a:latin typeface="Calibri" panose="020F0502020204030204" pitchFamily="34" charset="0"/>
                        </a:rPr>
                        <a:t> In Rs </a:t>
                      </a:r>
                      <a:r>
                        <a:rPr lang="en-US" sz="2000" b="1" i="0" u="none" strike="noStrike" dirty="0" err="1">
                          <a:solidFill>
                            <a:srgbClr val="FFFFFF"/>
                          </a:solidFill>
                          <a:effectLst/>
                          <a:latin typeface="Calibri" panose="020F0502020204030204" pitchFamily="34" charset="0"/>
                        </a:rPr>
                        <a:t>Crs</a:t>
                      </a:r>
                      <a:endParaRPr lang="en-US" sz="2000" b="0" i="0" u="none" strike="noStrike" dirty="0">
                        <a:effectLst/>
                        <a:latin typeface="Arial" panose="020B0604020202020204" pitchFamily="34" charset="0"/>
                      </a:endParaRPr>
                    </a:p>
                  </a:txBody>
                  <a:tcPr marL="120265" marR="120265" marT="60133" marB="601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03864"/>
                    </a:solidFill>
                  </a:tcPr>
                </a:tc>
                <a:tc rowSpan="2">
                  <a:txBody>
                    <a:bodyPr/>
                    <a:lstStyle/>
                    <a:p>
                      <a:pPr algn="ctr" rtl="0" fontAlgn="ctr">
                        <a:spcBef>
                          <a:spcPts val="0"/>
                        </a:spcBef>
                        <a:spcAft>
                          <a:spcPts val="0"/>
                        </a:spcAft>
                      </a:pPr>
                      <a:r>
                        <a:rPr lang="en-IN" sz="2000" b="1" i="0" u="none" strike="noStrike" dirty="0">
                          <a:solidFill>
                            <a:srgbClr val="FFFFFF"/>
                          </a:solidFill>
                          <a:effectLst/>
                          <a:latin typeface="Calibri" panose="020F0502020204030204" pitchFamily="34" charset="0"/>
                        </a:rPr>
                        <a:t>Growth %  </a:t>
                      </a:r>
                      <a:br>
                        <a:rPr lang="en-IN" sz="2000" b="1" i="0" u="none" strike="noStrike" dirty="0">
                          <a:solidFill>
                            <a:srgbClr val="FFFFFF"/>
                          </a:solidFill>
                          <a:effectLst/>
                          <a:latin typeface="Calibri" panose="020F0502020204030204" pitchFamily="34" charset="0"/>
                        </a:rPr>
                      </a:br>
                      <a:r>
                        <a:rPr lang="en-IN" sz="2000" b="1" i="0" u="none" strike="noStrike" dirty="0">
                          <a:solidFill>
                            <a:srgbClr val="FFFFFF"/>
                          </a:solidFill>
                          <a:effectLst/>
                          <a:latin typeface="Calibri" panose="020F0502020204030204" pitchFamily="34" charset="0"/>
                        </a:rPr>
                        <a:t>24 / 23</a:t>
                      </a:r>
                      <a:endParaRPr lang="en-IN" sz="2000" b="0" i="0" u="none" strike="noStrike" dirty="0">
                        <a:effectLst/>
                        <a:latin typeface="Arial" panose="020B0604020202020204" pitchFamily="34" charset="0"/>
                      </a:endParaRPr>
                    </a:p>
                  </a:txBody>
                  <a:tcPr marL="120265" marR="120265" marT="60133" marB="601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43C0C"/>
                    </a:solidFill>
                  </a:tcPr>
                </a:tc>
                <a:tc rowSpan="2">
                  <a:txBody>
                    <a:bodyPr/>
                    <a:lstStyle/>
                    <a:p>
                      <a:pPr algn="ctr" rtl="0" fontAlgn="ctr">
                        <a:spcBef>
                          <a:spcPts val="0"/>
                        </a:spcBef>
                        <a:spcAft>
                          <a:spcPts val="0"/>
                        </a:spcAft>
                      </a:pPr>
                      <a:r>
                        <a:rPr lang="en-IN" sz="2000" b="1" i="0" u="none" strike="noStrike" dirty="0" err="1">
                          <a:solidFill>
                            <a:srgbClr val="FFFFFF"/>
                          </a:solidFill>
                          <a:effectLst/>
                          <a:latin typeface="Calibri" panose="020F0502020204030204" pitchFamily="34" charset="0"/>
                        </a:rPr>
                        <a:t>Catg</a:t>
                      </a:r>
                      <a:r>
                        <a:rPr lang="en-IN" sz="2000" b="1" i="0" u="none" strike="noStrike" dirty="0">
                          <a:solidFill>
                            <a:srgbClr val="FFFFFF"/>
                          </a:solidFill>
                          <a:effectLst/>
                          <a:latin typeface="Calibri" panose="020F0502020204030204" pitchFamily="34" charset="0"/>
                        </a:rPr>
                        <a:t> </a:t>
                      </a:r>
                      <a:r>
                        <a:rPr lang="en-IN" sz="2000" b="1" i="0" u="none" strike="noStrike" dirty="0" err="1">
                          <a:solidFill>
                            <a:srgbClr val="FFFFFF"/>
                          </a:solidFill>
                          <a:effectLst/>
                          <a:latin typeface="Calibri" panose="020F0502020204030204" pitchFamily="34" charset="0"/>
                        </a:rPr>
                        <a:t>Contbn</a:t>
                      </a:r>
                      <a:r>
                        <a:rPr lang="en-IN" sz="2000" b="1" i="0" u="none" strike="noStrike" dirty="0">
                          <a:solidFill>
                            <a:srgbClr val="FFFFFF"/>
                          </a:solidFill>
                          <a:effectLst/>
                          <a:latin typeface="Calibri" panose="020F0502020204030204" pitchFamily="34" charset="0"/>
                        </a:rPr>
                        <a:t> 2023</a:t>
                      </a:r>
                      <a:endParaRPr lang="en-IN" sz="2000" b="0" i="0" u="none" strike="noStrike" dirty="0">
                        <a:effectLst/>
                        <a:latin typeface="Arial" panose="020B0604020202020204" pitchFamily="34" charset="0"/>
                      </a:endParaRPr>
                    </a:p>
                  </a:txBody>
                  <a:tcPr marL="120265" marR="120265" marT="60133" marB="601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48235"/>
                    </a:solidFill>
                  </a:tcPr>
                </a:tc>
                <a:tc rowSpan="2">
                  <a:txBody>
                    <a:bodyPr/>
                    <a:lstStyle/>
                    <a:p>
                      <a:pPr algn="ctr" rtl="0" fontAlgn="ctr">
                        <a:spcBef>
                          <a:spcPts val="0"/>
                        </a:spcBef>
                        <a:spcAft>
                          <a:spcPts val="0"/>
                        </a:spcAft>
                      </a:pPr>
                      <a:r>
                        <a:rPr lang="en-IN" sz="2000" b="1" i="0" u="none" strike="noStrike" dirty="0" err="1">
                          <a:solidFill>
                            <a:srgbClr val="FFFFFF"/>
                          </a:solidFill>
                          <a:effectLst/>
                          <a:latin typeface="Calibri" panose="020F0502020204030204" pitchFamily="34" charset="0"/>
                        </a:rPr>
                        <a:t>Catg</a:t>
                      </a:r>
                      <a:r>
                        <a:rPr lang="en-IN" sz="2000" b="1" i="0" u="none" strike="noStrike" dirty="0">
                          <a:solidFill>
                            <a:srgbClr val="FFFFFF"/>
                          </a:solidFill>
                          <a:effectLst/>
                          <a:latin typeface="Calibri" panose="020F0502020204030204" pitchFamily="34" charset="0"/>
                        </a:rPr>
                        <a:t> </a:t>
                      </a:r>
                      <a:r>
                        <a:rPr lang="en-IN" sz="2000" b="1" i="0" u="none" strike="noStrike" dirty="0" err="1">
                          <a:solidFill>
                            <a:srgbClr val="FFFFFF"/>
                          </a:solidFill>
                          <a:effectLst/>
                          <a:latin typeface="Calibri" panose="020F0502020204030204" pitchFamily="34" charset="0"/>
                        </a:rPr>
                        <a:t>Contbn</a:t>
                      </a:r>
                      <a:r>
                        <a:rPr lang="en-IN" sz="2000" b="1" i="0" u="none" strike="noStrike" dirty="0">
                          <a:solidFill>
                            <a:srgbClr val="FFFFFF"/>
                          </a:solidFill>
                          <a:effectLst/>
                          <a:latin typeface="Calibri" panose="020F0502020204030204" pitchFamily="34" charset="0"/>
                        </a:rPr>
                        <a:t> 2024</a:t>
                      </a:r>
                      <a:endParaRPr lang="en-IN" sz="2000" b="0" i="0" u="none" strike="noStrike" dirty="0">
                        <a:effectLst/>
                        <a:latin typeface="Arial" panose="020B0604020202020204" pitchFamily="34" charset="0"/>
                      </a:endParaRPr>
                    </a:p>
                  </a:txBody>
                  <a:tcPr marL="120265" marR="120265" marT="60133" marB="601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33F50"/>
                    </a:solidFill>
                  </a:tcPr>
                </a:tc>
                <a:extLst>
                  <a:ext uri="{0D108BD9-81ED-4DB2-BD59-A6C34878D82A}">
                    <a16:rowId xmlns:a16="http://schemas.microsoft.com/office/drawing/2014/main" val="611462895"/>
                  </a:ext>
                </a:extLst>
              </a:tr>
              <a:tr h="400485">
                <a:tc vMerge="1">
                  <a:txBody>
                    <a:bodyPr/>
                    <a:lstStyle/>
                    <a:p>
                      <a:endParaRPr lang="en-IN"/>
                    </a:p>
                  </a:txBody>
                  <a:tcPr/>
                </a:tc>
                <a:tc>
                  <a:txBody>
                    <a:bodyPr/>
                    <a:lstStyle/>
                    <a:p>
                      <a:pPr algn="ctr" rtl="0" fontAlgn="ctr">
                        <a:spcBef>
                          <a:spcPts val="0"/>
                        </a:spcBef>
                        <a:spcAft>
                          <a:spcPts val="0"/>
                        </a:spcAft>
                      </a:pPr>
                      <a:r>
                        <a:rPr lang="en-IN" sz="2000" b="1" i="0" u="none" strike="noStrike">
                          <a:solidFill>
                            <a:srgbClr val="FFFFFF"/>
                          </a:solidFill>
                          <a:effectLst/>
                          <a:latin typeface="Calibri" panose="020F0502020204030204" pitchFamily="34" charset="0"/>
                        </a:rPr>
                        <a:t> In Rs Crs</a:t>
                      </a:r>
                      <a:endParaRPr lang="en-IN" sz="2000" b="0" i="0" u="none" strike="noStrike">
                        <a:effectLst/>
                        <a:latin typeface="Arial" panose="020B0604020202020204" pitchFamily="34" charset="0"/>
                      </a:endParaRPr>
                    </a:p>
                  </a:txBody>
                  <a:tcPr marL="8352" marR="8352" marT="835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333F50"/>
                    </a:solidFill>
                  </a:tcPr>
                </a:tc>
                <a:tc vMerge="1">
                  <a:txBody>
                    <a:bodyPr/>
                    <a:lstStyle/>
                    <a:p>
                      <a:endParaRPr lang="en-IN"/>
                    </a:p>
                  </a:txBody>
                  <a:tcPr/>
                </a:tc>
                <a:tc vMerge="1">
                  <a:txBody>
                    <a:bodyPr/>
                    <a:lstStyle/>
                    <a:p>
                      <a:endParaRPr lang="en-IN"/>
                    </a:p>
                  </a:txBody>
                  <a:tcPr/>
                </a:tc>
                <a:tc vMerge="1">
                  <a:txBody>
                    <a:bodyPr/>
                    <a:lstStyle/>
                    <a:p>
                      <a:endParaRPr lang="en-IN"/>
                    </a:p>
                  </a:txBody>
                  <a:tcPr/>
                </a:tc>
                <a:tc vMerge="1">
                  <a:txBody>
                    <a:bodyPr/>
                    <a:lstStyle/>
                    <a:p>
                      <a:endParaRPr lang="en-IN"/>
                    </a:p>
                  </a:txBody>
                  <a:tcPr/>
                </a:tc>
                <a:extLst>
                  <a:ext uri="{0D108BD9-81ED-4DB2-BD59-A6C34878D82A}">
                    <a16:rowId xmlns:a16="http://schemas.microsoft.com/office/drawing/2014/main" val="3542622130"/>
                  </a:ext>
                </a:extLst>
              </a:tr>
              <a:tr h="412711">
                <a:tc>
                  <a:txBody>
                    <a:bodyPr/>
                    <a:lstStyle/>
                    <a:p>
                      <a:pPr algn="ctr" fontAlgn="b"/>
                      <a:r>
                        <a:rPr lang="en-IN" sz="1800" b="1" i="0" u="none" strike="noStrike" dirty="0">
                          <a:solidFill>
                            <a:srgbClr val="000000"/>
                          </a:solidFill>
                          <a:effectLst/>
                          <a:latin typeface="Calibri" panose="020F0502020204030204" pitchFamily="34" charset="0"/>
                        </a:rPr>
                        <a:t>Real Estate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dirty="0">
                          <a:solidFill>
                            <a:srgbClr val="000000"/>
                          </a:solidFill>
                          <a:effectLst/>
                          <a:latin typeface="Calibri" panose="020F0502020204030204" pitchFamily="34" charset="0"/>
                        </a:rPr>
                        <a:t>358</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380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5D6"/>
                    </a:solidFill>
                  </a:tcPr>
                </a:tc>
                <a:tc>
                  <a:txBody>
                    <a:bodyPr/>
                    <a:lstStyle/>
                    <a:p>
                      <a:pPr algn="ctr" fontAlgn="b"/>
                      <a:r>
                        <a:rPr lang="en-IN" sz="1800" b="1" i="0" u="none" strike="noStrike" dirty="0">
                          <a:solidFill>
                            <a:srgbClr val="000000"/>
                          </a:solidFill>
                          <a:effectLst/>
                          <a:latin typeface="Calibri" panose="020F0502020204030204" pitchFamily="34" charset="0"/>
                        </a:rPr>
                        <a:t>16%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algn="ctr" fontAlgn="b"/>
                      <a:r>
                        <a:rPr lang="en-IN" sz="1800" b="1" i="0" u="none" strike="noStrike">
                          <a:solidFill>
                            <a:srgbClr val="000000"/>
                          </a:solidFill>
                          <a:effectLst/>
                          <a:latin typeface="Calibri" panose="020F0502020204030204" pitchFamily="34" charset="0"/>
                        </a:rPr>
                        <a:t>15%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extLst>
                  <a:ext uri="{0D108BD9-81ED-4DB2-BD59-A6C34878D82A}">
                    <a16:rowId xmlns:a16="http://schemas.microsoft.com/office/drawing/2014/main" val="27857875"/>
                  </a:ext>
                </a:extLst>
              </a:tr>
              <a:tr h="374883">
                <a:tc>
                  <a:txBody>
                    <a:bodyPr/>
                    <a:lstStyle/>
                    <a:p>
                      <a:pPr algn="ctr" fontAlgn="b"/>
                      <a:r>
                        <a:rPr lang="en-IN" sz="1800" b="1" i="0" u="none" strike="noStrike">
                          <a:solidFill>
                            <a:srgbClr val="000000"/>
                          </a:solidFill>
                          <a:effectLst/>
                          <a:latin typeface="Calibri" panose="020F0502020204030204" pitchFamily="34" charset="0"/>
                        </a:rPr>
                        <a:t>FMCG</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270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285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5D6"/>
                    </a:solidFill>
                  </a:tcPr>
                </a:tc>
                <a:tc>
                  <a:txBody>
                    <a:bodyPr/>
                    <a:lstStyle/>
                    <a:p>
                      <a:pPr algn="ctr" fontAlgn="b"/>
                      <a:r>
                        <a:rPr lang="en-IN" sz="1800" b="1" i="0" u="none" strike="noStrike">
                          <a:solidFill>
                            <a:srgbClr val="000000"/>
                          </a:solidFill>
                          <a:effectLst/>
                          <a:latin typeface="Calibri" panose="020F0502020204030204" pitchFamily="34" charset="0"/>
                        </a:rPr>
                        <a:t>12%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algn="ctr" fontAlgn="b"/>
                      <a:r>
                        <a:rPr lang="en-IN" sz="1800" b="1" i="0" u="none" strike="noStrike">
                          <a:solidFill>
                            <a:srgbClr val="000000"/>
                          </a:solidFill>
                          <a:effectLst/>
                          <a:latin typeface="Calibri" panose="020F0502020204030204" pitchFamily="34" charset="0"/>
                        </a:rPr>
                        <a:t>12%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extLst>
                  <a:ext uri="{0D108BD9-81ED-4DB2-BD59-A6C34878D82A}">
                    <a16:rowId xmlns:a16="http://schemas.microsoft.com/office/drawing/2014/main" val="3934600176"/>
                  </a:ext>
                </a:extLst>
              </a:tr>
              <a:tr h="410966">
                <a:tc>
                  <a:txBody>
                    <a:bodyPr/>
                    <a:lstStyle/>
                    <a:p>
                      <a:pPr algn="ctr" fontAlgn="b"/>
                      <a:r>
                        <a:rPr lang="en-IN" sz="1800" b="1" i="0" u="none" strike="noStrike">
                          <a:solidFill>
                            <a:srgbClr val="000000"/>
                          </a:solidFill>
                          <a:effectLst/>
                          <a:latin typeface="Calibri" panose="020F0502020204030204" pitchFamily="34" charset="0"/>
                        </a:rPr>
                        <a:t>Auto</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239</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dirty="0">
                          <a:solidFill>
                            <a:srgbClr val="000000"/>
                          </a:solidFill>
                          <a:effectLst/>
                          <a:latin typeface="Calibri" panose="020F0502020204030204" pitchFamily="34" charset="0"/>
                        </a:rPr>
                        <a:t>266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11%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5D6"/>
                    </a:solidFill>
                  </a:tcPr>
                </a:tc>
                <a:tc>
                  <a:txBody>
                    <a:bodyPr/>
                    <a:lstStyle/>
                    <a:p>
                      <a:pPr algn="ctr" fontAlgn="b"/>
                      <a:r>
                        <a:rPr lang="en-IN" sz="1800" b="1" i="0" u="none" strike="noStrike">
                          <a:solidFill>
                            <a:srgbClr val="000000"/>
                          </a:solidFill>
                          <a:effectLst/>
                          <a:latin typeface="Calibri" panose="020F0502020204030204" pitchFamily="34" charset="0"/>
                        </a:rPr>
                        <a:t>11%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algn="ctr" fontAlgn="b"/>
                      <a:r>
                        <a:rPr lang="en-IN" sz="1800" b="1" i="0" u="none" strike="noStrike">
                          <a:solidFill>
                            <a:srgbClr val="000000"/>
                          </a:solidFill>
                          <a:effectLst/>
                          <a:latin typeface="Calibri" panose="020F0502020204030204" pitchFamily="34" charset="0"/>
                        </a:rPr>
                        <a:t>11%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extLst>
                  <a:ext uri="{0D108BD9-81ED-4DB2-BD59-A6C34878D82A}">
                    <a16:rowId xmlns:a16="http://schemas.microsoft.com/office/drawing/2014/main" val="2973101989"/>
                  </a:ext>
                </a:extLst>
              </a:tr>
              <a:tr h="412711">
                <a:tc>
                  <a:txBody>
                    <a:bodyPr/>
                    <a:lstStyle/>
                    <a:p>
                      <a:pPr algn="ctr" fontAlgn="b"/>
                      <a:r>
                        <a:rPr lang="en-IN" sz="1800" b="1" i="0" u="none" strike="noStrike">
                          <a:solidFill>
                            <a:srgbClr val="000000"/>
                          </a:solidFill>
                          <a:effectLst/>
                          <a:latin typeface="Calibri" panose="020F0502020204030204" pitchFamily="34" charset="0"/>
                        </a:rPr>
                        <a:t>BFSI</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210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228</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9%</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5D6"/>
                    </a:solidFill>
                  </a:tcPr>
                </a:tc>
                <a:tc>
                  <a:txBody>
                    <a:bodyPr/>
                    <a:lstStyle/>
                    <a:p>
                      <a:pPr algn="ctr" fontAlgn="b"/>
                      <a:r>
                        <a:rPr lang="en-IN" sz="1800" b="1" i="0" u="none" strike="noStrike">
                          <a:solidFill>
                            <a:srgbClr val="000000"/>
                          </a:solidFill>
                          <a:effectLst/>
                          <a:latin typeface="Calibri" panose="020F0502020204030204" pitchFamily="34" charset="0"/>
                        </a:rPr>
                        <a:t>9%</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algn="ctr" fontAlgn="b"/>
                      <a:r>
                        <a:rPr lang="en-IN" sz="1800" b="1" i="0" u="none" strike="noStrike">
                          <a:solidFill>
                            <a:srgbClr val="000000"/>
                          </a:solidFill>
                          <a:effectLst/>
                          <a:latin typeface="Calibri" panose="020F0502020204030204" pitchFamily="34" charset="0"/>
                        </a:rPr>
                        <a:t>9%</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extLst>
                  <a:ext uri="{0D108BD9-81ED-4DB2-BD59-A6C34878D82A}">
                    <a16:rowId xmlns:a16="http://schemas.microsoft.com/office/drawing/2014/main" val="2445211063"/>
                  </a:ext>
                </a:extLst>
              </a:tr>
              <a:tr h="412711">
                <a:tc>
                  <a:txBody>
                    <a:bodyPr/>
                    <a:lstStyle/>
                    <a:p>
                      <a:pPr algn="ctr" fontAlgn="b"/>
                      <a:r>
                        <a:rPr lang="en-IN" sz="1800" b="1" i="0" u="none" strike="noStrike">
                          <a:solidFill>
                            <a:srgbClr val="000000"/>
                          </a:solidFill>
                          <a:effectLst/>
                          <a:latin typeface="Calibri" panose="020F0502020204030204" pitchFamily="34" charset="0"/>
                        </a:rPr>
                        <a:t>Retail</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154</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163</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dirty="0">
                          <a:solidFill>
                            <a:srgbClr val="000000"/>
                          </a:solidFill>
                          <a:effectLst/>
                          <a:latin typeface="Calibri" panose="020F0502020204030204" pitchFamily="34" charset="0"/>
                        </a:rPr>
                        <a:t>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5D6"/>
                    </a:solidFill>
                  </a:tcPr>
                </a:tc>
                <a:tc>
                  <a:txBody>
                    <a:bodyPr/>
                    <a:lstStyle/>
                    <a:p>
                      <a:pPr algn="ctr" fontAlgn="b"/>
                      <a:r>
                        <a:rPr lang="en-IN" sz="1800" b="1" i="0" u="none" strike="noStrike" dirty="0">
                          <a:solidFill>
                            <a:srgbClr val="000000"/>
                          </a:solidFill>
                          <a:effectLst/>
                          <a:latin typeface="Calibri" panose="020F0502020204030204" pitchFamily="34" charset="0"/>
                        </a:rPr>
                        <a:t>7%</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algn="ctr" fontAlgn="b"/>
                      <a:r>
                        <a:rPr lang="en-IN" sz="1800" b="1" i="0" u="none" strike="noStrike">
                          <a:solidFill>
                            <a:srgbClr val="000000"/>
                          </a:solidFill>
                          <a:effectLst/>
                          <a:latin typeface="Calibri" panose="020F0502020204030204" pitchFamily="34" charset="0"/>
                        </a:rPr>
                        <a:t>7%</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extLst>
                  <a:ext uri="{0D108BD9-81ED-4DB2-BD59-A6C34878D82A}">
                    <a16:rowId xmlns:a16="http://schemas.microsoft.com/office/drawing/2014/main" val="491252917"/>
                  </a:ext>
                </a:extLst>
              </a:tr>
              <a:tr h="412711">
                <a:tc>
                  <a:txBody>
                    <a:bodyPr/>
                    <a:lstStyle/>
                    <a:p>
                      <a:pPr algn="ctr" fontAlgn="b"/>
                      <a:r>
                        <a:rPr lang="en-IN" sz="1800" b="1" i="0" u="none" strike="noStrike">
                          <a:solidFill>
                            <a:srgbClr val="000000"/>
                          </a:solidFill>
                          <a:effectLst/>
                          <a:latin typeface="Calibri" panose="020F0502020204030204" pitchFamily="34" charset="0"/>
                        </a:rPr>
                        <a:t>E - Commerce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140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151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8%</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5D6"/>
                    </a:solidFill>
                  </a:tcPr>
                </a:tc>
                <a:tc>
                  <a:txBody>
                    <a:bodyPr/>
                    <a:lstStyle/>
                    <a:p>
                      <a:pPr algn="ctr" fontAlgn="b"/>
                      <a:r>
                        <a:rPr lang="en-IN" sz="1800" b="1" i="0" u="none" strike="noStrike">
                          <a:solidFill>
                            <a:srgbClr val="000000"/>
                          </a:solidFill>
                          <a:effectLst/>
                          <a:latin typeface="Calibri" panose="020F0502020204030204" pitchFamily="34" charset="0"/>
                        </a:rPr>
                        <a:t>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algn="ctr" fontAlgn="b"/>
                      <a:r>
                        <a:rPr lang="en-IN" sz="1800" b="1" i="0" u="none" strike="noStrike" dirty="0">
                          <a:solidFill>
                            <a:srgbClr val="000000"/>
                          </a:solidFill>
                          <a:effectLst/>
                          <a:latin typeface="Calibri" panose="020F0502020204030204" pitchFamily="34" charset="0"/>
                        </a:rPr>
                        <a:t>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extLst>
                  <a:ext uri="{0D108BD9-81ED-4DB2-BD59-A6C34878D82A}">
                    <a16:rowId xmlns:a16="http://schemas.microsoft.com/office/drawing/2014/main" val="1986924920"/>
                  </a:ext>
                </a:extLst>
              </a:tr>
              <a:tr h="412711">
                <a:tc>
                  <a:txBody>
                    <a:bodyPr/>
                    <a:lstStyle/>
                    <a:p>
                      <a:pPr algn="ctr" fontAlgn="b"/>
                      <a:r>
                        <a:rPr lang="en-IN" sz="1800" b="1" i="0" u="none" strike="noStrike" dirty="0">
                          <a:solidFill>
                            <a:srgbClr val="000000"/>
                          </a:solidFill>
                          <a:effectLst/>
                          <a:latin typeface="Calibri" panose="020F0502020204030204" pitchFamily="34" charset="0"/>
                        </a:rPr>
                        <a:t>Clothing Fashion Jewellery</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105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a:solidFill>
                            <a:srgbClr val="000000"/>
                          </a:solidFill>
                          <a:effectLst/>
                          <a:latin typeface="Calibri" panose="020F0502020204030204" pitchFamily="34" charset="0"/>
                        </a:rPr>
                        <a:t>124</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fontAlgn="b"/>
                      <a:r>
                        <a:rPr lang="en-IN" sz="1800" b="1" i="0" u="none" strike="noStrike" dirty="0">
                          <a:solidFill>
                            <a:srgbClr val="000000"/>
                          </a:solidFill>
                          <a:effectLst/>
                          <a:latin typeface="Calibri" panose="020F0502020204030204" pitchFamily="34" charset="0"/>
                        </a:rPr>
                        <a:t>18%</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5D6"/>
                    </a:solidFill>
                  </a:tcPr>
                </a:tc>
                <a:tc>
                  <a:txBody>
                    <a:bodyPr/>
                    <a:lstStyle/>
                    <a:p>
                      <a:pPr algn="ctr" fontAlgn="b"/>
                      <a:r>
                        <a:rPr lang="en-IN" sz="1800" b="1" i="0" u="none" strike="noStrike">
                          <a:solidFill>
                            <a:srgbClr val="000000"/>
                          </a:solidFill>
                          <a:effectLst/>
                          <a:latin typeface="Calibri" panose="020F0502020204030204" pitchFamily="34" charset="0"/>
                        </a:rPr>
                        <a:t>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algn="ctr" fontAlgn="b"/>
                      <a:r>
                        <a:rPr lang="en-IN" sz="1800" b="1" i="0" u="none" strike="noStrike" dirty="0">
                          <a:solidFill>
                            <a:srgbClr val="000000"/>
                          </a:solidFill>
                          <a:effectLst/>
                          <a:latin typeface="Calibri" panose="020F0502020204030204" pitchFamily="34" charset="0"/>
                        </a:rPr>
                        <a:t>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extLst>
                  <a:ext uri="{0D108BD9-81ED-4DB2-BD59-A6C34878D82A}">
                    <a16:rowId xmlns:a16="http://schemas.microsoft.com/office/drawing/2014/main" val="638797109"/>
                  </a:ext>
                </a:extLst>
              </a:tr>
            </a:tbl>
          </a:graphicData>
        </a:graphic>
      </p:graphicFrame>
    </p:spTree>
    <p:extLst>
      <p:ext uri="{BB962C8B-B14F-4D97-AF65-F5344CB8AC3E}">
        <p14:creationId xmlns:p14="http://schemas.microsoft.com/office/powerpoint/2010/main" val="27261224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77EA079-609B-122D-93EA-E6E14EC9A5C2}"/>
              </a:ext>
            </a:extLst>
          </p:cNvPr>
          <p:cNvSpPr>
            <a:spLocks noGrp="1"/>
          </p:cNvSpPr>
          <p:nvPr>
            <p:ph type="subTitle" idx="1"/>
          </p:nvPr>
        </p:nvSpPr>
        <p:spPr/>
        <p:txBody>
          <a:bodyPr/>
          <a:lstStyle/>
          <a:p>
            <a:endParaRPr lang="en-IN"/>
          </a:p>
        </p:txBody>
      </p:sp>
    </p:spTree>
    <p:extLst>
      <p:ext uri="{BB962C8B-B14F-4D97-AF65-F5344CB8AC3E}">
        <p14:creationId xmlns:p14="http://schemas.microsoft.com/office/powerpoint/2010/main" val="10186848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1AA66-5CFC-01C9-17AC-0742FA217A1E}"/>
              </a:ext>
            </a:extLst>
          </p:cNvPr>
          <p:cNvSpPr>
            <a:spLocks noGrp="1"/>
          </p:cNvSpPr>
          <p:nvPr>
            <p:ph type="title"/>
          </p:nvPr>
        </p:nvSpPr>
        <p:spPr>
          <a:xfrm>
            <a:off x="453672" y="223537"/>
            <a:ext cx="10515600" cy="1325563"/>
          </a:xfrm>
        </p:spPr>
        <p:txBody>
          <a:bodyPr>
            <a:normAutofit/>
          </a:bodyPr>
          <a:lstStyle/>
          <a:p>
            <a:r>
              <a:rPr lang="en-IN" sz="3200" b="1" dirty="0"/>
              <a:t>Cinema Adex - 2024 / 2023</a:t>
            </a:r>
            <a:br>
              <a:rPr lang="en-US" sz="3200" b="1" dirty="0">
                <a:solidFill>
                  <a:prstClr val="black"/>
                </a:solidFill>
                <a:latin typeface="Arial" panose="020B0604020202020204" pitchFamily="34" charset="0"/>
                <a:cs typeface="Arial" panose="020B0604020202020204" pitchFamily="34" charset="0"/>
              </a:rPr>
            </a:br>
            <a:endParaRPr lang="en-IN" sz="2700" b="1" dirty="0"/>
          </a:p>
        </p:txBody>
      </p:sp>
      <p:grpSp>
        <p:nvGrpSpPr>
          <p:cNvPr id="6" name="Group 5">
            <a:extLst>
              <a:ext uri="{FF2B5EF4-FFF2-40B4-BE49-F238E27FC236}">
                <a16:creationId xmlns:a16="http://schemas.microsoft.com/office/drawing/2014/main" id="{5E4B4E53-AB22-7A0C-5671-CFC8833E45B4}"/>
              </a:ext>
            </a:extLst>
          </p:cNvPr>
          <p:cNvGrpSpPr/>
          <p:nvPr/>
        </p:nvGrpSpPr>
        <p:grpSpPr>
          <a:xfrm>
            <a:off x="7310051" y="1086798"/>
            <a:ext cx="1169895" cy="1692089"/>
            <a:chOff x="753035" y="242047"/>
            <a:chExt cx="1169894" cy="1692089"/>
          </a:xfrm>
        </p:grpSpPr>
        <p:sp>
          <p:nvSpPr>
            <p:cNvPr id="7" name="Freeform 15">
              <a:extLst>
                <a:ext uri="{FF2B5EF4-FFF2-40B4-BE49-F238E27FC236}">
                  <a16:creationId xmlns:a16="http://schemas.microsoft.com/office/drawing/2014/main" id="{8BDB63B9-D751-3923-82EE-B5D8F6245A53}"/>
                </a:ext>
              </a:extLst>
            </p:cNvPr>
            <p:cNvSpPr/>
            <p:nvPr/>
          </p:nvSpPr>
          <p:spPr>
            <a:xfrm>
              <a:off x="753035" y="242047"/>
              <a:ext cx="1169894" cy="1692089"/>
            </a:xfrm>
            <a:custGeom>
              <a:avLst/>
              <a:gdLst>
                <a:gd name="connsiteX0" fmla="*/ 584947 w 1169894"/>
                <a:gd name="connsiteY0" fmla="*/ 0 h 1692089"/>
                <a:gd name="connsiteX1" fmla="*/ 1169894 w 1169894"/>
                <a:gd name="connsiteY1" fmla="*/ 578224 h 1692089"/>
                <a:gd name="connsiteX2" fmla="*/ 812635 w 1169894"/>
                <a:gd name="connsiteY2" fmla="*/ 1111008 h 1692089"/>
                <a:gd name="connsiteX3" fmla="*/ 759516 w 1169894"/>
                <a:gd name="connsiteY3" fmla="*/ 1127308 h 1692089"/>
                <a:gd name="connsiteX4" fmla="*/ 584947 w 1169894"/>
                <a:gd name="connsiteY4" fmla="*/ 1692089 h 1692089"/>
                <a:gd name="connsiteX5" fmla="*/ 410378 w 1169894"/>
                <a:gd name="connsiteY5" fmla="*/ 1127308 h 1692089"/>
                <a:gd name="connsiteX6" fmla="*/ 357259 w 1169894"/>
                <a:gd name="connsiteY6" fmla="*/ 1111008 h 1692089"/>
                <a:gd name="connsiteX7" fmla="*/ 0 w 1169894"/>
                <a:gd name="connsiteY7" fmla="*/ 578224 h 1692089"/>
                <a:gd name="connsiteX8" fmla="*/ 584947 w 1169894"/>
                <a:gd name="connsiteY8" fmla="*/ 0 h 169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9894" h="1692089">
                  <a:moveTo>
                    <a:pt x="584947" y="0"/>
                  </a:moveTo>
                  <a:cubicBezTo>
                    <a:pt x="908004" y="0"/>
                    <a:pt x="1169894" y="258880"/>
                    <a:pt x="1169894" y="578224"/>
                  </a:cubicBezTo>
                  <a:cubicBezTo>
                    <a:pt x="1169894" y="817732"/>
                    <a:pt x="1022581" y="1023229"/>
                    <a:pt x="812635" y="1111008"/>
                  </a:cubicBezTo>
                  <a:lnTo>
                    <a:pt x="759516" y="1127308"/>
                  </a:lnTo>
                  <a:lnTo>
                    <a:pt x="584947" y="1692089"/>
                  </a:lnTo>
                  <a:lnTo>
                    <a:pt x="410378" y="1127308"/>
                  </a:lnTo>
                  <a:lnTo>
                    <a:pt x="357259" y="1111008"/>
                  </a:lnTo>
                  <a:cubicBezTo>
                    <a:pt x="147313" y="1023229"/>
                    <a:pt x="0" y="817732"/>
                    <a:pt x="0" y="578224"/>
                  </a:cubicBezTo>
                  <a:cubicBezTo>
                    <a:pt x="0" y="258880"/>
                    <a:pt x="261890" y="0"/>
                    <a:pt x="584947" y="0"/>
                  </a:cubicBezTo>
                  <a:close/>
                </a:path>
              </a:pathLst>
            </a:custGeom>
            <a:gradFill>
              <a:gsLst>
                <a:gs pos="0">
                  <a:schemeClr val="bg1"/>
                </a:gs>
                <a:gs pos="50000">
                  <a:schemeClr val="bg1">
                    <a:lumMod val="95000"/>
                  </a:schemeClr>
                </a:gs>
                <a:gs pos="100000">
                  <a:schemeClr val="bg1">
                    <a:lumMod val="85000"/>
                  </a:schemeClr>
                </a:gs>
              </a:gsLst>
              <a:path path="circle">
                <a:fillToRect l="50000" t="50000" r="50000" b="50000"/>
              </a:path>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a:extLst>
                <a:ext uri="{FF2B5EF4-FFF2-40B4-BE49-F238E27FC236}">
                  <a16:creationId xmlns:a16="http://schemas.microsoft.com/office/drawing/2014/main" id="{3CAB85C8-D430-9EF9-2341-2BFD8C1D536B}"/>
                </a:ext>
              </a:extLst>
            </p:cNvPr>
            <p:cNvSpPr/>
            <p:nvPr/>
          </p:nvSpPr>
          <p:spPr>
            <a:xfrm>
              <a:off x="972222" y="454959"/>
              <a:ext cx="731520" cy="730623"/>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9" name="Group 8">
            <a:extLst>
              <a:ext uri="{FF2B5EF4-FFF2-40B4-BE49-F238E27FC236}">
                <a16:creationId xmlns:a16="http://schemas.microsoft.com/office/drawing/2014/main" id="{7546F42D-08F6-0282-AB87-9977BA1F2CC5}"/>
              </a:ext>
            </a:extLst>
          </p:cNvPr>
          <p:cNvGrpSpPr/>
          <p:nvPr/>
        </p:nvGrpSpPr>
        <p:grpSpPr>
          <a:xfrm>
            <a:off x="3578291" y="1711941"/>
            <a:ext cx="1169895" cy="1692089"/>
            <a:chOff x="753035" y="242047"/>
            <a:chExt cx="1169894" cy="1692089"/>
          </a:xfrm>
        </p:grpSpPr>
        <p:sp>
          <p:nvSpPr>
            <p:cNvPr id="10" name="Freeform 12">
              <a:extLst>
                <a:ext uri="{FF2B5EF4-FFF2-40B4-BE49-F238E27FC236}">
                  <a16:creationId xmlns:a16="http://schemas.microsoft.com/office/drawing/2014/main" id="{339BF01F-7CBF-3597-33E4-FC1AB955DAED}"/>
                </a:ext>
              </a:extLst>
            </p:cNvPr>
            <p:cNvSpPr/>
            <p:nvPr/>
          </p:nvSpPr>
          <p:spPr>
            <a:xfrm>
              <a:off x="753035" y="242047"/>
              <a:ext cx="1169894" cy="1692089"/>
            </a:xfrm>
            <a:custGeom>
              <a:avLst/>
              <a:gdLst>
                <a:gd name="connsiteX0" fmla="*/ 584947 w 1169894"/>
                <a:gd name="connsiteY0" fmla="*/ 0 h 1692089"/>
                <a:gd name="connsiteX1" fmla="*/ 1169894 w 1169894"/>
                <a:gd name="connsiteY1" fmla="*/ 578224 h 1692089"/>
                <a:gd name="connsiteX2" fmla="*/ 812635 w 1169894"/>
                <a:gd name="connsiteY2" fmla="*/ 1111008 h 1692089"/>
                <a:gd name="connsiteX3" fmla="*/ 759516 w 1169894"/>
                <a:gd name="connsiteY3" fmla="*/ 1127308 h 1692089"/>
                <a:gd name="connsiteX4" fmla="*/ 584947 w 1169894"/>
                <a:gd name="connsiteY4" fmla="*/ 1692089 h 1692089"/>
                <a:gd name="connsiteX5" fmla="*/ 410378 w 1169894"/>
                <a:gd name="connsiteY5" fmla="*/ 1127308 h 1692089"/>
                <a:gd name="connsiteX6" fmla="*/ 357259 w 1169894"/>
                <a:gd name="connsiteY6" fmla="*/ 1111008 h 1692089"/>
                <a:gd name="connsiteX7" fmla="*/ 0 w 1169894"/>
                <a:gd name="connsiteY7" fmla="*/ 578224 h 1692089"/>
                <a:gd name="connsiteX8" fmla="*/ 584947 w 1169894"/>
                <a:gd name="connsiteY8" fmla="*/ 0 h 169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9894" h="1692089">
                  <a:moveTo>
                    <a:pt x="584947" y="0"/>
                  </a:moveTo>
                  <a:cubicBezTo>
                    <a:pt x="908004" y="0"/>
                    <a:pt x="1169894" y="258880"/>
                    <a:pt x="1169894" y="578224"/>
                  </a:cubicBezTo>
                  <a:cubicBezTo>
                    <a:pt x="1169894" y="817732"/>
                    <a:pt x="1022581" y="1023229"/>
                    <a:pt x="812635" y="1111008"/>
                  </a:cubicBezTo>
                  <a:lnTo>
                    <a:pt x="759516" y="1127308"/>
                  </a:lnTo>
                  <a:lnTo>
                    <a:pt x="584947" y="1692089"/>
                  </a:lnTo>
                  <a:lnTo>
                    <a:pt x="410378" y="1127308"/>
                  </a:lnTo>
                  <a:lnTo>
                    <a:pt x="357259" y="1111008"/>
                  </a:lnTo>
                  <a:cubicBezTo>
                    <a:pt x="147313" y="1023229"/>
                    <a:pt x="0" y="817732"/>
                    <a:pt x="0" y="578224"/>
                  </a:cubicBezTo>
                  <a:cubicBezTo>
                    <a:pt x="0" y="258880"/>
                    <a:pt x="261890" y="0"/>
                    <a:pt x="584947" y="0"/>
                  </a:cubicBezTo>
                  <a:close/>
                </a:path>
              </a:pathLst>
            </a:custGeom>
            <a:gradFill>
              <a:gsLst>
                <a:gs pos="0">
                  <a:schemeClr val="bg1"/>
                </a:gs>
                <a:gs pos="50000">
                  <a:schemeClr val="bg1">
                    <a:lumMod val="95000"/>
                  </a:schemeClr>
                </a:gs>
                <a:gs pos="100000">
                  <a:schemeClr val="bg1">
                    <a:lumMod val="85000"/>
                  </a:schemeClr>
                </a:gs>
              </a:gsLst>
              <a:path path="circle">
                <a:fillToRect l="50000" t="50000" r="50000" b="50000"/>
              </a:path>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a:extLst>
                <a:ext uri="{FF2B5EF4-FFF2-40B4-BE49-F238E27FC236}">
                  <a16:creationId xmlns:a16="http://schemas.microsoft.com/office/drawing/2014/main" id="{B01C711D-8D92-F37C-1D19-5A15DE6DD166}"/>
                </a:ext>
              </a:extLst>
            </p:cNvPr>
            <p:cNvSpPr/>
            <p:nvPr/>
          </p:nvSpPr>
          <p:spPr>
            <a:xfrm>
              <a:off x="972222" y="454959"/>
              <a:ext cx="731520" cy="730623"/>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grpSp>
      <p:sp>
        <p:nvSpPr>
          <p:cNvPr id="12" name="Google Shape;498;p30">
            <a:extLst>
              <a:ext uri="{FF2B5EF4-FFF2-40B4-BE49-F238E27FC236}">
                <a16:creationId xmlns:a16="http://schemas.microsoft.com/office/drawing/2014/main" id="{8F42BE22-D5DD-9BFC-7834-390C0456F920}"/>
              </a:ext>
            </a:extLst>
          </p:cNvPr>
          <p:cNvSpPr txBox="1"/>
          <p:nvPr/>
        </p:nvSpPr>
        <p:spPr>
          <a:xfrm>
            <a:off x="3659013" y="2067198"/>
            <a:ext cx="1008449" cy="44593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latin typeface="Bebas Neue"/>
                <a:ea typeface="Bebas Neue"/>
                <a:cs typeface="Bebas Neue"/>
                <a:sym typeface="Bebas Neue"/>
              </a:rPr>
              <a:t>0</a:t>
            </a:r>
            <a:r>
              <a:rPr lang="en" sz="3200" dirty="0">
                <a:latin typeface="Bebas Neue"/>
                <a:ea typeface="Bebas Neue"/>
                <a:cs typeface="Bebas Neue"/>
                <a:sym typeface="Bebas Neue"/>
              </a:rPr>
              <a:t>.</a:t>
            </a:r>
            <a:r>
              <a:rPr lang="en" sz="3000" dirty="0">
                <a:latin typeface="Bebas Neue"/>
                <a:ea typeface="Bebas Neue"/>
                <a:cs typeface="Bebas Neue"/>
                <a:sym typeface="Bebas Neue"/>
              </a:rPr>
              <a:t>8%</a:t>
            </a:r>
            <a:endParaRPr sz="3000" dirty="0">
              <a:latin typeface="Bebas Neue"/>
              <a:ea typeface="Bebas Neue"/>
              <a:cs typeface="Bebas Neue"/>
              <a:sym typeface="Bebas Neue"/>
            </a:endParaRPr>
          </a:p>
        </p:txBody>
      </p:sp>
      <p:sp>
        <p:nvSpPr>
          <p:cNvPr id="13" name="Google Shape;498;p30">
            <a:extLst>
              <a:ext uri="{FF2B5EF4-FFF2-40B4-BE49-F238E27FC236}">
                <a16:creationId xmlns:a16="http://schemas.microsoft.com/office/drawing/2014/main" id="{E12EE6C4-37C3-A0FE-D46F-BF3A42CEBD42}"/>
              </a:ext>
            </a:extLst>
          </p:cNvPr>
          <p:cNvSpPr txBox="1"/>
          <p:nvPr/>
        </p:nvSpPr>
        <p:spPr>
          <a:xfrm>
            <a:off x="7390773" y="1440478"/>
            <a:ext cx="1008449" cy="44593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latin typeface="Bebas Neue"/>
                <a:ea typeface="Bebas Neue"/>
                <a:cs typeface="Bebas Neue"/>
                <a:sym typeface="Bebas Neue"/>
              </a:rPr>
              <a:t>0</a:t>
            </a:r>
            <a:r>
              <a:rPr lang="en" sz="3200" dirty="0">
                <a:latin typeface="Bebas Neue"/>
                <a:ea typeface="Bebas Neue"/>
                <a:cs typeface="Bebas Neue"/>
                <a:sym typeface="Bebas Neue"/>
              </a:rPr>
              <a:t>.</a:t>
            </a:r>
            <a:r>
              <a:rPr lang="en" sz="3000" dirty="0">
                <a:latin typeface="Bebas Neue"/>
                <a:ea typeface="Bebas Neue"/>
                <a:cs typeface="Bebas Neue"/>
                <a:sym typeface="Bebas Neue"/>
              </a:rPr>
              <a:t>8%</a:t>
            </a:r>
            <a:endParaRPr sz="3000" dirty="0">
              <a:latin typeface="Bebas Neue"/>
              <a:ea typeface="Bebas Neue"/>
              <a:cs typeface="Bebas Neue"/>
              <a:sym typeface="Bebas Neue"/>
            </a:endParaRPr>
          </a:p>
        </p:txBody>
      </p:sp>
      <p:sp>
        <p:nvSpPr>
          <p:cNvPr id="14" name="Google Shape;195;p21">
            <a:extLst>
              <a:ext uri="{FF2B5EF4-FFF2-40B4-BE49-F238E27FC236}">
                <a16:creationId xmlns:a16="http://schemas.microsoft.com/office/drawing/2014/main" id="{8176CAD9-DFD6-AB2C-28CB-21C7DF4521AA}"/>
              </a:ext>
            </a:extLst>
          </p:cNvPr>
          <p:cNvSpPr txBox="1"/>
          <p:nvPr/>
        </p:nvSpPr>
        <p:spPr>
          <a:xfrm>
            <a:off x="5583372" y="2067198"/>
            <a:ext cx="942600" cy="28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chemeClr val="lt1"/>
                </a:solidFill>
                <a:latin typeface="Bebas Neue"/>
                <a:ea typeface="Bebas Neue"/>
                <a:cs typeface="Bebas Neue"/>
                <a:sym typeface="Bebas Neue"/>
              </a:rPr>
              <a:t>10%</a:t>
            </a:r>
            <a:endParaRPr sz="3200" dirty="0">
              <a:solidFill>
                <a:schemeClr val="lt1"/>
              </a:solidFill>
              <a:latin typeface="Bebas Neue"/>
              <a:ea typeface="Bebas Neue"/>
              <a:cs typeface="Bebas Neue"/>
              <a:sym typeface="Bebas Neue"/>
            </a:endParaRPr>
          </a:p>
        </p:txBody>
      </p:sp>
      <p:sp>
        <p:nvSpPr>
          <p:cNvPr id="15" name="Google Shape;915;p43">
            <a:extLst>
              <a:ext uri="{FF2B5EF4-FFF2-40B4-BE49-F238E27FC236}">
                <a16:creationId xmlns:a16="http://schemas.microsoft.com/office/drawing/2014/main" id="{910DCCC5-CA1A-F717-4DD1-74BE0378030D}"/>
              </a:ext>
            </a:extLst>
          </p:cNvPr>
          <p:cNvSpPr/>
          <p:nvPr/>
        </p:nvSpPr>
        <p:spPr>
          <a:xfrm>
            <a:off x="5711472" y="2492668"/>
            <a:ext cx="686400" cy="1633739"/>
          </a:xfrm>
          <a:prstGeom prst="upArrow">
            <a:avLst>
              <a:gd name="adj1" fmla="val 50000"/>
              <a:gd name="adj2" fmla="val 50000"/>
            </a:avLst>
          </a:prstGeom>
          <a:solidFill>
            <a:schemeClr val="accent3">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3;p18">
            <a:extLst>
              <a:ext uri="{FF2B5EF4-FFF2-40B4-BE49-F238E27FC236}">
                <a16:creationId xmlns:a16="http://schemas.microsoft.com/office/drawing/2014/main" id="{B2C0AC10-3587-BAC2-85F0-431D3F342F23}"/>
              </a:ext>
            </a:extLst>
          </p:cNvPr>
          <p:cNvSpPr/>
          <p:nvPr/>
        </p:nvSpPr>
        <p:spPr>
          <a:xfrm>
            <a:off x="7376878" y="2791288"/>
            <a:ext cx="1185600" cy="2355600"/>
          </a:xfrm>
          <a:prstGeom prst="can">
            <a:avLst>
              <a:gd name="adj" fmla="val 25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8;p18">
            <a:extLst>
              <a:ext uri="{FF2B5EF4-FFF2-40B4-BE49-F238E27FC236}">
                <a16:creationId xmlns:a16="http://schemas.microsoft.com/office/drawing/2014/main" id="{443A4C4A-1C91-FF9A-2A8D-55E8E1B9146B}"/>
              </a:ext>
            </a:extLst>
          </p:cNvPr>
          <p:cNvSpPr/>
          <p:nvPr/>
        </p:nvSpPr>
        <p:spPr>
          <a:xfrm>
            <a:off x="3578305" y="3309538"/>
            <a:ext cx="1185600" cy="1837500"/>
          </a:xfrm>
          <a:prstGeom prst="can">
            <a:avLst>
              <a:gd name="adj" fmla="val 25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98;p30">
            <a:extLst>
              <a:ext uri="{FF2B5EF4-FFF2-40B4-BE49-F238E27FC236}">
                <a16:creationId xmlns:a16="http://schemas.microsoft.com/office/drawing/2014/main" id="{A9CEAC2D-0F5B-DBAE-F1CB-DD1E2ACA3521}"/>
              </a:ext>
            </a:extLst>
          </p:cNvPr>
          <p:cNvSpPr txBox="1"/>
          <p:nvPr/>
        </p:nvSpPr>
        <p:spPr>
          <a:xfrm>
            <a:off x="7465453" y="3782357"/>
            <a:ext cx="1008449" cy="44593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solidFill>
                  <a:schemeClr val="lt1"/>
                </a:solidFill>
                <a:latin typeface="Bebas Neue"/>
                <a:ea typeface="Bebas Neue"/>
                <a:cs typeface="Bebas Neue"/>
                <a:sym typeface="Bebas Neue"/>
              </a:rPr>
              <a:t>851</a:t>
            </a:r>
          </a:p>
          <a:p>
            <a:pPr marL="0" lvl="0" indent="0" algn="ctr" rtl="0">
              <a:spcBef>
                <a:spcPts val="0"/>
              </a:spcBef>
              <a:spcAft>
                <a:spcPts val="0"/>
              </a:spcAft>
              <a:buNone/>
            </a:pPr>
            <a:r>
              <a:rPr lang="en" sz="3000" dirty="0">
                <a:solidFill>
                  <a:schemeClr val="lt1"/>
                </a:solidFill>
                <a:latin typeface="Bebas Neue"/>
                <a:ea typeface="Bebas Neue"/>
                <a:cs typeface="Bebas Neue"/>
                <a:sym typeface="Bebas Neue"/>
              </a:rPr>
              <a:t>CRS</a:t>
            </a:r>
            <a:endParaRPr sz="3000" dirty="0">
              <a:solidFill>
                <a:schemeClr val="lt1"/>
              </a:solidFill>
              <a:latin typeface="Bebas Neue"/>
              <a:ea typeface="Bebas Neue"/>
              <a:cs typeface="Bebas Neue"/>
              <a:sym typeface="Bebas Neue"/>
            </a:endParaRPr>
          </a:p>
        </p:txBody>
      </p:sp>
      <p:sp>
        <p:nvSpPr>
          <p:cNvPr id="22" name="Google Shape;925;p43">
            <a:extLst>
              <a:ext uri="{FF2B5EF4-FFF2-40B4-BE49-F238E27FC236}">
                <a16:creationId xmlns:a16="http://schemas.microsoft.com/office/drawing/2014/main" id="{21524724-4546-09CA-EDC2-2007549CD69D}"/>
              </a:ext>
            </a:extLst>
          </p:cNvPr>
          <p:cNvSpPr txBox="1"/>
          <p:nvPr/>
        </p:nvSpPr>
        <p:spPr>
          <a:xfrm>
            <a:off x="1544059" y="4162778"/>
            <a:ext cx="2013388" cy="751682"/>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4000" b="1" dirty="0">
                <a:solidFill>
                  <a:schemeClr val="bg1">
                    <a:lumMod val="75000"/>
                  </a:schemeClr>
                </a:solidFill>
                <a:latin typeface="Verdana" panose="020B0604030504040204" pitchFamily="34" charset="0"/>
                <a:ea typeface="Verdana" panose="020B0604030504040204" pitchFamily="34" charset="0"/>
                <a:cs typeface="Bebas Neue"/>
                <a:sym typeface="Bebas Neue"/>
              </a:rPr>
              <a:t>20</a:t>
            </a:r>
            <a:r>
              <a:rPr lang="en" sz="6000" b="1" dirty="0">
                <a:solidFill>
                  <a:schemeClr val="bg1">
                    <a:lumMod val="75000"/>
                  </a:schemeClr>
                </a:solidFill>
                <a:latin typeface="Verdana" panose="020B0604030504040204" pitchFamily="34" charset="0"/>
                <a:ea typeface="Verdana" panose="020B0604030504040204" pitchFamily="34" charset="0"/>
                <a:cs typeface="Bebas Neue"/>
                <a:sym typeface="Bebas Neue"/>
              </a:rPr>
              <a:t>23</a:t>
            </a:r>
            <a:endParaRPr sz="6000" b="1" dirty="0">
              <a:solidFill>
                <a:schemeClr val="bg1">
                  <a:lumMod val="75000"/>
                </a:schemeClr>
              </a:solidFill>
              <a:latin typeface="Verdana" panose="020B0604030504040204" pitchFamily="34" charset="0"/>
              <a:ea typeface="Verdana" panose="020B0604030504040204" pitchFamily="34" charset="0"/>
              <a:cs typeface="Bebas Neue"/>
              <a:sym typeface="Bebas Neue"/>
            </a:endParaRPr>
          </a:p>
        </p:txBody>
      </p:sp>
      <p:sp>
        <p:nvSpPr>
          <p:cNvPr id="23" name="Google Shape;925;p43">
            <a:extLst>
              <a:ext uri="{FF2B5EF4-FFF2-40B4-BE49-F238E27FC236}">
                <a16:creationId xmlns:a16="http://schemas.microsoft.com/office/drawing/2014/main" id="{6BFBABFA-2AC9-FAAD-82EA-DFAEE97364D4}"/>
              </a:ext>
            </a:extLst>
          </p:cNvPr>
          <p:cNvSpPr txBox="1"/>
          <p:nvPr/>
        </p:nvSpPr>
        <p:spPr>
          <a:xfrm>
            <a:off x="5361122" y="4162778"/>
            <a:ext cx="2013388" cy="751682"/>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4000" b="1" dirty="0">
                <a:solidFill>
                  <a:schemeClr val="bg1">
                    <a:lumMod val="75000"/>
                  </a:schemeClr>
                </a:solidFill>
                <a:latin typeface="Verdana" panose="020B0604030504040204" pitchFamily="34" charset="0"/>
                <a:ea typeface="Verdana" panose="020B0604030504040204" pitchFamily="34" charset="0"/>
                <a:cs typeface="Bebas Neue"/>
                <a:sym typeface="Bebas Neue"/>
              </a:rPr>
              <a:t>20</a:t>
            </a:r>
            <a:r>
              <a:rPr lang="en" sz="6000" b="1" dirty="0">
                <a:solidFill>
                  <a:schemeClr val="bg1">
                    <a:lumMod val="75000"/>
                  </a:schemeClr>
                </a:solidFill>
                <a:latin typeface="Verdana" panose="020B0604030504040204" pitchFamily="34" charset="0"/>
                <a:ea typeface="Verdana" panose="020B0604030504040204" pitchFamily="34" charset="0"/>
                <a:cs typeface="Bebas Neue"/>
                <a:sym typeface="Bebas Neue"/>
              </a:rPr>
              <a:t>24</a:t>
            </a:r>
            <a:endParaRPr sz="6000" b="1" dirty="0">
              <a:solidFill>
                <a:schemeClr val="bg1">
                  <a:lumMod val="75000"/>
                </a:schemeClr>
              </a:solidFill>
              <a:latin typeface="Verdana" panose="020B0604030504040204" pitchFamily="34" charset="0"/>
              <a:ea typeface="Verdana" panose="020B0604030504040204" pitchFamily="34" charset="0"/>
              <a:cs typeface="Bebas Neue"/>
              <a:sym typeface="Bebas Neue"/>
            </a:endParaRPr>
          </a:p>
        </p:txBody>
      </p:sp>
      <p:sp>
        <p:nvSpPr>
          <p:cNvPr id="24" name="Google Shape;498;p30">
            <a:extLst>
              <a:ext uri="{FF2B5EF4-FFF2-40B4-BE49-F238E27FC236}">
                <a16:creationId xmlns:a16="http://schemas.microsoft.com/office/drawing/2014/main" id="{AF6E5834-FB82-A10A-66F7-0EAAE5EA6A1F}"/>
              </a:ext>
            </a:extLst>
          </p:cNvPr>
          <p:cNvSpPr txBox="1"/>
          <p:nvPr/>
        </p:nvSpPr>
        <p:spPr>
          <a:xfrm>
            <a:off x="3648468" y="4200439"/>
            <a:ext cx="1008449" cy="44593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solidFill>
                  <a:schemeClr val="lt1"/>
                </a:solidFill>
                <a:latin typeface="Bebas Neue"/>
                <a:ea typeface="Bebas Neue"/>
                <a:cs typeface="Bebas Neue"/>
                <a:sym typeface="Bebas Neue"/>
              </a:rPr>
              <a:t>776</a:t>
            </a:r>
          </a:p>
          <a:p>
            <a:pPr marL="0" lvl="0" indent="0" algn="ctr" rtl="0">
              <a:spcBef>
                <a:spcPts val="0"/>
              </a:spcBef>
              <a:spcAft>
                <a:spcPts val="0"/>
              </a:spcAft>
              <a:buNone/>
            </a:pPr>
            <a:r>
              <a:rPr lang="en" sz="3000" dirty="0">
                <a:solidFill>
                  <a:schemeClr val="lt1"/>
                </a:solidFill>
                <a:latin typeface="Bebas Neue"/>
                <a:ea typeface="Bebas Neue"/>
                <a:cs typeface="Bebas Neue"/>
                <a:sym typeface="Bebas Neue"/>
              </a:rPr>
              <a:t>CRS</a:t>
            </a:r>
            <a:endParaRPr sz="3000" dirty="0">
              <a:solidFill>
                <a:schemeClr val="lt1"/>
              </a:solidFill>
              <a:latin typeface="Bebas Neue"/>
              <a:ea typeface="Bebas Neue"/>
              <a:cs typeface="Bebas Neue"/>
              <a:sym typeface="Bebas Neue"/>
            </a:endParaRPr>
          </a:p>
        </p:txBody>
      </p:sp>
    </p:spTree>
    <p:extLst>
      <p:ext uri="{BB962C8B-B14F-4D97-AF65-F5344CB8AC3E}">
        <p14:creationId xmlns:p14="http://schemas.microsoft.com/office/powerpoint/2010/main" val="22350439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E6911-74CA-E0ED-B3A9-4E4D9B47A342}"/>
              </a:ext>
            </a:extLst>
          </p:cNvPr>
          <p:cNvSpPr>
            <a:spLocks noGrp="1"/>
          </p:cNvSpPr>
          <p:nvPr>
            <p:ph type="title"/>
          </p:nvPr>
        </p:nvSpPr>
        <p:spPr/>
        <p:txBody>
          <a:bodyPr>
            <a:normAutofit/>
          </a:bodyPr>
          <a:lstStyle/>
          <a:p>
            <a:r>
              <a:rPr lang="en-US" sz="3200" b="1" dirty="0"/>
              <a:t>Short by 200 crores to reach Pre Covid Levels</a:t>
            </a:r>
            <a:endParaRPr lang="en-IN" dirty="0"/>
          </a:p>
        </p:txBody>
      </p:sp>
      <p:graphicFrame>
        <p:nvGraphicFramePr>
          <p:cNvPr id="4" name="Content Placeholder 3">
            <a:extLst>
              <a:ext uri="{FF2B5EF4-FFF2-40B4-BE49-F238E27FC236}">
                <a16:creationId xmlns:a16="http://schemas.microsoft.com/office/drawing/2014/main" id="{7E4EDB71-9403-FD4F-7CBB-9711DF7002B5}"/>
              </a:ext>
            </a:extLst>
          </p:cNvPr>
          <p:cNvGraphicFramePr>
            <a:graphicFrameLocks/>
          </p:cNvGraphicFramePr>
          <p:nvPr>
            <p:extLst>
              <p:ext uri="{D42A27DB-BD31-4B8C-83A1-F6EECF244321}">
                <p14:modId xmlns:p14="http://schemas.microsoft.com/office/powerpoint/2010/main" val="3722699306"/>
              </p:ext>
            </p:extLst>
          </p:nvPr>
        </p:nvGraphicFramePr>
        <p:xfrm>
          <a:off x="1674734" y="1163911"/>
          <a:ext cx="8476470" cy="35852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027858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99E11-226D-8BF9-9A61-DCB49FDC7AA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86A2933-CD94-19F4-ACF1-88C6A7BB17F1}"/>
              </a:ext>
            </a:extLst>
          </p:cNvPr>
          <p:cNvSpPr>
            <a:spLocks noGrp="1"/>
          </p:cNvSpPr>
          <p:nvPr>
            <p:ph type="title"/>
          </p:nvPr>
        </p:nvSpPr>
        <p:spPr>
          <a:xfrm>
            <a:off x="981873" y="2555432"/>
            <a:ext cx="10515600" cy="1325563"/>
          </a:xfrm>
        </p:spPr>
        <p:txBody>
          <a:bodyPr anchor="ctr">
            <a:noAutofit/>
          </a:bodyPr>
          <a:lstStyle/>
          <a:p>
            <a:pPr algn="ctr"/>
            <a:r>
              <a:rPr lang="en-US" sz="4000" b="1" dirty="0"/>
              <a:t>GROWTH  FORECAST</a:t>
            </a:r>
            <a:br>
              <a:rPr lang="en-US" sz="4000" b="1" dirty="0"/>
            </a:br>
            <a:br>
              <a:rPr lang="en-US" sz="4000" b="1" dirty="0"/>
            </a:br>
            <a:r>
              <a:rPr lang="en-US" sz="4000" b="1" dirty="0"/>
              <a:t>2025</a:t>
            </a:r>
            <a:endParaRPr lang="en-IN" sz="4000" b="1" dirty="0"/>
          </a:p>
        </p:txBody>
      </p:sp>
    </p:spTree>
    <p:extLst>
      <p:ext uri="{BB962C8B-B14F-4D97-AF65-F5344CB8AC3E}">
        <p14:creationId xmlns:p14="http://schemas.microsoft.com/office/powerpoint/2010/main" val="35648684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1BDCE-9D1F-351F-CF43-CCCED8270F9F}"/>
              </a:ext>
            </a:extLst>
          </p:cNvPr>
          <p:cNvSpPr>
            <a:spLocks noGrp="1"/>
          </p:cNvSpPr>
          <p:nvPr>
            <p:ph type="title"/>
          </p:nvPr>
        </p:nvSpPr>
        <p:spPr/>
        <p:txBody>
          <a:bodyPr/>
          <a:lstStyle/>
          <a:p>
            <a:r>
              <a:rPr lang="en-GB" sz="3200" b="1" dirty="0"/>
              <a:t>Indian Adex Forecast to grow 11%</a:t>
            </a:r>
            <a:br>
              <a:rPr lang="en-GB" sz="3200" b="1" dirty="0"/>
            </a:br>
            <a:r>
              <a:rPr lang="en-GB" sz="2800" b="1" dirty="0"/>
              <a:t>Additional 12,000 Crores</a:t>
            </a:r>
            <a:endParaRPr lang="en-IN" dirty="0"/>
          </a:p>
        </p:txBody>
      </p:sp>
      <p:sp>
        <p:nvSpPr>
          <p:cNvPr id="4" name="Hexagon 3">
            <a:extLst>
              <a:ext uri="{FF2B5EF4-FFF2-40B4-BE49-F238E27FC236}">
                <a16:creationId xmlns:a16="http://schemas.microsoft.com/office/drawing/2014/main" id="{6447CBB2-4443-90B2-E6FA-977144DF5301}"/>
              </a:ext>
            </a:extLst>
          </p:cNvPr>
          <p:cNvSpPr/>
          <p:nvPr/>
        </p:nvSpPr>
        <p:spPr>
          <a:xfrm>
            <a:off x="874556" y="3322276"/>
            <a:ext cx="2846312" cy="2453717"/>
          </a:xfrm>
          <a:prstGeom prst="hexagon">
            <a:avLst/>
          </a:prstGeom>
          <a:gradFill flip="none" rotWithShape="1">
            <a:gsLst>
              <a:gs pos="0">
                <a:schemeClr val="accent2">
                  <a:lumMod val="60000"/>
                  <a:lumOff val="40000"/>
                  <a:tint val="66000"/>
                  <a:satMod val="160000"/>
                  <a:alpha val="52000"/>
                </a:schemeClr>
              </a:gs>
              <a:gs pos="50000">
                <a:schemeClr val="accent2">
                  <a:lumMod val="60000"/>
                  <a:lumOff val="40000"/>
                  <a:tint val="44500"/>
                  <a:satMod val="160000"/>
                </a:schemeClr>
              </a:gs>
              <a:gs pos="100000">
                <a:schemeClr val="accent2">
                  <a:lumMod val="60000"/>
                  <a:lumOff val="40000"/>
                  <a:tint val="23500"/>
                  <a:satMod val="160000"/>
                </a:schemeClr>
              </a:gs>
            </a:gsLst>
            <a:lin ang="81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 name="Hexagon 4">
            <a:extLst>
              <a:ext uri="{FF2B5EF4-FFF2-40B4-BE49-F238E27FC236}">
                <a16:creationId xmlns:a16="http://schemas.microsoft.com/office/drawing/2014/main" id="{9F209C20-7A67-3367-C52B-6341AA21843B}"/>
              </a:ext>
            </a:extLst>
          </p:cNvPr>
          <p:cNvSpPr/>
          <p:nvPr/>
        </p:nvSpPr>
        <p:spPr>
          <a:xfrm>
            <a:off x="722265" y="3170643"/>
            <a:ext cx="3150894" cy="2756984"/>
          </a:xfrm>
          <a:prstGeom prst="hexagon">
            <a:avLst/>
          </a:prstGeom>
          <a:no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6" name="Group 5">
            <a:extLst>
              <a:ext uri="{FF2B5EF4-FFF2-40B4-BE49-F238E27FC236}">
                <a16:creationId xmlns:a16="http://schemas.microsoft.com/office/drawing/2014/main" id="{922F324C-604F-C064-28A0-C0CB8A76D84E}"/>
              </a:ext>
            </a:extLst>
          </p:cNvPr>
          <p:cNvGrpSpPr/>
          <p:nvPr/>
        </p:nvGrpSpPr>
        <p:grpSpPr>
          <a:xfrm>
            <a:off x="6988269" y="1216119"/>
            <a:ext cx="4141220" cy="3607055"/>
            <a:chOff x="5113059" y="1796635"/>
            <a:chExt cx="5014266" cy="4429556"/>
          </a:xfrm>
        </p:grpSpPr>
        <p:sp>
          <p:nvSpPr>
            <p:cNvPr id="7" name="Hexagon 6">
              <a:extLst>
                <a:ext uri="{FF2B5EF4-FFF2-40B4-BE49-F238E27FC236}">
                  <a16:creationId xmlns:a16="http://schemas.microsoft.com/office/drawing/2014/main" id="{0BB84830-40D4-1DA7-77BA-B1E344B146FF}"/>
                </a:ext>
              </a:extLst>
            </p:cNvPr>
            <p:cNvSpPr/>
            <p:nvPr/>
          </p:nvSpPr>
          <p:spPr>
            <a:xfrm>
              <a:off x="5298773" y="1942634"/>
              <a:ext cx="4642838" cy="4123500"/>
            </a:xfrm>
            <a:prstGeom prst="hexagon">
              <a:avLst/>
            </a:prstGeom>
            <a:gradFill flip="none" rotWithShape="1">
              <a:gsLst>
                <a:gs pos="0">
                  <a:srgbClr val="45B3B2">
                    <a:shade val="30000"/>
                    <a:satMod val="115000"/>
                    <a:alpha val="0"/>
                  </a:srgbClr>
                </a:gs>
                <a:gs pos="50000">
                  <a:srgbClr val="45B3B2">
                    <a:shade val="67500"/>
                    <a:satMod val="115000"/>
                  </a:srgbClr>
                </a:gs>
                <a:gs pos="100000">
                  <a:srgbClr val="45B3B2">
                    <a:shade val="100000"/>
                    <a:satMod val="115000"/>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Hexagon 7">
              <a:extLst>
                <a:ext uri="{FF2B5EF4-FFF2-40B4-BE49-F238E27FC236}">
                  <a16:creationId xmlns:a16="http://schemas.microsoft.com/office/drawing/2014/main" id="{07954107-51BA-4475-D1AE-33970CB87D90}"/>
                </a:ext>
              </a:extLst>
            </p:cNvPr>
            <p:cNvSpPr/>
            <p:nvPr/>
          </p:nvSpPr>
          <p:spPr>
            <a:xfrm>
              <a:off x="5113059" y="1796635"/>
              <a:ext cx="5014266" cy="4429556"/>
            </a:xfrm>
            <a:prstGeom prst="hexagon">
              <a:avLst/>
            </a:prstGeom>
            <a:noFill/>
            <a:ln>
              <a:solidFill>
                <a:srgbClr val="45B3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9" name="Shape 367">
            <a:extLst>
              <a:ext uri="{FF2B5EF4-FFF2-40B4-BE49-F238E27FC236}">
                <a16:creationId xmlns:a16="http://schemas.microsoft.com/office/drawing/2014/main" id="{4E6AFABD-6DF3-5F87-794D-64FAC8D02F33}"/>
              </a:ext>
            </a:extLst>
          </p:cNvPr>
          <p:cNvSpPr txBox="1"/>
          <p:nvPr/>
        </p:nvSpPr>
        <p:spPr>
          <a:xfrm>
            <a:off x="874556" y="3758984"/>
            <a:ext cx="2581587" cy="1580299"/>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0" algn="ctr">
              <a:spcBef>
                <a:spcPts val="0"/>
              </a:spcBef>
              <a:buNone/>
            </a:pPr>
            <a:r>
              <a:rPr lang="en" sz="2400" b="1" dirty="0">
                <a:solidFill>
                  <a:schemeClr val="tx1"/>
                </a:solidFill>
                <a:latin typeface="Verdana" panose="020B0604030504040204" pitchFamily="34" charset="0"/>
                <a:ea typeface="Verdana" panose="020B0604030504040204" pitchFamily="34" charset="0"/>
                <a:cs typeface="Arial" panose="020B0604020202020204" pitchFamily="34" charset="0"/>
                <a:sym typeface="Anton"/>
              </a:rPr>
              <a:t>2024</a:t>
            </a:r>
          </a:p>
          <a:p>
            <a:pPr lvl="0" algn="ctr">
              <a:spcBef>
                <a:spcPts val="0"/>
              </a:spcBef>
              <a:buNone/>
            </a:pPr>
            <a:endParaRPr lang="en" sz="1000" b="1" dirty="0">
              <a:solidFill>
                <a:schemeClr val="tx1"/>
              </a:solidFill>
              <a:latin typeface="Verdana" panose="020B0604030504040204" pitchFamily="34" charset="0"/>
              <a:ea typeface="Verdana" panose="020B0604030504040204" pitchFamily="34" charset="0"/>
              <a:cs typeface="Arial" panose="020B0604020202020204" pitchFamily="34" charset="0"/>
              <a:sym typeface="Anton"/>
            </a:endParaRPr>
          </a:p>
          <a:p>
            <a:pPr lvl="0" algn="ctr">
              <a:spcBef>
                <a:spcPts val="0"/>
              </a:spcBef>
              <a:buNone/>
            </a:pPr>
            <a:r>
              <a:rPr lang="en" sz="3600" b="1" dirty="0">
                <a:solidFill>
                  <a:schemeClr val="tx1"/>
                </a:solidFill>
                <a:latin typeface="Verdana" panose="020B0604030504040204" pitchFamily="34" charset="0"/>
                <a:ea typeface="Verdana" panose="020B0604030504040204" pitchFamily="34" charset="0"/>
                <a:cs typeface="Arial" panose="020B0604020202020204" pitchFamily="34" charset="0"/>
                <a:sym typeface="Anton"/>
              </a:rPr>
              <a:t>1,07,980</a:t>
            </a:r>
            <a:r>
              <a:rPr lang="en" sz="2400" b="1" dirty="0">
                <a:solidFill>
                  <a:schemeClr val="tx1"/>
                </a:solidFill>
                <a:latin typeface="Verdana" panose="020B0604030504040204" pitchFamily="34" charset="0"/>
                <a:ea typeface="Verdana" panose="020B0604030504040204" pitchFamily="34" charset="0"/>
                <a:cs typeface="Arial" panose="020B0604020202020204" pitchFamily="34" charset="0"/>
                <a:sym typeface="Anton"/>
              </a:rPr>
              <a:t>CRS</a:t>
            </a:r>
          </a:p>
        </p:txBody>
      </p:sp>
      <p:sp>
        <p:nvSpPr>
          <p:cNvPr id="10" name="Shape 367">
            <a:extLst>
              <a:ext uri="{FF2B5EF4-FFF2-40B4-BE49-F238E27FC236}">
                <a16:creationId xmlns:a16="http://schemas.microsoft.com/office/drawing/2014/main" id="{ED338E3F-47A0-ED7B-97B8-DFAE3C22463F}"/>
              </a:ext>
            </a:extLst>
          </p:cNvPr>
          <p:cNvSpPr txBox="1"/>
          <p:nvPr/>
        </p:nvSpPr>
        <p:spPr>
          <a:xfrm>
            <a:off x="7277633" y="1335008"/>
            <a:ext cx="3490043" cy="3326404"/>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0" algn="ctr">
              <a:spcBef>
                <a:spcPts val="0"/>
              </a:spcBef>
              <a:buNone/>
            </a:pPr>
            <a:r>
              <a:rPr lang="en" sz="2400" b="1" dirty="0">
                <a:solidFill>
                  <a:srgbClr val="FFFFFF"/>
                </a:solidFill>
                <a:latin typeface="Verdana" panose="020B0604030504040204" pitchFamily="34" charset="0"/>
                <a:ea typeface="Verdana" panose="020B0604030504040204" pitchFamily="34" charset="0"/>
                <a:cs typeface="Arial" panose="020B0604020202020204" pitchFamily="34" charset="0"/>
                <a:sym typeface="Anton"/>
              </a:rPr>
              <a:t>2025 Proj</a:t>
            </a:r>
          </a:p>
          <a:p>
            <a:pPr lvl="0" algn="ctr">
              <a:spcBef>
                <a:spcPts val="0"/>
              </a:spcBef>
              <a:buNone/>
            </a:pPr>
            <a:endParaRPr lang="en" sz="2400" b="1" dirty="0">
              <a:solidFill>
                <a:srgbClr val="FFFFFF"/>
              </a:solidFill>
              <a:latin typeface="Verdana" panose="020B0604030504040204" pitchFamily="34" charset="0"/>
              <a:ea typeface="Verdana" panose="020B0604030504040204" pitchFamily="34" charset="0"/>
              <a:cs typeface="Arial" panose="020B0604020202020204" pitchFamily="34" charset="0"/>
              <a:sym typeface="Anton"/>
            </a:endParaRPr>
          </a:p>
          <a:p>
            <a:pPr lvl="0" algn="ctr">
              <a:spcBef>
                <a:spcPts val="0"/>
              </a:spcBef>
              <a:buNone/>
            </a:pPr>
            <a:r>
              <a:rPr lang="en" sz="3600" b="1" dirty="0">
                <a:solidFill>
                  <a:srgbClr val="FFFFFF"/>
                </a:solidFill>
                <a:latin typeface="Verdana" panose="020B0604030504040204" pitchFamily="34" charset="0"/>
                <a:ea typeface="Verdana" panose="020B0604030504040204" pitchFamily="34" charset="0"/>
                <a:cs typeface="Arial" panose="020B0604020202020204" pitchFamily="34" charset="0"/>
                <a:sym typeface="Anton"/>
              </a:rPr>
              <a:t>1,20,022</a:t>
            </a:r>
            <a:br>
              <a:rPr lang="en" sz="3600" b="1" dirty="0">
                <a:solidFill>
                  <a:srgbClr val="FFFFFF"/>
                </a:solidFill>
                <a:latin typeface="Verdana" panose="020B0604030504040204" pitchFamily="34" charset="0"/>
                <a:ea typeface="Verdana" panose="020B0604030504040204" pitchFamily="34" charset="0"/>
                <a:cs typeface="Arial" panose="020B0604020202020204" pitchFamily="34" charset="0"/>
                <a:sym typeface="Anton"/>
              </a:rPr>
            </a:br>
            <a:r>
              <a:rPr lang="en" sz="2400" b="1" dirty="0">
                <a:solidFill>
                  <a:srgbClr val="FFFFFF"/>
                </a:solidFill>
                <a:latin typeface="Verdana" panose="020B0604030504040204" pitchFamily="34" charset="0"/>
                <a:ea typeface="Verdana" panose="020B0604030504040204" pitchFamily="34" charset="0"/>
                <a:cs typeface="Arial" panose="020B0604020202020204" pitchFamily="34" charset="0"/>
                <a:sym typeface="Anton"/>
              </a:rPr>
              <a:t>CRS</a:t>
            </a:r>
          </a:p>
        </p:txBody>
      </p:sp>
      <p:cxnSp>
        <p:nvCxnSpPr>
          <p:cNvPr id="11" name="Connector: Elbow 10">
            <a:extLst>
              <a:ext uri="{FF2B5EF4-FFF2-40B4-BE49-F238E27FC236}">
                <a16:creationId xmlns:a16="http://schemas.microsoft.com/office/drawing/2014/main" id="{B0855E3D-12EC-8C65-9D39-CD9508C4C820}"/>
              </a:ext>
            </a:extLst>
          </p:cNvPr>
          <p:cNvCxnSpPr>
            <a:cxnSpLocks/>
          </p:cNvCxnSpPr>
          <p:nvPr/>
        </p:nvCxnSpPr>
        <p:spPr>
          <a:xfrm flipV="1">
            <a:off x="3923392" y="3019647"/>
            <a:ext cx="3064877" cy="1515640"/>
          </a:xfrm>
          <a:prstGeom prst="bentConnector3">
            <a:avLst/>
          </a:prstGeom>
          <a:ln w="76200">
            <a:solidFill>
              <a:schemeClr val="tx2">
                <a:lumMod val="10000"/>
                <a:lumOff val="90000"/>
              </a:schemeClr>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4" name="Shape 367">
            <a:extLst>
              <a:ext uri="{FF2B5EF4-FFF2-40B4-BE49-F238E27FC236}">
                <a16:creationId xmlns:a16="http://schemas.microsoft.com/office/drawing/2014/main" id="{6436FE69-7251-53C3-E4ED-2920E06C6FF5}"/>
              </a:ext>
            </a:extLst>
          </p:cNvPr>
          <p:cNvSpPr txBox="1"/>
          <p:nvPr/>
        </p:nvSpPr>
        <p:spPr>
          <a:xfrm>
            <a:off x="5267683" y="2379586"/>
            <a:ext cx="2009950" cy="507000"/>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0" algn="ctr">
              <a:spcBef>
                <a:spcPts val="0"/>
              </a:spcBef>
              <a:buNone/>
            </a:pPr>
            <a:r>
              <a:rPr lang="en" sz="4800" b="1" dirty="0">
                <a:solidFill>
                  <a:srgbClr val="FFFF00"/>
                </a:solidFill>
                <a:latin typeface="Arial" panose="020B0604020202020204" pitchFamily="34" charset="0"/>
                <a:ea typeface="Anton"/>
                <a:cs typeface="Arial" panose="020B0604020202020204" pitchFamily="34" charset="0"/>
                <a:sym typeface="Anton"/>
              </a:rPr>
              <a:t>11%</a:t>
            </a:r>
          </a:p>
        </p:txBody>
      </p:sp>
    </p:spTree>
    <p:extLst>
      <p:ext uri="{BB962C8B-B14F-4D97-AF65-F5344CB8AC3E}">
        <p14:creationId xmlns:p14="http://schemas.microsoft.com/office/powerpoint/2010/main" val="3411507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E100F-11FF-5233-C431-E2890C5BA019}"/>
              </a:ext>
            </a:extLst>
          </p:cNvPr>
          <p:cNvSpPr>
            <a:spLocks noGrp="1"/>
          </p:cNvSpPr>
          <p:nvPr>
            <p:ph type="title"/>
          </p:nvPr>
        </p:nvSpPr>
        <p:spPr/>
        <p:txBody>
          <a:bodyPr>
            <a:normAutofit fontScale="90000"/>
          </a:bodyPr>
          <a:lstStyle/>
          <a:p>
            <a:r>
              <a:rPr lang="en-US" sz="3100" b="1" dirty="0"/>
              <a:t>H1 contributes to 47% ( LY 43%)</a:t>
            </a:r>
            <a:br>
              <a:rPr lang="en-US" sz="3100" b="1" dirty="0"/>
            </a:br>
            <a:r>
              <a:rPr lang="en-US" sz="3100" b="1" dirty="0"/>
              <a:t>Festive Quarter contribution goes down to 28% from 31% LY</a:t>
            </a:r>
            <a:endParaRPr lang="en-IN" dirty="0"/>
          </a:p>
        </p:txBody>
      </p:sp>
      <p:grpSp>
        <p:nvGrpSpPr>
          <p:cNvPr id="64" name="Group 63">
            <a:extLst>
              <a:ext uri="{FF2B5EF4-FFF2-40B4-BE49-F238E27FC236}">
                <a16:creationId xmlns:a16="http://schemas.microsoft.com/office/drawing/2014/main" id="{898FA9F1-F732-F7D9-9A46-363FBA2344FD}"/>
              </a:ext>
            </a:extLst>
          </p:cNvPr>
          <p:cNvGrpSpPr/>
          <p:nvPr/>
        </p:nvGrpSpPr>
        <p:grpSpPr>
          <a:xfrm>
            <a:off x="-548974" y="1783912"/>
            <a:ext cx="12279124" cy="1613646"/>
            <a:chOff x="-1231896" y="2028338"/>
            <a:chExt cx="12279124" cy="1613646"/>
          </a:xfrm>
        </p:grpSpPr>
        <p:grpSp>
          <p:nvGrpSpPr>
            <p:cNvPr id="39" name="Group 38">
              <a:extLst>
                <a:ext uri="{FF2B5EF4-FFF2-40B4-BE49-F238E27FC236}">
                  <a16:creationId xmlns:a16="http://schemas.microsoft.com/office/drawing/2014/main" id="{4B1313CB-3426-7217-C3B0-39FA69801735}"/>
                </a:ext>
              </a:extLst>
            </p:cNvPr>
            <p:cNvGrpSpPr/>
            <p:nvPr/>
          </p:nvGrpSpPr>
          <p:grpSpPr>
            <a:xfrm>
              <a:off x="1364158" y="2028338"/>
              <a:ext cx="9052560" cy="1613646"/>
              <a:chOff x="45720" y="2878943"/>
              <a:chExt cx="9052560" cy="1613646"/>
            </a:xfrm>
          </p:grpSpPr>
          <p:sp>
            <p:nvSpPr>
              <p:cNvPr id="40" name="Rectangle 39">
                <a:extLst>
                  <a:ext uri="{FF2B5EF4-FFF2-40B4-BE49-F238E27FC236}">
                    <a16:creationId xmlns:a16="http://schemas.microsoft.com/office/drawing/2014/main" id="{C65CAFFC-60DA-19EC-C784-BBA8246C14AC}"/>
                  </a:ext>
                </a:extLst>
              </p:cNvPr>
              <p:cNvSpPr/>
              <p:nvPr/>
            </p:nvSpPr>
            <p:spPr>
              <a:xfrm>
                <a:off x="45720" y="3597841"/>
                <a:ext cx="9052560" cy="25052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1" name="Group 40">
                <a:extLst>
                  <a:ext uri="{FF2B5EF4-FFF2-40B4-BE49-F238E27FC236}">
                    <a16:creationId xmlns:a16="http://schemas.microsoft.com/office/drawing/2014/main" id="{06E3F157-6A16-4A05-9049-A87344B68E27}"/>
                  </a:ext>
                </a:extLst>
              </p:cNvPr>
              <p:cNvGrpSpPr/>
              <p:nvPr/>
            </p:nvGrpSpPr>
            <p:grpSpPr>
              <a:xfrm>
                <a:off x="342889" y="2878943"/>
                <a:ext cx="8458223" cy="1613646"/>
                <a:chOff x="342889" y="2878943"/>
                <a:chExt cx="8458223" cy="1613646"/>
              </a:xfrm>
            </p:grpSpPr>
            <p:grpSp>
              <p:nvGrpSpPr>
                <p:cNvPr id="42" name="Group 41">
                  <a:extLst>
                    <a:ext uri="{FF2B5EF4-FFF2-40B4-BE49-F238E27FC236}">
                      <a16:creationId xmlns:a16="http://schemas.microsoft.com/office/drawing/2014/main" id="{A2605A6C-531A-DDA5-6DD8-53286E296E16}"/>
                    </a:ext>
                  </a:extLst>
                </p:cNvPr>
                <p:cNvGrpSpPr/>
                <p:nvPr/>
              </p:nvGrpSpPr>
              <p:grpSpPr>
                <a:xfrm>
                  <a:off x="4905941" y="2878943"/>
                  <a:ext cx="1613646" cy="1613646"/>
                  <a:chOff x="736600" y="2833222"/>
                  <a:chExt cx="1613646" cy="1613646"/>
                </a:xfrm>
              </p:grpSpPr>
              <p:sp>
                <p:nvSpPr>
                  <p:cNvPr id="52" name="Oval 51">
                    <a:extLst>
                      <a:ext uri="{FF2B5EF4-FFF2-40B4-BE49-F238E27FC236}">
                        <a16:creationId xmlns:a16="http://schemas.microsoft.com/office/drawing/2014/main" id="{52C1EEB8-F70C-A4AB-5619-A727435F7C50}"/>
                      </a:ext>
                    </a:extLst>
                  </p:cNvPr>
                  <p:cNvSpPr/>
                  <p:nvPr/>
                </p:nvSpPr>
                <p:spPr>
                  <a:xfrm>
                    <a:off x="736600" y="2833222"/>
                    <a:ext cx="1613646" cy="1613646"/>
                  </a:xfrm>
                  <a:prstGeom prst="ellipse">
                    <a:avLst/>
                  </a:prstGeom>
                  <a:solidFill>
                    <a:srgbClr val="F26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Oval 52">
                    <a:extLst>
                      <a:ext uri="{FF2B5EF4-FFF2-40B4-BE49-F238E27FC236}">
                        <a16:creationId xmlns:a16="http://schemas.microsoft.com/office/drawing/2014/main" id="{7F939ADF-9F48-258A-DF74-F080B61F8C00}"/>
                      </a:ext>
                    </a:extLst>
                  </p:cNvPr>
                  <p:cNvSpPr/>
                  <p:nvPr/>
                </p:nvSpPr>
                <p:spPr>
                  <a:xfrm>
                    <a:off x="853066" y="2949688"/>
                    <a:ext cx="1380715" cy="13807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43" name="Group 42">
                  <a:extLst>
                    <a:ext uri="{FF2B5EF4-FFF2-40B4-BE49-F238E27FC236}">
                      <a16:creationId xmlns:a16="http://schemas.microsoft.com/office/drawing/2014/main" id="{AEBEEF4C-AC65-E7B8-FE9D-ACA3FF9F63D6}"/>
                    </a:ext>
                  </a:extLst>
                </p:cNvPr>
                <p:cNvGrpSpPr/>
                <p:nvPr/>
              </p:nvGrpSpPr>
              <p:grpSpPr>
                <a:xfrm>
                  <a:off x="342889" y="2878943"/>
                  <a:ext cx="1613646" cy="1613646"/>
                  <a:chOff x="736600" y="2833222"/>
                  <a:chExt cx="1613646" cy="1613646"/>
                </a:xfrm>
              </p:grpSpPr>
              <p:sp>
                <p:nvSpPr>
                  <p:cNvPr id="50" name="Oval 49">
                    <a:extLst>
                      <a:ext uri="{FF2B5EF4-FFF2-40B4-BE49-F238E27FC236}">
                        <a16:creationId xmlns:a16="http://schemas.microsoft.com/office/drawing/2014/main" id="{6881EECA-2770-A802-769B-EE9B44BA275D}"/>
                      </a:ext>
                    </a:extLst>
                  </p:cNvPr>
                  <p:cNvSpPr/>
                  <p:nvPr/>
                </p:nvSpPr>
                <p:spPr>
                  <a:xfrm>
                    <a:off x="736600" y="2833222"/>
                    <a:ext cx="1613646" cy="1613646"/>
                  </a:xfrm>
                  <a:prstGeom prst="ellipse">
                    <a:avLst/>
                  </a:prstGeom>
                  <a:solidFill>
                    <a:srgbClr val="7CBA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19</a:t>
                    </a:r>
                  </a:p>
                </p:txBody>
              </p:sp>
              <p:sp>
                <p:nvSpPr>
                  <p:cNvPr id="51" name="Oval 50">
                    <a:extLst>
                      <a:ext uri="{FF2B5EF4-FFF2-40B4-BE49-F238E27FC236}">
                        <a16:creationId xmlns:a16="http://schemas.microsoft.com/office/drawing/2014/main" id="{E2676261-C994-6D3A-F281-27CBC26E2EB5}"/>
                      </a:ext>
                    </a:extLst>
                  </p:cNvPr>
                  <p:cNvSpPr/>
                  <p:nvPr/>
                </p:nvSpPr>
                <p:spPr>
                  <a:xfrm>
                    <a:off x="853066" y="2949688"/>
                    <a:ext cx="1380715" cy="13807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endParaRPr>
                  </a:p>
                </p:txBody>
              </p:sp>
            </p:grpSp>
            <p:grpSp>
              <p:nvGrpSpPr>
                <p:cNvPr id="44" name="Group 43">
                  <a:extLst>
                    <a:ext uri="{FF2B5EF4-FFF2-40B4-BE49-F238E27FC236}">
                      <a16:creationId xmlns:a16="http://schemas.microsoft.com/office/drawing/2014/main" id="{A0714016-5F3F-A935-FE70-A24391F9BC61}"/>
                    </a:ext>
                  </a:extLst>
                </p:cNvPr>
                <p:cNvGrpSpPr/>
                <p:nvPr/>
              </p:nvGrpSpPr>
              <p:grpSpPr>
                <a:xfrm>
                  <a:off x="2624415" y="2878943"/>
                  <a:ext cx="1613646" cy="1613646"/>
                  <a:chOff x="736600" y="2833222"/>
                  <a:chExt cx="1613646" cy="1613646"/>
                </a:xfrm>
              </p:grpSpPr>
              <p:sp>
                <p:nvSpPr>
                  <p:cNvPr id="48" name="Oval 47">
                    <a:extLst>
                      <a:ext uri="{FF2B5EF4-FFF2-40B4-BE49-F238E27FC236}">
                        <a16:creationId xmlns:a16="http://schemas.microsoft.com/office/drawing/2014/main" id="{F1BDB0CA-A3EE-D555-3A23-7050A5147273}"/>
                      </a:ext>
                    </a:extLst>
                  </p:cNvPr>
                  <p:cNvSpPr/>
                  <p:nvPr/>
                </p:nvSpPr>
                <p:spPr>
                  <a:xfrm>
                    <a:off x="736600" y="2833222"/>
                    <a:ext cx="1613646" cy="1613646"/>
                  </a:xfrm>
                  <a:prstGeom prst="ellipse">
                    <a:avLst/>
                  </a:pr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Oval 48">
                    <a:extLst>
                      <a:ext uri="{FF2B5EF4-FFF2-40B4-BE49-F238E27FC236}">
                        <a16:creationId xmlns:a16="http://schemas.microsoft.com/office/drawing/2014/main" id="{57070675-A84A-B841-70F1-BD591E3A8C8C}"/>
                      </a:ext>
                    </a:extLst>
                  </p:cNvPr>
                  <p:cNvSpPr/>
                  <p:nvPr/>
                </p:nvSpPr>
                <p:spPr>
                  <a:xfrm>
                    <a:off x="853066" y="2949688"/>
                    <a:ext cx="1380715" cy="13807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45" name="Group 44">
                  <a:extLst>
                    <a:ext uri="{FF2B5EF4-FFF2-40B4-BE49-F238E27FC236}">
                      <a16:creationId xmlns:a16="http://schemas.microsoft.com/office/drawing/2014/main" id="{55DED75A-DDAE-CFAB-479A-5B64B15789CC}"/>
                    </a:ext>
                  </a:extLst>
                </p:cNvPr>
                <p:cNvGrpSpPr/>
                <p:nvPr/>
              </p:nvGrpSpPr>
              <p:grpSpPr>
                <a:xfrm>
                  <a:off x="7187466" y="2878943"/>
                  <a:ext cx="1613646" cy="1613646"/>
                  <a:chOff x="736600" y="2833222"/>
                  <a:chExt cx="1613646" cy="1613646"/>
                </a:xfrm>
              </p:grpSpPr>
              <p:sp>
                <p:nvSpPr>
                  <p:cNvPr id="46" name="Oval 45">
                    <a:extLst>
                      <a:ext uri="{FF2B5EF4-FFF2-40B4-BE49-F238E27FC236}">
                        <a16:creationId xmlns:a16="http://schemas.microsoft.com/office/drawing/2014/main" id="{A6A0BBF3-5812-CF5C-0BAE-A2BB93E01020}"/>
                      </a:ext>
                    </a:extLst>
                  </p:cNvPr>
                  <p:cNvSpPr/>
                  <p:nvPr/>
                </p:nvSpPr>
                <p:spPr>
                  <a:xfrm>
                    <a:off x="736600" y="2833222"/>
                    <a:ext cx="1613646" cy="1613646"/>
                  </a:xfrm>
                  <a:prstGeom prst="ellipse">
                    <a:avLst/>
                  </a:prstGeom>
                  <a:solidFill>
                    <a:srgbClr val="6EB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a:extLst>
                      <a:ext uri="{FF2B5EF4-FFF2-40B4-BE49-F238E27FC236}">
                        <a16:creationId xmlns:a16="http://schemas.microsoft.com/office/drawing/2014/main" id="{5D581D98-E68A-81F4-C02C-3976491FC57F}"/>
                      </a:ext>
                    </a:extLst>
                  </p:cNvPr>
                  <p:cNvSpPr/>
                  <p:nvPr/>
                </p:nvSpPr>
                <p:spPr>
                  <a:xfrm>
                    <a:off x="853066" y="2949688"/>
                    <a:ext cx="1380715" cy="13807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sp>
          <p:nvSpPr>
            <p:cNvPr id="57" name="TextBox 56">
              <a:extLst>
                <a:ext uri="{FF2B5EF4-FFF2-40B4-BE49-F238E27FC236}">
                  <a16:creationId xmlns:a16="http://schemas.microsoft.com/office/drawing/2014/main" id="{325813EB-47DD-4689-B9A8-58DC88354713}"/>
                </a:ext>
              </a:extLst>
            </p:cNvPr>
            <p:cNvSpPr txBox="1"/>
            <p:nvPr/>
          </p:nvSpPr>
          <p:spPr>
            <a:xfrm>
              <a:off x="-1231896" y="2564628"/>
              <a:ext cx="12279124" cy="523220"/>
            </a:xfrm>
            <a:prstGeom prst="rect">
              <a:avLst/>
            </a:prstGeom>
            <a:noFill/>
          </p:spPr>
          <p:txBody>
            <a:bodyPr wrap="square">
              <a:spAutoFit/>
            </a:bodyPr>
            <a:lstStyle/>
            <a:p>
              <a:r>
                <a:rPr lang="en-US" sz="2800" b="1" dirty="0">
                  <a:solidFill>
                    <a:schemeClr val="tx1"/>
                  </a:solidFill>
                </a:rPr>
                <a:t>                                             19%                       25%                     26%                      31% </a:t>
              </a:r>
            </a:p>
          </p:txBody>
        </p:sp>
      </p:grpSp>
      <p:sp>
        <p:nvSpPr>
          <p:cNvPr id="58" name="TextBox 57">
            <a:extLst>
              <a:ext uri="{FF2B5EF4-FFF2-40B4-BE49-F238E27FC236}">
                <a16:creationId xmlns:a16="http://schemas.microsoft.com/office/drawing/2014/main" id="{A7D9D8E9-6FD1-48CD-CD87-92DCF9B9F29D}"/>
              </a:ext>
            </a:extLst>
          </p:cNvPr>
          <p:cNvSpPr txBox="1"/>
          <p:nvPr/>
        </p:nvSpPr>
        <p:spPr>
          <a:xfrm>
            <a:off x="515542" y="2352683"/>
            <a:ext cx="2034989" cy="830997"/>
          </a:xfrm>
          <a:prstGeom prst="rect">
            <a:avLst/>
          </a:prstGeom>
          <a:noFill/>
        </p:spPr>
        <p:txBody>
          <a:bodyPr wrap="square" rtlCol="0">
            <a:spAutoFit/>
          </a:bodyPr>
          <a:lstStyle/>
          <a:p>
            <a:pPr>
              <a:defRPr/>
            </a:pPr>
            <a:r>
              <a:rPr lang="en-US" sz="2400" b="1"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Yr 2023</a:t>
            </a:r>
          </a:p>
          <a:p>
            <a:pPr>
              <a:defRPr/>
            </a:pPr>
            <a:r>
              <a:rPr lang="en-US" sz="2400" b="1"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99,038 </a:t>
            </a:r>
            <a:r>
              <a:rPr lang="en-US" sz="2400" b="1" kern="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Crs</a:t>
            </a:r>
            <a:endParaRPr lang="en-US" sz="2400" b="1"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63" name="Group 62">
            <a:extLst>
              <a:ext uri="{FF2B5EF4-FFF2-40B4-BE49-F238E27FC236}">
                <a16:creationId xmlns:a16="http://schemas.microsoft.com/office/drawing/2014/main" id="{11635CCA-D94C-719C-73DA-AF744C324070}"/>
              </a:ext>
            </a:extLst>
          </p:cNvPr>
          <p:cNvGrpSpPr/>
          <p:nvPr/>
        </p:nvGrpSpPr>
        <p:grpSpPr>
          <a:xfrm>
            <a:off x="2047080" y="3580166"/>
            <a:ext cx="8966063" cy="492940"/>
            <a:chOff x="1450655" y="3624138"/>
            <a:chExt cx="8966063" cy="492940"/>
          </a:xfrm>
        </p:grpSpPr>
        <p:sp>
          <p:nvSpPr>
            <p:cNvPr id="59" name="TextBox 58">
              <a:extLst>
                <a:ext uri="{FF2B5EF4-FFF2-40B4-BE49-F238E27FC236}">
                  <a16:creationId xmlns:a16="http://schemas.microsoft.com/office/drawing/2014/main" id="{95CD1A25-F87E-1919-C73F-CDA0643F3F0A}"/>
                </a:ext>
              </a:extLst>
            </p:cNvPr>
            <p:cNvSpPr txBox="1"/>
            <p:nvPr/>
          </p:nvSpPr>
          <p:spPr>
            <a:xfrm>
              <a:off x="1450655" y="3624138"/>
              <a:ext cx="2034989" cy="461665"/>
            </a:xfrm>
            <a:prstGeom prst="rect">
              <a:avLst/>
            </a:prstGeom>
            <a:noFill/>
          </p:spPr>
          <p:txBody>
            <a:bodyPr wrap="square" rtlCol="0">
              <a:spAutoFit/>
            </a:bodyPr>
            <a:lstStyle/>
            <a:p>
              <a:pPr algn="ctr">
                <a:defRPr/>
              </a:pPr>
              <a:r>
                <a:rPr lang="en-US" sz="2400" b="1"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Jan-Mar</a:t>
              </a:r>
            </a:p>
          </p:txBody>
        </p:sp>
        <p:sp>
          <p:nvSpPr>
            <p:cNvPr id="60" name="TextBox 59">
              <a:extLst>
                <a:ext uri="{FF2B5EF4-FFF2-40B4-BE49-F238E27FC236}">
                  <a16:creationId xmlns:a16="http://schemas.microsoft.com/office/drawing/2014/main" id="{4B44875F-2BEF-E084-9460-2F4F08C608D6}"/>
                </a:ext>
              </a:extLst>
            </p:cNvPr>
            <p:cNvSpPr txBox="1"/>
            <p:nvPr/>
          </p:nvSpPr>
          <p:spPr>
            <a:xfrm>
              <a:off x="3837517" y="3655413"/>
              <a:ext cx="2034989" cy="461665"/>
            </a:xfrm>
            <a:prstGeom prst="rect">
              <a:avLst/>
            </a:prstGeom>
            <a:noFill/>
          </p:spPr>
          <p:txBody>
            <a:bodyPr wrap="square" rtlCol="0">
              <a:spAutoFit/>
            </a:bodyPr>
            <a:lstStyle/>
            <a:p>
              <a:pPr algn="ctr">
                <a:defRPr/>
              </a:pPr>
              <a:r>
                <a:rPr lang="en-US" sz="2400" b="1"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Apr-Jun</a:t>
              </a:r>
            </a:p>
          </p:txBody>
        </p:sp>
        <p:sp>
          <p:nvSpPr>
            <p:cNvPr id="61" name="TextBox 60">
              <a:extLst>
                <a:ext uri="{FF2B5EF4-FFF2-40B4-BE49-F238E27FC236}">
                  <a16:creationId xmlns:a16="http://schemas.microsoft.com/office/drawing/2014/main" id="{B1D7FF0B-4FC1-81BB-0B19-29269DA4C56F}"/>
                </a:ext>
              </a:extLst>
            </p:cNvPr>
            <p:cNvSpPr txBox="1"/>
            <p:nvPr/>
          </p:nvSpPr>
          <p:spPr>
            <a:xfrm>
              <a:off x="6013707" y="3641984"/>
              <a:ext cx="2034989" cy="461665"/>
            </a:xfrm>
            <a:prstGeom prst="rect">
              <a:avLst/>
            </a:prstGeom>
            <a:noFill/>
          </p:spPr>
          <p:txBody>
            <a:bodyPr wrap="square" rtlCol="0">
              <a:spAutoFit/>
            </a:bodyPr>
            <a:lstStyle/>
            <a:p>
              <a:pPr algn="ctr">
                <a:defRPr/>
              </a:pPr>
              <a:r>
                <a:rPr lang="en-US" sz="2400" b="1"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Jul-Sept</a:t>
              </a:r>
            </a:p>
          </p:txBody>
        </p:sp>
        <p:sp>
          <p:nvSpPr>
            <p:cNvPr id="62" name="TextBox 61">
              <a:extLst>
                <a:ext uri="{FF2B5EF4-FFF2-40B4-BE49-F238E27FC236}">
                  <a16:creationId xmlns:a16="http://schemas.microsoft.com/office/drawing/2014/main" id="{79C65966-DE59-2955-6534-4223D764C287}"/>
                </a:ext>
              </a:extLst>
            </p:cNvPr>
            <p:cNvSpPr txBox="1"/>
            <p:nvPr/>
          </p:nvSpPr>
          <p:spPr>
            <a:xfrm>
              <a:off x="8381729" y="3624138"/>
              <a:ext cx="2034989" cy="461665"/>
            </a:xfrm>
            <a:prstGeom prst="rect">
              <a:avLst/>
            </a:prstGeom>
            <a:noFill/>
          </p:spPr>
          <p:txBody>
            <a:bodyPr wrap="square" rtlCol="0">
              <a:spAutoFit/>
            </a:bodyPr>
            <a:lstStyle/>
            <a:p>
              <a:pPr algn="ctr">
                <a:defRPr/>
              </a:pPr>
              <a:r>
                <a:rPr lang="en-US" sz="2400" b="1"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Oct-Dec</a:t>
              </a:r>
            </a:p>
          </p:txBody>
        </p:sp>
      </p:grpSp>
      <p:grpSp>
        <p:nvGrpSpPr>
          <p:cNvPr id="65" name="Group 64">
            <a:extLst>
              <a:ext uri="{FF2B5EF4-FFF2-40B4-BE49-F238E27FC236}">
                <a16:creationId xmlns:a16="http://schemas.microsoft.com/office/drawing/2014/main" id="{EE55D129-ECA7-DEC9-7021-F7793F6A164F}"/>
              </a:ext>
            </a:extLst>
          </p:cNvPr>
          <p:cNvGrpSpPr/>
          <p:nvPr/>
        </p:nvGrpSpPr>
        <p:grpSpPr>
          <a:xfrm>
            <a:off x="-556067" y="4243586"/>
            <a:ext cx="12279124" cy="1613646"/>
            <a:chOff x="-1231896" y="2028338"/>
            <a:chExt cx="12279124" cy="1613646"/>
          </a:xfrm>
        </p:grpSpPr>
        <p:grpSp>
          <p:nvGrpSpPr>
            <p:cNvPr id="66" name="Group 65">
              <a:extLst>
                <a:ext uri="{FF2B5EF4-FFF2-40B4-BE49-F238E27FC236}">
                  <a16:creationId xmlns:a16="http://schemas.microsoft.com/office/drawing/2014/main" id="{531A1864-9DA0-36E4-AA72-A7F3A09E61C0}"/>
                </a:ext>
              </a:extLst>
            </p:cNvPr>
            <p:cNvGrpSpPr/>
            <p:nvPr/>
          </p:nvGrpSpPr>
          <p:grpSpPr>
            <a:xfrm>
              <a:off x="1364158" y="2028338"/>
              <a:ext cx="9052560" cy="1613646"/>
              <a:chOff x="45720" y="2878943"/>
              <a:chExt cx="9052560" cy="1613646"/>
            </a:xfrm>
          </p:grpSpPr>
          <p:sp>
            <p:nvSpPr>
              <p:cNvPr id="68" name="Rectangle 67">
                <a:extLst>
                  <a:ext uri="{FF2B5EF4-FFF2-40B4-BE49-F238E27FC236}">
                    <a16:creationId xmlns:a16="http://schemas.microsoft.com/office/drawing/2014/main" id="{723C6B1C-ED70-4E84-A417-EB2E0C7924EF}"/>
                  </a:ext>
                </a:extLst>
              </p:cNvPr>
              <p:cNvSpPr/>
              <p:nvPr/>
            </p:nvSpPr>
            <p:spPr>
              <a:xfrm>
                <a:off x="45720" y="3597841"/>
                <a:ext cx="9052560" cy="25052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9" name="Group 68">
                <a:extLst>
                  <a:ext uri="{FF2B5EF4-FFF2-40B4-BE49-F238E27FC236}">
                    <a16:creationId xmlns:a16="http://schemas.microsoft.com/office/drawing/2014/main" id="{75F84A06-4DA1-988A-BE17-4A87D0AA2582}"/>
                  </a:ext>
                </a:extLst>
              </p:cNvPr>
              <p:cNvGrpSpPr/>
              <p:nvPr/>
            </p:nvGrpSpPr>
            <p:grpSpPr>
              <a:xfrm>
                <a:off x="342889" y="2878943"/>
                <a:ext cx="8458223" cy="1613646"/>
                <a:chOff x="342889" y="2878943"/>
                <a:chExt cx="8458223" cy="1613646"/>
              </a:xfrm>
            </p:grpSpPr>
            <p:grpSp>
              <p:nvGrpSpPr>
                <p:cNvPr id="70" name="Group 69">
                  <a:extLst>
                    <a:ext uri="{FF2B5EF4-FFF2-40B4-BE49-F238E27FC236}">
                      <a16:creationId xmlns:a16="http://schemas.microsoft.com/office/drawing/2014/main" id="{38D6C5BC-72D2-0DBA-FA07-D235CA403A8A}"/>
                    </a:ext>
                  </a:extLst>
                </p:cNvPr>
                <p:cNvGrpSpPr/>
                <p:nvPr/>
              </p:nvGrpSpPr>
              <p:grpSpPr>
                <a:xfrm>
                  <a:off x="4905941" y="2878943"/>
                  <a:ext cx="1613646" cy="1613646"/>
                  <a:chOff x="736600" y="2833222"/>
                  <a:chExt cx="1613646" cy="1613646"/>
                </a:xfrm>
              </p:grpSpPr>
              <p:sp>
                <p:nvSpPr>
                  <p:cNvPr id="80" name="Oval 79">
                    <a:extLst>
                      <a:ext uri="{FF2B5EF4-FFF2-40B4-BE49-F238E27FC236}">
                        <a16:creationId xmlns:a16="http://schemas.microsoft.com/office/drawing/2014/main" id="{0D5B34C6-54AF-32E8-8136-D85373468F6C}"/>
                      </a:ext>
                    </a:extLst>
                  </p:cNvPr>
                  <p:cNvSpPr/>
                  <p:nvPr/>
                </p:nvSpPr>
                <p:spPr>
                  <a:xfrm>
                    <a:off x="736600" y="2833222"/>
                    <a:ext cx="1613646" cy="161364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1" name="Oval 80">
                    <a:extLst>
                      <a:ext uri="{FF2B5EF4-FFF2-40B4-BE49-F238E27FC236}">
                        <a16:creationId xmlns:a16="http://schemas.microsoft.com/office/drawing/2014/main" id="{CF6BA428-D25A-CD01-27F9-0AB71481E34D}"/>
                      </a:ext>
                    </a:extLst>
                  </p:cNvPr>
                  <p:cNvSpPr/>
                  <p:nvPr/>
                </p:nvSpPr>
                <p:spPr>
                  <a:xfrm>
                    <a:off x="853066" y="2949688"/>
                    <a:ext cx="1380715" cy="13807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71" name="Group 70">
                  <a:extLst>
                    <a:ext uri="{FF2B5EF4-FFF2-40B4-BE49-F238E27FC236}">
                      <a16:creationId xmlns:a16="http://schemas.microsoft.com/office/drawing/2014/main" id="{C2E2CF8E-194E-BFD5-889F-5B411552A278}"/>
                    </a:ext>
                  </a:extLst>
                </p:cNvPr>
                <p:cNvGrpSpPr/>
                <p:nvPr/>
              </p:nvGrpSpPr>
              <p:grpSpPr>
                <a:xfrm>
                  <a:off x="342889" y="2878943"/>
                  <a:ext cx="1613646" cy="1613646"/>
                  <a:chOff x="736600" y="2833222"/>
                  <a:chExt cx="1613646" cy="1613646"/>
                </a:xfrm>
              </p:grpSpPr>
              <p:sp>
                <p:nvSpPr>
                  <p:cNvPr id="78" name="Oval 77">
                    <a:extLst>
                      <a:ext uri="{FF2B5EF4-FFF2-40B4-BE49-F238E27FC236}">
                        <a16:creationId xmlns:a16="http://schemas.microsoft.com/office/drawing/2014/main" id="{D76E2F35-615F-42CB-F358-5166BAC7AB73}"/>
                      </a:ext>
                    </a:extLst>
                  </p:cNvPr>
                  <p:cNvSpPr/>
                  <p:nvPr/>
                </p:nvSpPr>
                <p:spPr>
                  <a:xfrm>
                    <a:off x="736600" y="2833222"/>
                    <a:ext cx="1613646" cy="1613646"/>
                  </a:xfrm>
                  <a:prstGeom prst="ellipse">
                    <a:avLst/>
                  </a:prstGeom>
                  <a:solidFill>
                    <a:srgbClr val="B50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19</a:t>
                    </a:r>
                  </a:p>
                </p:txBody>
              </p:sp>
              <p:sp>
                <p:nvSpPr>
                  <p:cNvPr id="79" name="Oval 78">
                    <a:extLst>
                      <a:ext uri="{FF2B5EF4-FFF2-40B4-BE49-F238E27FC236}">
                        <a16:creationId xmlns:a16="http://schemas.microsoft.com/office/drawing/2014/main" id="{8FB0C3B9-0C4C-64B8-CB61-6B62A87DE99C}"/>
                      </a:ext>
                    </a:extLst>
                  </p:cNvPr>
                  <p:cNvSpPr/>
                  <p:nvPr/>
                </p:nvSpPr>
                <p:spPr>
                  <a:xfrm>
                    <a:off x="853066" y="2949688"/>
                    <a:ext cx="1380715" cy="13807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endParaRPr>
                  </a:p>
                </p:txBody>
              </p:sp>
            </p:grpSp>
            <p:grpSp>
              <p:nvGrpSpPr>
                <p:cNvPr id="72" name="Group 71">
                  <a:extLst>
                    <a:ext uri="{FF2B5EF4-FFF2-40B4-BE49-F238E27FC236}">
                      <a16:creationId xmlns:a16="http://schemas.microsoft.com/office/drawing/2014/main" id="{FC2B9B64-925D-AB90-6434-F210E526D96F}"/>
                    </a:ext>
                  </a:extLst>
                </p:cNvPr>
                <p:cNvGrpSpPr/>
                <p:nvPr/>
              </p:nvGrpSpPr>
              <p:grpSpPr>
                <a:xfrm>
                  <a:off x="2624415" y="2878943"/>
                  <a:ext cx="1613646" cy="1613646"/>
                  <a:chOff x="736600" y="2833222"/>
                  <a:chExt cx="1613646" cy="1613646"/>
                </a:xfrm>
              </p:grpSpPr>
              <p:sp>
                <p:nvSpPr>
                  <p:cNvPr id="76" name="Oval 75">
                    <a:extLst>
                      <a:ext uri="{FF2B5EF4-FFF2-40B4-BE49-F238E27FC236}">
                        <a16:creationId xmlns:a16="http://schemas.microsoft.com/office/drawing/2014/main" id="{7C02DA1C-61E2-9C61-1AB0-BC9C82139B7D}"/>
                      </a:ext>
                    </a:extLst>
                  </p:cNvPr>
                  <p:cNvSpPr/>
                  <p:nvPr/>
                </p:nvSpPr>
                <p:spPr>
                  <a:xfrm>
                    <a:off x="736600" y="2833222"/>
                    <a:ext cx="1613646" cy="1613646"/>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7" name="Oval 76">
                    <a:extLst>
                      <a:ext uri="{FF2B5EF4-FFF2-40B4-BE49-F238E27FC236}">
                        <a16:creationId xmlns:a16="http://schemas.microsoft.com/office/drawing/2014/main" id="{72F41AD5-209E-62F4-43E7-2287DB419801}"/>
                      </a:ext>
                    </a:extLst>
                  </p:cNvPr>
                  <p:cNvSpPr/>
                  <p:nvPr/>
                </p:nvSpPr>
                <p:spPr>
                  <a:xfrm>
                    <a:off x="853066" y="2949688"/>
                    <a:ext cx="1380715" cy="13807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3" name="Group 72">
                  <a:extLst>
                    <a:ext uri="{FF2B5EF4-FFF2-40B4-BE49-F238E27FC236}">
                      <a16:creationId xmlns:a16="http://schemas.microsoft.com/office/drawing/2014/main" id="{A682A101-633B-581F-C4B0-9F7B7EEFEA2B}"/>
                    </a:ext>
                  </a:extLst>
                </p:cNvPr>
                <p:cNvGrpSpPr/>
                <p:nvPr/>
              </p:nvGrpSpPr>
              <p:grpSpPr>
                <a:xfrm>
                  <a:off x="7187466" y="2878943"/>
                  <a:ext cx="1613646" cy="1613646"/>
                  <a:chOff x="736600" y="2833222"/>
                  <a:chExt cx="1613646" cy="1613646"/>
                </a:xfrm>
              </p:grpSpPr>
              <p:sp>
                <p:nvSpPr>
                  <p:cNvPr id="74" name="Oval 73">
                    <a:extLst>
                      <a:ext uri="{FF2B5EF4-FFF2-40B4-BE49-F238E27FC236}">
                        <a16:creationId xmlns:a16="http://schemas.microsoft.com/office/drawing/2014/main" id="{E571F4B4-2835-245B-9DCD-43D751AA81A8}"/>
                      </a:ext>
                    </a:extLst>
                  </p:cNvPr>
                  <p:cNvSpPr/>
                  <p:nvPr/>
                </p:nvSpPr>
                <p:spPr>
                  <a:xfrm>
                    <a:off x="736600" y="2833222"/>
                    <a:ext cx="1613646" cy="161364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Oval 74">
                    <a:extLst>
                      <a:ext uri="{FF2B5EF4-FFF2-40B4-BE49-F238E27FC236}">
                        <a16:creationId xmlns:a16="http://schemas.microsoft.com/office/drawing/2014/main" id="{A1950C1F-69E5-5A11-5635-E5541A7AFD96}"/>
                      </a:ext>
                    </a:extLst>
                  </p:cNvPr>
                  <p:cNvSpPr/>
                  <p:nvPr/>
                </p:nvSpPr>
                <p:spPr>
                  <a:xfrm>
                    <a:off x="853066" y="2949688"/>
                    <a:ext cx="1380715" cy="13807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sp>
          <p:nvSpPr>
            <p:cNvPr id="67" name="TextBox 66">
              <a:extLst>
                <a:ext uri="{FF2B5EF4-FFF2-40B4-BE49-F238E27FC236}">
                  <a16:creationId xmlns:a16="http://schemas.microsoft.com/office/drawing/2014/main" id="{B899DED5-EA0A-51D6-2D75-6B931DD1F174}"/>
                </a:ext>
              </a:extLst>
            </p:cNvPr>
            <p:cNvSpPr txBox="1"/>
            <p:nvPr/>
          </p:nvSpPr>
          <p:spPr>
            <a:xfrm>
              <a:off x="-1231896" y="2564628"/>
              <a:ext cx="12279124" cy="523220"/>
            </a:xfrm>
            <a:prstGeom prst="rect">
              <a:avLst/>
            </a:prstGeom>
            <a:noFill/>
          </p:spPr>
          <p:txBody>
            <a:bodyPr wrap="square">
              <a:spAutoFit/>
            </a:bodyPr>
            <a:lstStyle/>
            <a:p>
              <a:r>
                <a:rPr lang="en-US" sz="2800" b="1" dirty="0">
                  <a:solidFill>
                    <a:schemeClr val="tx1"/>
                  </a:solidFill>
                </a:rPr>
                <a:t>                                             20%                       28%                     24%                      28% </a:t>
              </a:r>
            </a:p>
          </p:txBody>
        </p:sp>
      </p:grpSp>
      <p:sp>
        <p:nvSpPr>
          <p:cNvPr id="82" name="TextBox 81">
            <a:extLst>
              <a:ext uri="{FF2B5EF4-FFF2-40B4-BE49-F238E27FC236}">
                <a16:creationId xmlns:a16="http://schemas.microsoft.com/office/drawing/2014/main" id="{33D30C57-084A-47EB-F4B2-60D592AA07C9}"/>
              </a:ext>
            </a:extLst>
          </p:cNvPr>
          <p:cNvSpPr txBox="1"/>
          <p:nvPr/>
        </p:nvSpPr>
        <p:spPr>
          <a:xfrm>
            <a:off x="387262" y="4815813"/>
            <a:ext cx="2034989" cy="830997"/>
          </a:xfrm>
          <a:prstGeom prst="rect">
            <a:avLst/>
          </a:prstGeom>
          <a:noFill/>
        </p:spPr>
        <p:txBody>
          <a:bodyPr wrap="square" rtlCol="0">
            <a:spAutoFit/>
          </a:bodyPr>
          <a:lstStyle/>
          <a:p>
            <a:pPr>
              <a:defRPr/>
            </a:pPr>
            <a:r>
              <a:rPr lang="en-US" sz="2400" b="1"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Yr 2024</a:t>
            </a:r>
          </a:p>
          <a:p>
            <a:pPr>
              <a:defRPr/>
            </a:pPr>
            <a:r>
              <a:rPr lang="en-US" sz="2400" b="1"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1,07,980 </a:t>
            </a:r>
            <a:r>
              <a:rPr lang="en-US" sz="2400" b="1" kern="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Crs</a:t>
            </a:r>
            <a:endParaRPr lang="en-US" sz="2400" b="1"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54731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6D1A9-2002-C4B9-FC6E-4280CF73C0EF}"/>
              </a:ext>
            </a:extLst>
          </p:cNvPr>
          <p:cNvSpPr>
            <a:spLocks noGrp="1"/>
          </p:cNvSpPr>
          <p:nvPr>
            <p:ph type="title"/>
          </p:nvPr>
        </p:nvSpPr>
        <p:spPr>
          <a:xfrm>
            <a:off x="414979" y="171258"/>
            <a:ext cx="10515600" cy="1325563"/>
          </a:xfrm>
        </p:spPr>
        <p:txBody>
          <a:bodyPr>
            <a:normAutofit/>
          </a:bodyPr>
          <a:lstStyle/>
          <a:p>
            <a:r>
              <a:rPr lang="en-US" sz="2800" b="1" dirty="0"/>
              <a:t>Digital to grow by 17% and Traditional medium once again at a slower rate of 7%</a:t>
            </a:r>
            <a:endParaRPr lang="en-IN" sz="2800" b="1" dirty="0"/>
          </a:p>
        </p:txBody>
      </p:sp>
      <p:pic>
        <p:nvPicPr>
          <p:cNvPr id="17" name="Picture 16" descr="A blue arrow pointing up&#10;&#10;Description automatically generated">
            <a:extLst>
              <a:ext uri="{FF2B5EF4-FFF2-40B4-BE49-F238E27FC236}">
                <a16:creationId xmlns:a16="http://schemas.microsoft.com/office/drawing/2014/main" id="{D77D8E74-96D8-A5EE-76D8-85D5C110C1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2807" y="1806550"/>
            <a:ext cx="3090470" cy="4566453"/>
          </a:xfrm>
          <a:prstGeom prst="rect">
            <a:avLst/>
          </a:prstGeom>
        </p:spPr>
      </p:pic>
      <p:pic>
        <p:nvPicPr>
          <p:cNvPr id="18" name="Picture 17" descr="A grey arrow pointing up&#10;&#10;Description automatically generated">
            <a:extLst>
              <a:ext uri="{FF2B5EF4-FFF2-40B4-BE49-F238E27FC236}">
                <a16:creationId xmlns:a16="http://schemas.microsoft.com/office/drawing/2014/main" id="{5019D0CF-312E-CD2D-D3C4-66A52F04A1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241" y="2779058"/>
            <a:ext cx="2855808" cy="3593945"/>
          </a:xfrm>
          <a:prstGeom prst="rect">
            <a:avLst/>
          </a:prstGeom>
        </p:spPr>
      </p:pic>
      <p:pic>
        <p:nvPicPr>
          <p:cNvPr id="19" name="Picture 18" descr="A red arrow pointing up&#10;&#10;Description automatically generated">
            <a:extLst>
              <a:ext uri="{FF2B5EF4-FFF2-40B4-BE49-F238E27FC236}">
                <a16:creationId xmlns:a16="http://schemas.microsoft.com/office/drawing/2014/main" id="{8BC4A9C2-6227-6A07-737A-3DEDE75E78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2625" y="1806549"/>
            <a:ext cx="3090470" cy="4566454"/>
          </a:xfrm>
          <a:prstGeom prst="rect">
            <a:avLst/>
          </a:prstGeom>
        </p:spPr>
      </p:pic>
      <p:sp>
        <p:nvSpPr>
          <p:cNvPr id="20" name="Content Placeholder 2">
            <a:extLst>
              <a:ext uri="{FF2B5EF4-FFF2-40B4-BE49-F238E27FC236}">
                <a16:creationId xmlns:a16="http://schemas.microsoft.com/office/drawing/2014/main" id="{4DEE152C-BAFB-0641-9539-7472322547A6}"/>
              </a:ext>
            </a:extLst>
          </p:cNvPr>
          <p:cNvSpPr txBox="1">
            <a:spLocks/>
          </p:cNvSpPr>
          <p:nvPr/>
        </p:nvSpPr>
        <p:spPr>
          <a:xfrm rot="16200000">
            <a:off x="3435020" y="4355561"/>
            <a:ext cx="1904234" cy="7705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339FB5"/>
              </a:buClr>
              <a:buFont typeface="Wingdings" panose="05000000000000000000" pitchFamily="2" charset="2"/>
              <a:buChar char="§"/>
              <a:defRPr sz="1600" kern="1200">
                <a:solidFill>
                  <a:schemeClr val="bg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Clr>
                <a:srgbClr val="339FB5"/>
              </a:buClr>
              <a:buFont typeface="Wingdings" panose="05000000000000000000" pitchFamily="2" charset="2"/>
              <a:buChar char="§"/>
              <a:defRPr sz="1600" kern="1200">
                <a:solidFill>
                  <a:schemeClr val="bg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2800" b="1" dirty="0"/>
              <a:t>DIGITAL</a:t>
            </a:r>
            <a:endParaRPr lang="en-IN" sz="2800" dirty="0"/>
          </a:p>
        </p:txBody>
      </p:sp>
      <p:sp>
        <p:nvSpPr>
          <p:cNvPr id="21" name="Content Placeholder 2">
            <a:extLst>
              <a:ext uri="{FF2B5EF4-FFF2-40B4-BE49-F238E27FC236}">
                <a16:creationId xmlns:a16="http://schemas.microsoft.com/office/drawing/2014/main" id="{A6987736-EC0C-D85C-A58E-E52AC98211E1}"/>
              </a:ext>
            </a:extLst>
          </p:cNvPr>
          <p:cNvSpPr txBox="1">
            <a:spLocks/>
          </p:cNvSpPr>
          <p:nvPr/>
        </p:nvSpPr>
        <p:spPr>
          <a:xfrm rot="16200000">
            <a:off x="7191717" y="3987888"/>
            <a:ext cx="2639579" cy="77053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Clr>
                <a:srgbClr val="339FB5"/>
              </a:buClr>
              <a:buFont typeface="Wingdings" panose="05000000000000000000" pitchFamily="2" charset="2"/>
              <a:buChar char="§"/>
              <a:defRPr sz="1600" kern="1200">
                <a:solidFill>
                  <a:schemeClr val="bg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Clr>
                <a:srgbClr val="339FB5"/>
              </a:buClr>
              <a:buFont typeface="Wingdings" panose="05000000000000000000" pitchFamily="2" charset="2"/>
              <a:buChar char="§"/>
              <a:defRPr sz="1600" kern="1200">
                <a:solidFill>
                  <a:schemeClr val="bg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2800" b="1" dirty="0"/>
              <a:t>TOTAL ADEX</a:t>
            </a:r>
            <a:endParaRPr lang="en-IN" sz="2800" dirty="0"/>
          </a:p>
        </p:txBody>
      </p:sp>
      <p:sp>
        <p:nvSpPr>
          <p:cNvPr id="22" name="Content Placeholder 2">
            <a:extLst>
              <a:ext uri="{FF2B5EF4-FFF2-40B4-BE49-F238E27FC236}">
                <a16:creationId xmlns:a16="http://schemas.microsoft.com/office/drawing/2014/main" id="{F64D2435-4DB1-9B1E-654F-CB48866A7995}"/>
              </a:ext>
            </a:extLst>
          </p:cNvPr>
          <p:cNvSpPr txBox="1">
            <a:spLocks/>
          </p:cNvSpPr>
          <p:nvPr/>
        </p:nvSpPr>
        <p:spPr>
          <a:xfrm rot="16200000">
            <a:off x="5091434" y="4531971"/>
            <a:ext cx="2911529" cy="77053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Clr>
                <a:srgbClr val="339FB5"/>
              </a:buClr>
              <a:buFont typeface="Wingdings" panose="05000000000000000000" pitchFamily="2" charset="2"/>
              <a:buChar char="§"/>
              <a:defRPr sz="1600" kern="1200">
                <a:solidFill>
                  <a:schemeClr val="bg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Clr>
                <a:srgbClr val="339FB5"/>
              </a:buClr>
              <a:buFont typeface="Wingdings" panose="05000000000000000000" pitchFamily="2" charset="2"/>
              <a:buChar char="§"/>
              <a:defRPr sz="1600" kern="1200">
                <a:solidFill>
                  <a:schemeClr val="bg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2800" b="1" dirty="0"/>
              <a:t>TRADITIONAL</a:t>
            </a:r>
            <a:endParaRPr lang="en-IN" sz="2800" dirty="0"/>
          </a:p>
        </p:txBody>
      </p:sp>
      <p:sp>
        <p:nvSpPr>
          <p:cNvPr id="23" name="Content Placeholder 2">
            <a:extLst>
              <a:ext uri="{FF2B5EF4-FFF2-40B4-BE49-F238E27FC236}">
                <a16:creationId xmlns:a16="http://schemas.microsoft.com/office/drawing/2014/main" id="{FBBC6746-E69A-5B10-621B-ECDB90BE0AA0}"/>
              </a:ext>
            </a:extLst>
          </p:cNvPr>
          <p:cNvSpPr txBox="1">
            <a:spLocks/>
          </p:cNvSpPr>
          <p:nvPr/>
        </p:nvSpPr>
        <p:spPr>
          <a:xfrm>
            <a:off x="3666182" y="1421281"/>
            <a:ext cx="1904234" cy="7705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339FB5"/>
              </a:buClr>
              <a:buFont typeface="Wingdings" panose="05000000000000000000" pitchFamily="2" charset="2"/>
              <a:buChar char="§"/>
              <a:defRPr sz="1600" kern="1200">
                <a:solidFill>
                  <a:schemeClr val="bg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Clr>
                <a:srgbClr val="339FB5"/>
              </a:buClr>
              <a:buFont typeface="Wingdings" panose="05000000000000000000" pitchFamily="2" charset="2"/>
              <a:buChar char="§"/>
              <a:defRPr sz="1600" kern="1200">
                <a:solidFill>
                  <a:schemeClr val="bg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2800" b="1" dirty="0"/>
              <a:t>17%</a:t>
            </a:r>
            <a:endParaRPr lang="en-IN" sz="2800" dirty="0"/>
          </a:p>
        </p:txBody>
      </p:sp>
      <p:sp>
        <p:nvSpPr>
          <p:cNvPr id="24" name="Content Placeholder 2">
            <a:extLst>
              <a:ext uri="{FF2B5EF4-FFF2-40B4-BE49-F238E27FC236}">
                <a16:creationId xmlns:a16="http://schemas.microsoft.com/office/drawing/2014/main" id="{A8993E59-D9A1-F4A6-87AC-D7DB5A24A8BC}"/>
              </a:ext>
            </a:extLst>
          </p:cNvPr>
          <p:cNvSpPr txBox="1">
            <a:spLocks/>
          </p:cNvSpPr>
          <p:nvPr/>
        </p:nvSpPr>
        <p:spPr>
          <a:xfrm>
            <a:off x="5672779" y="2393789"/>
            <a:ext cx="1859708" cy="7705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339FB5"/>
              </a:buClr>
              <a:buFont typeface="Wingdings" panose="05000000000000000000" pitchFamily="2" charset="2"/>
              <a:buChar char="§"/>
              <a:defRPr sz="1600" kern="1200">
                <a:solidFill>
                  <a:schemeClr val="bg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Clr>
                <a:srgbClr val="339FB5"/>
              </a:buClr>
              <a:buFont typeface="Wingdings" panose="05000000000000000000" pitchFamily="2" charset="2"/>
              <a:buChar char="§"/>
              <a:defRPr sz="1600" kern="1200">
                <a:solidFill>
                  <a:schemeClr val="bg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2800" b="1" dirty="0"/>
              <a:t>7%</a:t>
            </a:r>
            <a:endParaRPr lang="en-IN" sz="2800" dirty="0"/>
          </a:p>
        </p:txBody>
      </p:sp>
      <p:sp>
        <p:nvSpPr>
          <p:cNvPr id="25" name="Content Placeholder 2">
            <a:extLst>
              <a:ext uri="{FF2B5EF4-FFF2-40B4-BE49-F238E27FC236}">
                <a16:creationId xmlns:a16="http://schemas.microsoft.com/office/drawing/2014/main" id="{07B99865-7CF8-CDB4-F869-BCBD74DDEC65}"/>
              </a:ext>
            </a:extLst>
          </p:cNvPr>
          <p:cNvSpPr txBox="1">
            <a:spLocks/>
          </p:cNvSpPr>
          <p:nvPr/>
        </p:nvSpPr>
        <p:spPr>
          <a:xfrm>
            <a:off x="7848071" y="1375475"/>
            <a:ext cx="1722672" cy="7705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339FB5"/>
              </a:buClr>
              <a:buFont typeface="Wingdings" panose="05000000000000000000" pitchFamily="2" charset="2"/>
              <a:buChar char="§"/>
              <a:defRPr sz="1600" kern="1200">
                <a:solidFill>
                  <a:schemeClr val="bg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Clr>
                <a:srgbClr val="339FB5"/>
              </a:buClr>
              <a:buFont typeface="Wingdings" panose="05000000000000000000" pitchFamily="2" charset="2"/>
              <a:buChar char="§"/>
              <a:defRPr sz="1600" kern="1200">
                <a:solidFill>
                  <a:schemeClr val="bg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2800" b="1" dirty="0"/>
              <a:t>11%</a:t>
            </a:r>
            <a:endParaRPr lang="en-IN" sz="2800" dirty="0"/>
          </a:p>
        </p:txBody>
      </p:sp>
      <p:sp>
        <p:nvSpPr>
          <p:cNvPr id="26" name="Rectangle 25">
            <a:extLst>
              <a:ext uri="{FF2B5EF4-FFF2-40B4-BE49-F238E27FC236}">
                <a16:creationId xmlns:a16="http://schemas.microsoft.com/office/drawing/2014/main" id="{75A4BDF9-8C2C-2175-8E49-071499788D2D}"/>
              </a:ext>
            </a:extLst>
          </p:cNvPr>
          <p:cNvSpPr/>
          <p:nvPr/>
        </p:nvSpPr>
        <p:spPr>
          <a:xfrm>
            <a:off x="903728" y="3565080"/>
            <a:ext cx="1988897" cy="7092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Verdana" panose="020B0604030504040204" pitchFamily="34" charset="0"/>
                <a:ea typeface="Verdana" panose="020B0604030504040204" pitchFamily="34" charset="0"/>
              </a:rPr>
              <a:t>GROWTH</a:t>
            </a:r>
          </a:p>
          <a:p>
            <a:pPr algn="ctr"/>
            <a:r>
              <a:rPr lang="en-US" b="1" dirty="0">
                <a:solidFill>
                  <a:schemeClr val="bg1"/>
                </a:solidFill>
                <a:latin typeface="Verdana" panose="020B0604030504040204" pitchFamily="34" charset="0"/>
                <a:ea typeface="Verdana" panose="020B0604030504040204" pitchFamily="34" charset="0"/>
              </a:rPr>
              <a:t>2025 / 24 Est</a:t>
            </a:r>
          </a:p>
        </p:txBody>
      </p:sp>
    </p:spTree>
    <p:extLst>
      <p:ext uri="{BB962C8B-B14F-4D97-AF65-F5344CB8AC3E}">
        <p14:creationId xmlns:p14="http://schemas.microsoft.com/office/powerpoint/2010/main" val="19466552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7AD6D-0914-9338-E777-4E5F430BE1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E2F530-A6BF-95ED-C913-668FAEBC6124}"/>
              </a:ext>
            </a:extLst>
          </p:cNvPr>
          <p:cNvSpPr>
            <a:spLocks noGrp="1"/>
          </p:cNvSpPr>
          <p:nvPr>
            <p:ph type="title"/>
          </p:nvPr>
        </p:nvSpPr>
        <p:spPr/>
        <p:txBody>
          <a:bodyPr>
            <a:normAutofit/>
          </a:bodyPr>
          <a:lstStyle/>
          <a:p>
            <a:r>
              <a:rPr lang="en-US" sz="4000" b="1" dirty="0"/>
              <a:t>Why 11%?</a:t>
            </a:r>
            <a:endParaRPr lang="en-IN" sz="4000" b="1" dirty="0"/>
          </a:p>
        </p:txBody>
      </p:sp>
      <p:sp>
        <p:nvSpPr>
          <p:cNvPr id="4" name="Content Placeholder 6">
            <a:extLst>
              <a:ext uri="{FF2B5EF4-FFF2-40B4-BE49-F238E27FC236}">
                <a16:creationId xmlns:a16="http://schemas.microsoft.com/office/drawing/2014/main" id="{2B6054A8-0D22-2C0A-06C9-42C46291A6FD}"/>
              </a:ext>
            </a:extLst>
          </p:cNvPr>
          <p:cNvSpPr txBox="1">
            <a:spLocks noGrp="1"/>
          </p:cNvSpPr>
          <p:nvPr>
            <p:ph idx="1"/>
          </p:nvPr>
        </p:nvSpPr>
        <p:spPr>
          <a:xfrm>
            <a:off x="396875" y="1265238"/>
            <a:ext cx="10515600" cy="491172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Ø"/>
            </a:pPr>
            <a:r>
              <a:rPr lang="en-US" sz="2200" b="1" dirty="0">
                <a:solidFill>
                  <a:schemeClr val="bg1"/>
                </a:solidFill>
              </a:rPr>
              <a:t> IPL, Champions Trophy, Asia Cup, and a few India bilateral series will fuel TV + Digital advertising</a:t>
            </a:r>
          </a:p>
          <a:p>
            <a:pPr>
              <a:lnSpc>
                <a:spcPct val="150000"/>
              </a:lnSpc>
              <a:buFont typeface="Wingdings" panose="05000000000000000000" pitchFamily="2" charset="2"/>
              <a:buChar char="Ø"/>
            </a:pPr>
            <a:r>
              <a:rPr lang="en-US" sz="2200" b="1" dirty="0">
                <a:solidFill>
                  <a:schemeClr val="bg1"/>
                </a:solidFill>
              </a:rPr>
              <a:t> Organic growth coming from FMCG, Auto &amp; Durables</a:t>
            </a:r>
          </a:p>
          <a:p>
            <a:pPr>
              <a:lnSpc>
                <a:spcPct val="150000"/>
              </a:lnSpc>
              <a:buFont typeface="Wingdings" panose="05000000000000000000" pitchFamily="2" charset="2"/>
              <a:buChar char="Ø"/>
            </a:pPr>
            <a:r>
              <a:rPr lang="en-US" sz="2200" b="1" dirty="0">
                <a:solidFill>
                  <a:schemeClr val="bg1"/>
                </a:solidFill>
              </a:rPr>
              <a:t>  Increasing spends on Digital medium by MSMEs and Startups</a:t>
            </a:r>
          </a:p>
          <a:p>
            <a:pPr>
              <a:lnSpc>
                <a:spcPct val="150000"/>
              </a:lnSpc>
              <a:buFont typeface="Wingdings" panose="05000000000000000000" pitchFamily="2" charset="2"/>
              <a:buChar char="Ø"/>
            </a:pPr>
            <a:r>
              <a:rPr lang="en-US" sz="2200" b="1" dirty="0">
                <a:solidFill>
                  <a:schemeClr val="bg1"/>
                </a:solidFill>
              </a:rPr>
              <a:t> Connected TV (CTV) advertising can emerge as a game-changer in 2025</a:t>
            </a:r>
          </a:p>
          <a:p>
            <a:pPr>
              <a:lnSpc>
                <a:spcPct val="150000"/>
              </a:lnSpc>
              <a:buFont typeface="Wingdings" panose="05000000000000000000" pitchFamily="2" charset="2"/>
              <a:buChar char="Ø"/>
            </a:pPr>
            <a:r>
              <a:rPr lang="en-US" sz="2200" b="1" dirty="0">
                <a:solidFill>
                  <a:schemeClr val="bg1"/>
                </a:solidFill>
              </a:rPr>
              <a:t> OOH industry is poised for continued growth, with an emphasis on digital and tech innovations &amp; increased infrastructure</a:t>
            </a:r>
          </a:p>
          <a:p>
            <a:pPr>
              <a:lnSpc>
                <a:spcPct val="150000"/>
              </a:lnSpc>
              <a:buFont typeface="Wingdings" panose="05000000000000000000" pitchFamily="2" charset="2"/>
              <a:buChar char="Ø"/>
            </a:pPr>
            <a:endParaRPr lang="en-IN" sz="2200" b="1" dirty="0">
              <a:solidFill>
                <a:schemeClr val="bg1"/>
              </a:solidFill>
            </a:endParaRPr>
          </a:p>
        </p:txBody>
      </p:sp>
    </p:spTree>
    <p:extLst>
      <p:ext uri="{BB962C8B-B14F-4D97-AF65-F5344CB8AC3E}">
        <p14:creationId xmlns:p14="http://schemas.microsoft.com/office/powerpoint/2010/main" val="18181226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4ABFC-A071-6FAD-31C1-9D715FDC76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6BBE08-741F-3D2F-1A65-4E91C00091A1}"/>
              </a:ext>
            </a:extLst>
          </p:cNvPr>
          <p:cNvSpPr>
            <a:spLocks noGrp="1"/>
          </p:cNvSpPr>
          <p:nvPr>
            <p:ph type="title"/>
          </p:nvPr>
        </p:nvSpPr>
        <p:spPr>
          <a:xfrm>
            <a:off x="414157" y="88630"/>
            <a:ext cx="10760661" cy="1325563"/>
          </a:xfrm>
        </p:spPr>
        <p:txBody>
          <a:bodyPr>
            <a:noAutofit/>
          </a:bodyPr>
          <a:lstStyle/>
          <a:p>
            <a:r>
              <a:rPr lang="en-US" sz="2500" b="1" dirty="0"/>
              <a:t>Within Traditional, OOH will grow at higher rate of 12%  Print &amp; TV both to grow at marginal rate of 6-7%</a:t>
            </a:r>
            <a:endParaRPr lang="en-IN" sz="2500" dirty="0"/>
          </a:p>
        </p:txBody>
      </p:sp>
      <p:graphicFrame>
        <p:nvGraphicFramePr>
          <p:cNvPr id="5" name="Chart 4">
            <a:extLst>
              <a:ext uri="{FF2B5EF4-FFF2-40B4-BE49-F238E27FC236}">
                <a16:creationId xmlns:a16="http://schemas.microsoft.com/office/drawing/2014/main" id="{785774A8-D33D-3639-510D-BB1AA858E5AD}"/>
              </a:ext>
            </a:extLst>
          </p:cNvPr>
          <p:cNvGraphicFramePr/>
          <p:nvPr>
            <p:extLst>
              <p:ext uri="{D42A27DB-BD31-4B8C-83A1-F6EECF244321}">
                <p14:modId xmlns:p14="http://schemas.microsoft.com/office/powerpoint/2010/main" val="3422543673"/>
              </p:ext>
            </p:extLst>
          </p:nvPr>
        </p:nvGraphicFramePr>
        <p:xfrm>
          <a:off x="2426611" y="1761011"/>
          <a:ext cx="9267504" cy="327059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Table 6">
            <a:extLst>
              <a:ext uri="{FF2B5EF4-FFF2-40B4-BE49-F238E27FC236}">
                <a16:creationId xmlns:a16="http://schemas.microsoft.com/office/drawing/2014/main" id="{B06D36D9-02FE-BB01-DE38-4C47C791B010}"/>
              </a:ext>
            </a:extLst>
          </p:cNvPr>
          <p:cNvGraphicFramePr>
            <a:graphicFrameLocks noGrp="1"/>
          </p:cNvGraphicFramePr>
          <p:nvPr>
            <p:extLst>
              <p:ext uri="{D42A27DB-BD31-4B8C-83A1-F6EECF244321}">
                <p14:modId xmlns:p14="http://schemas.microsoft.com/office/powerpoint/2010/main" val="2958249044"/>
              </p:ext>
            </p:extLst>
          </p:nvPr>
        </p:nvGraphicFramePr>
        <p:xfrm>
          <a:off x="2519452" y="1168012"/>
          <a:ext cx="9097290" cy="365760"/>
        </p:xfrm>
        <a:graphic>
          <a:graphicData uri="http://schemas.openxmlformats.org/drawingml/2006/table">
            <a:tbl>
              <a:tblPr firstRow="1" bandRow="1">
                <a:tableStyleId>{5C22544A-7EE6-4342-B048-85BDC9FD1C3A}</a:tableStyleId>
              </a:tblPr>
              <a:tblGrid>
                <a:gridCol w="1516215">
                  <a:extLst>
                    <a:ext uri="{9D8B030D-6E8A-4147-A177-3AD203B41FA5}">
                      <a16:colId xmlns:a16="http://schemas.microsoft.com/office/drawing/2014/main" val="20000"/>
                    </a:ext>
                  </a:extLst>
                </a:gridCol>
                <a:gridCol w="1516215">
                  <a:extLst>
                    <a:ext uri="{9D8B030D-6E8A-4147-A177-3AD203B41FA5}">
                      <a16:colId xmlns:a16="http://schemas.microsoft.com/office/drawing/2014/main" val="20001"/>
                    </a:ext>
                  </a:extLst>
                </a:gridCol>
                <a:gridCol w="1484646">
                  <a:extLst>
                    <a:ext uri="{9D8B030D-6E8A-4147-A177-3AD203B41FA5}">
                      <a16:colId xmlns:a16="http://schemas.microsoft.com/office/drawing/2014/main" val="20002"/>
                    </a:ext>
                  </a:extLst>
                </a:gridCol>
                <a:gridCol w="1547784">
                  <a:extLst>
                    <a:ext uri="{9D8B030D-6E8A-4147-A177-3AD203B41FA5}">
                      <a16:colId xmlns:a16="http://schemas.microsoft.com/office/drawing/2014/main" val="20003"/>
                    </a:ext>
                  </a:extLst>
                </a:gridCol>
                <a:gridCol w="1516215">
                  <a:extLst>
                    <a:ext uri="{9D8B030D-6E8A-4147-A177-3AD203B41FA5}">
                      <a16:colId xmlns:a16="http://schemas.microsoft.com/office/drawing/2014/main" val="20004"/>
                    </a:ext>
                  </a:extLst>
                </a:gridCol>
                <a:gridCol w="1516215">
                  <a:extLst>
                    <a:ext uri="{9D8B030D-6E8A-4147-A177-3AD203B41FA5}">
                      <a16:colId xmlns:a16="http://schemas.microsoft.com/office/drawing/2014/main" val="1355084713"/>
                    </a:ext>
                  </a:extLst>
                </a:gridCol>
              </a:tblGrid>
              <a:tr h="0">
                <a:tc>
                  <a:txBody>
                    <a:bodyPr/>
                    <a:lstStyle/>
                    <a:p>
                      <a:pPr algn="ctr"/>
                      <a:r>
                        <a:rPr lang="en-US" sz="1800" dirty="0">
                          <a:solidFill>
                            <a:schemeClr val="tx1">
                              <a:lumMod val="95000"/>
                              <a:lumOff val="5000"/>
                            </a:schemeClr>
                          </a:solidFill>
                          <a:latin typeface="Verdana" panose="020B0604030504040204" pitchFamily="34" charset="0"/>
                          <a:ea typeface="Verdana" panose="020B0604030504040204" pitchFamily="34" charset="0"/>
                        </a:rPr>
                        <a:t>DIGITAL</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lumMod val="75000"/>
                      </a:schemeClr>
                    </a:solidFill>
                  </a:tcPr>
                </a:tc>
                <a:tc>
                  <a:txBody>
                    <a:bodyPr/>
                    <a:lstStyle/>
                    <a:p>
                      <a:pPr algn="ctr"/>
                      <a:r>
                        <a:rPr lang="en-US" sz="1800" dirty="0">
                          <a:solidFill>
                            <a:schemeClr val="tx1">
                              <a:lumMod val="95000"/>
                              <a:lumOff val="5000"/>
                            </a:schemeClr>
                          </a:solidFill>
                          <a:latin typeface="Verdana" panose="020B0604030504040204" pitchFamily="34" charset="0"/>
                          <a:ea typeface="Verdana" panose="020B0604030504040204" pitchFamily="34" charset="0"/>
                        </a:rPr>
                        <a:t>TV</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lumMod val="75000"/>
                      </a:schemeClr>
                    </a:solidFill>
                  </a:tcPr>
                </a:tc>
                <a:tc>
                  <a:txBody>
                    <a:bodyPr/>
                    <a:lstStyle/>
                    <a:p>
                      <a:pPr algn="ctr"/>
                      <a:r>
                        <a:rPr lang="en-US" sz="1800" dirty="0">
                          <a:solidFill>
                            <a:schemeClr val="tx1">
                              <a:lumMod val="95000"/>
                              <a:lumOff val="5000"/>
                            </a:schemeClr>
                          </a:solidFill>
                          <a:latin typeface="Verdana" panose="020B0604030504040204" pitchFamily="34" charset="0"/>
                          <a:ea typeface="Verdana" panose="020B0604030504040204" pitchFamily="34" charset="0"/>
                        </a:rPr>
                        <a:t>PRINT</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lumMod val="75000"/>
                      </a:schemeClr>
                    </a:solidFill>
                  </a:tcPr>
                </a:tc>
                <a:tc>
                  <a:txBody>
                    <a:bodyPr/>
                    <a:lstStyle/>
                    <a:p>
                      <a:pPr algn="ctr"/>
                      <a:r>
                        <a:rPr lang="en-US" sz="1800" dirty="0">
                          <a:solidFill>
                            <a:schemeClr val="tx1">
                              <a:lumMod val="95000"/>
                              <a:lumOff val="5000"/>
                            </a:schemeClr>
                          </a:solidFill>
                          <a:latin typeface="Verdana" panose="020B0604030504040204" pitchFamily="34" charset="0"/>
                          <a:ea typeface="Verdana" panose="020B0604030504040204" pitchFamily="34" charset="0"/>
                        </a:rPr>
                        <a:t>OOH</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lumMod val="75000"/>
                      </a:schemeClr>
                    </a:solidFill>
                  </a:tcPr>
                </a:tc>
                <a:tc>
                  <a:txBody>
                    <a:bodyPr/>
                    <a:lstStyle/>
                    <a:p>
                      <a:pPr algn="ctr"/>
                      <a:r>
                        <a:rPr lang="en-US" sz="1800" dirty="0">
                          <a:solidFill>
                            <a:schemeClr val="tx1">
                              <a:lumMod val="95000"/>
                              <a:lumOff val="5000"/>
                            </a:schemeClr>
                          </a:solidFill>
                          <a:latin typeface="Verdana" panose="020B0604030504040204" pitchFamily="34" charset="0"/>
                          <a:ea typeface="Verdana" panose="020B0604030504040204" pitchFamily="34" charset="0"/>
                        </a:rPr>
                        <a:t>RADIO</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lumMod val="75000"/>
                      </a:schemeClr>
                    </a:solidFill>
                  </a:tcPr>
                </a:tc>
                <a:tc>
                  <a:txBody>
                    <a:bodyPr/>
                    <a:lstStyle/>
                    <a:p>
                      <a:pPr algn="ctr"/>
                      <a:r>
                        <a:rPr lang="en-US" sz="1800" dirty="0">
                          <a:solidFill>
                            <a:schemeClr val="tx1">
                              <a:lumMod val="95000"/>
                              <a:lumOff val="5000"/>
                            </a:schemeClr>
                          </a:solidFill>
                          <a:latin typeface="Verdana" panose="020B0604030504040204" pitchFamily="34" charset="0"/>
                          <a:ea typeface="Verdana" panose="020B0604030504040204" pitchFamily="34" charset="0"/>
                        </a:rPr>
                        <a:t>CINEMA</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0"/>
                  </a:ext>
                </a:extLst>
              </a:tr>
            </a:tbl>
          </a:graphicData>
        </a:graphic>
      </p:graphicFrame>
      <p:sp>
        <p:nvSpPr>
          <p:cNvPr id="8" name="Rectangle 7">
            <a:extLst>
              <a:ext uri="{FF2B5EF4-FFF2-40B4-BE49-F238E27FC236}">
                <a16:creationId xmlns:a16="http://schemas.microsoft.com/office/drawing/2014/main" id="{ADA26C70-309C-2DD6-94F4-8C05824C649C}"/>
              </a:ext>
            </a:extLst>
          </p:cNvPr>
          <p:cNvSpPr/>
          <p:nvPr/>
        </p:nvSpPr>
        <p:spPr>
          <a:xfrm>
            <a:off x="520460" y="2025496"/>
            <a:ext cx="1584788" cy="369332"/>
          </a:xfrm>
          <a:prstGeom prst="rect">
            <a:avLst/>
          </a:prstGeom>
          <a:solidFill>
            <a:srgbClr val="33B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lumMod val="95000"/>
                    <a:lumOff val="5000"/>
                  </a:schemeClr>
                </a:solidFill>
                <a:latin typeface="Verdana" panose="020B0604030504040204" pitchFamily="34" charset="0"/>
                <a:ea typeface="Verdana" panose="020B0604030504040204" pitchFamily="34" charset="0"/>
              </a:rPr>
              <a:t>2024 / 23</a:t>
            </a:r>
          </a:p>
        </p:txBody>
      </p:sp>
      <p:sp>
        <p:nvSpPr>
          <p:cNvPr id="9" name="Rectangle 8">
            <a:extLst>
              <a:ext uri="{FF2B5EF4-FFF2-40B4-BE49-F238E27FC236}">
                <a16:creationId xmlns:a16="http://schemas.microsoft.com/office/drawing/2014/main" id="{877AEEAC-B0A6-D996-1A2D-A8D7938621AD}"/>
              </a:ext>
            </a:extLst>
          </p:cNvPr>
          <p:cNvSpPr/>
          <p:nvPr/>
        </p:nvSpPr>
        <p:spPr>
          <a:xfrm>
            <a:off x="520459" y="2380337"/>
            <a:ext cx="1584788" cy="36933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Verdana" panose="020B0604030504040204" pitchFamily="34" charset="0"/>
                <a:ea typeface="Verdana" panose="020B0604030504040204" pitchFamily="34" charset="0"/>
              </a:rPr>
              <a:t>2025 / 24 Est</a:t>
            </a:r>
          </a:p>
        </p:txBody>
      </p:sp>
      <p:graphicFrame>
        <p:nvGraphicFramePr>
          <p:cNvPr id="11" name="Content Placeholder 3">
            <a:extLst>
              <a:ext uri="{FF2B5EF4-FFF2-40B4-BE49-F238E27FC236}">
                <a16:creationId xmlns:a16="http://schemas.microsoft.com/office/drawing/2014/main" id="{BFA818F6-B685-6CBF-8E4A-E784EA308688}"/>
              </a:ext>
            </a:extLst>
          </p:cNvPr>
          <p:cNvGraphicFramePr>
            <a:graphicFrameLocks/>
          </p:cNvGraphicFramePr>
          <p:nvPr>
            <p:extLst>
              <p:ext uri="{D42A27DB-BD31-4B8C-83A1-F6EECF244321}">
                <p14:modId xmlns:p14="http://schemas.microsoft.com/office/powerpoint/2010/main" val="2181873964"/>
              </p:ext>
            </p:extLst>
          </p:nvPr>
        </p:nvGraphicFramePr>
        <p:xfrm>
          <a:off x="2519452" y="5148172"/>
          <a:ext cx="1501688" cy="901775"/>
        </p:xfrm>
        <a:graphic>
          <a:graphicData uri="http://schemas.openxmlformats.org/drawingml/2006/table">
            <a:tbl>
              <a:tblPr firstRow="1" bandRow="1">
                <a:tableStyleId>{21E4AEA4-8DFA-4A89-87EB-49C32662AFE0}</a:tableStyleId>
              </a:tblPr>
              <a:tblGrid>
                <a:gridCol w="1501688">
                  <a:extLst>
                    <a:ext uri="{9D8B030D-6E8A-4147-A177-3AD203B41FA5}">
                      <a16:colId xmlns:a16="http://schemas.microsoft.com/office/drawing/2014/main" val="20000"/>
                    </a:ext>
                  </a:extLst>
                </a:gridCol>
              </a:tblGrid>
              <a:tr h="329325">
                <a:tc>
                  <a:txBody>
                    <a:bodyPr/>
                    <a:lstStyle/>
                    <a:p>
                      <a:pPr algn="ctr"/>
                      <a:r>
                        <a:rPr lang="en-IN" sz="1400" dirty="0">
                          <a:latin typeface="Verdana" panose="020B0604030504040204" pitchFamily="34" charset="0"/>
                          <a:ea typeface="Verdana" panose="020B0604030504040204" pitchFamily="34" charset="0"/>
                        </a:rPr>
                        <a:t>DIGITAL</a:t>
                      </a:r>
                      <a:endParaRPr lang="en-IN" sz="1400" b="1" dirty="0">
                        <a:latin typeface="Verdana" panose="020B0604030504040204" pitchFamily="34" charset="0"/>
                        <a:ea typeface="Verdana" panose="020B0604030504040204" pitchFamily="34" charset="0"/>
                      </a:endParaRPr>
                    </a:p>
                  </a:txBody>
                  <a:tcPr marL="91412" marR="91412" marT="45706" marB="4570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425A8"/>
                    </a:solidFill>
                  </a:tcPr>
                </a:tc>
                <a:extLst>
                  <a:ext uri="{0D108BD9-81ED-4DB2-BD59-A6C34878D82A}">
                    <a16:rowId xmlns:a16="http://schemas.microsoft.com/office/drawing/2014/main" val="10000"/>
                  </a:ext>
                </a:extLst>
              </a:tr>
              <a:tr h="286225">
                <a:tc>
                  <a:txBody>
                    <a:bodyPr/>
                    <a:lstStyle/>
                    <a:p>
                      <a:pPr algn="ctr" fontAlgn="ctr"/>
                      <a:r>
                        <a:rPr lang="en-US" sz="1400" b="1" u="none" strike="noStrike" dirty="0">
                          <a:effectLst/>
                          <a:latin typeface="Verdana" panose="020B0604030504040204" pitchFamily="34" charset="0"/>
                          <a:ea typeface="Verdana" panose="020B0604030504040204" pitchFamily="34" charset="0"/>
                        </a:rPr>
                        <a:t>45292</a:t>
                      </a:r>
                      <a:endParaRPr lang="en-US" sz="1400" b="1"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ctr">
                    <a:lnT w="19050" cap="flat" cmpd="sng" algn="ctr">
                      <a:solidFill>
                        <a:schemeClr val="bg1"/>
                      </a:solidFill>
                      <a:prstDash val="solid"/>
                      <a:round/>
                      <a:headEnd type="none" w="med" len="med"/>
                      <a:tailEnd type="none" w="med" len="med"/>
                    </a:lnT>
                    <a:solidFill>
                      <a:srgbClr val="617EFB"/>
                    </a:solidFill>
                  </a:tcPr>
                </a:tc>
                <a:extLst>
                  <a:ext uri="{0D108BD9-81ED-4DB2-BD59-A6C34878D82A}">
                    <a16:rowId xmlns:a16="http://schemas.microsoft.com/office/drawing/2014/main" val="10002"/>
                  </a:ext>
                </a:extLst>
              </a:tr>
              <a:tr h="286225">
                <a:tc>
                  <a:txBody>
                    <a:bodyPr/>
                    <a:lstStyle/>
                    <a:p>
                      <a:pPr algn="ctr" fontAlgn="ctr"/>
                      <a:r>
                        <a:rPr lang="en-US" sz="1400" b="1" u="none" strike="noStrike" dirty="0">
                          <a:effectLst/>
                          <a:latin typeface="Verdana" panose="020B0604030504040204" pitchFamily="34" charset="0"/>
                          <a:ea typeface="Verdana" panose="020B0604030504040204" pitchFamily="34" charset="0"/>
                        </a:rPr>
                        <a:t>52992</a:t>
                      </a:r>
                      <a:endParaRPr lang="en-US" sz="1400" b="1"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ctr">
                    <a:solidFill>
                      <a:srgbClr val="9EBAF8"/>
                    </a:solidFill>
                  </a:tcPr>
                </a:tc>
                <a:extLst>
                  <a:ext uri="{0D108BD9-81ED-4DB2-BD59-A6C34878D82A}">
                    <a16:rowId xmlns:a16="http://schemas.microsoft.com/office/drawing/2014/main" val="10003"/>
                  </a:ext>
                </a:extLst>
              </a:tr>
            </a:tbl>
          </a:graphicData>
        </a:graphic>
      </p:graphicFrame>
      <p:graphicFrame>
        <p:nvGraphicFramePr>
          <p:cNvPr id="12" name="Content Placeholder 3">
            <a:extLst>
              <a:ext uri="{FF2B5EF4-FFF2-40B4-BE49-F238E27FC236}">
                <a16:creationId xmlns:a16="http://schemas.microsoft.com/office/drawing/2014/main" id="{84558831-74B7-C9F7-CAF5-627CCFBC0B06}"/>
              </a:ext>
            </a:extLst>
          </p:cNvPr>
          <p:cNvGraphicFramePr>
            <a:graphicFrameLocks/>
          </p:cNvGraphicFramePr>
          <p:nvPr>
            <p:extLst>
              <p:ext uri="{D42A27DB-BD31-4B8C-83A1-F6EECF244321}">
                <p14:modId xmlns:p14="http://schemas.microsoft.com/office/powerpoint/2010/main" val="2597948428"/>
              </p:ext>
            </p:extLst>
          </p:nvPr>
        </p:nvGraphicFramePr>
        <p:xfrm>
          <a:off x="8637145" y="5148172"/>
          <a:ext cx="1524191" cy="901775"/>
        </p:xfrm>
        <a:graphic>
          <a:graphicData uri="http://schemas.openxmlformats.org/drawingml/2006/table">
            <a:tbl>
              <a:tblPr firstRow="1" bandRow="1">
                <a:tableStyleId>{5C22544A-7EE6-4342-B048-85BDC9FD1C3A}</a:tableStyleId>
              </a:tblPr>
              <a:tblGrid>
                <a:gridCol w="1524191">
                  <a:extLst>
                    <a:ext uri="{9D8B030D-6E8A-4147-A177-3AD203B41FA5}">
                      <a16:colId xmlns:a16="http://schemas.microsoft.com/office/drawing/2014/main" val="20000"/>
                    </a:ext>
                  </a:extLst>
                </a:gridCol>
              </a:tblGrid>
              <a:tr h="329325">
                <a:tc>
                  <a:txBody>
                    <a:bodyPr/>
                    <a:lstStyle/>
                    <a:p>
                      <a:pPr algn="ctr"/>
                      <a:r>
                        <a:rPr lang="en-IN" sz="1400" dirty="0">
                          <a:latin typeface="Verdana" panose="020B0604030504040204" pitchFamily="34" charset="0"/>
                          <a:ea typeface="Verdana" panose="020B0604030504040204" pitchFamily="34" charset="0"/>
                        </a:rPr>
                        <a:t>RADIO</a:t>
                      </a:r>
                      <a:endParaRPr lang="en-IN" sz="1400" b="1" dirty="0">
                        <a:latin typeface="Verdana" panose="020B0604030504040204" pitchFamily="34" charset="0"/>
                        <a:ea typeface="Verdana" panose="020B0604030504040204" pitchFamily="34" charset="0"/>
                      </a:endParaRPr>
                    </a:p>
                  </a:txBody>
                  <a:tcPr marL="91412" marR="91412" marT="45706" marB="4570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AC0320"/>
                    </a:solidFill>
                  </a:tcPr>
                </a:tc>
                <a:extLst>
                  <a:ext uri="{0D108BD9-81ED-4DB2-BD59-A6C34878D82A}">
                    <a16:rowId xmlns:a16="http://schemas.microsoft.com/office/drawing/2014/main" val="10000"/>
                  </a:ext>
                </a:extLst>
              </a:tr>
              <a:tr h="286225">
                <a:tc>
                  <a:txBody>
                    <a:bodyPr/>
                    <a:lstStyle/>
                    <a:p>
                      <a:pPr algn="ctr" fontAlgn="ctr"/>
                      <a:r>
                        <a:rPr lang="en-US" sz="1400" b="1" u="none" strike="noStrike" dirty="0">
                          <a:effectLst/>
                          <a:latin typeface="Verdana" panose="020B0604030504040204" pitchFamily="34" charset="0"/>
                          <a:ea typeface="Verdana" panose="020B0604030504040204" pitchFamily="34" charset="0"/>
                        </a:rPr>
                        <a:t>2462</a:t>
                      </a:r>
                      <a:endParaRPr lang="en-US" sz="1400" b="1"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F4152"/>
                    </a:solidFill>
                  </a:tcPr>
                </a:tc>
                <a:extLst>
                  <a:ext uri="{0D108BD9-81ED-4DB2-BD59-A6C34878D82A}">
                    <a16:rowId xmlns:a16="http://schemas.microsoft.com/office/drawing/2014/main" val="10002"/>
                  </a:ext>
                </a:extLst>
              </a:tr>
              <a:tr h="286225">
                <a:tc>
                  <a:txBody>
                    <a:bodyPr/>
                    <a:lstStyle/>
                    <a:p>
                      <a:pPr algn="ctr" fontAlgn="ctr"/>
                      <a:r>
                        <a:rPr lang="en-US" sz="1400" b="1" u="none" strike="noStrike" dirty="0">
                          <a:effectLst/>
                          <a:latin typeface="Verdana" panose="020B0604030504040204" pitchFamily="34" charset="0"/>
                          <a:ea typeface="Verdana" panose="020B0604030504040204" pitchFamily="34" charset="0"/>
                        </a:rPr>
                        <a:t>2684</a:t>
                      </a:r>
                      <a:endParaRPr lang="en-US" sz="1400" b="1"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8789"/>
                    </a:solidFill>
                  </a:tcPr>
                </a:tc>
                <a:extLst>
                  <a:ext uri="{0D108BD9-81ED-4DB2-BD59-A6C34878D82A}">
                    <a16:rowId xmlns:a16="http://schemas.microsoft.com/office/drawing/2014/main" val="10003"/>
                  </a:ext>
                </a:extLst>
              </a:tr>
            </a:tbl>
          </a:graphicData>
        </a:graphic>
      </p:graphicFrame>
      <p:graphicFrame>
        <p:nvGraphicFramePr>
          <p:cNvPr id="13" name="Content Placeholder 3">
            <a:extLst>
              <a:ext uri="{FF2B5EF4-FFF2-40B4-BE49-F238E27FC236}">
                <a16:creationId xmlns:a16="http://schemas.microsoft.com/office/drawing/2014/main" id="{DD5E15A5-6F4B-3BAE-3FC5-300DBDF2CBD0}"/>
              </a:ext>
            </a:extLst>
          </p:cNvPr>
          <p:cNvGraphicFramePr>
            <a:graphicFrameLocks/>
          </p:cNvGraphicFramePr>
          <p:nvPr>
            <p:extLst>
              <p:ext uri="{D42A27DB-BD31-4B8C-83A1-F6EECF244321}">
                <p14:modId xmlns:p14="http://schemas.microsoft.com/office/powerpoint/2010/main" val="545233451"/>
              </p:ext>
            </p:extLst>
          </p:nvPr>
        </p:nvGraphicFramePr>
        <p:xfrm>
          <a:off x="4021140" y="5148172"/>
          <a:ext cx="1557159" cy="901775"/>
        </p:xfrm>
        <a:graphic>
          <a:graphicData uri="http://schemas.openxmlformats.org/drawingml/2006/table">
            <a:tbl>
              <a:tblPr firstRow="1" bandRow="1">
                <a:tableStyleId>{00A15C55-8517-42AA-B614-E9B94910E393}</a:tableStyleId>
              </a:tblPr>
              <a:tblGrid>
                <a:gridCol w="1557159">
                  <a:extLst>
                    <a:ext uri="{9D8B030D-6E8A-4147-A177-3AD203B41FA5}">
                      <a16:colId xmlns:a16="http://schemas.microsoft.com/office/drawing/2014/main" val="20000"/>
                    </a:ext>
                  </a:extLst>
                </a:gridCol>
              </a:tblGrid>
              <a:tr h="329325">
                <a:tc>
                  <a:txBody>
                    <a:bodyPr/>
                    <a:lstStyle/>
                    <a:p>
                      <a:pPr algn="ctr"/>
                      <a:r>
                        <a:rPr lang="en-IN" sz="1400" dirty="0">
                          <a:latin typeface="Verdana" panose="020B0604030504040204" pitchFamily="34" charset="0"/>
                          <a:ea typeface="Verdana" panose="020B0604030504040204" pitchFamily="34" charset="0"/>
                        </a:rPr>
                        <a:t>TV</a:t>
                      </a:r>
                      <a:endParaRPr lang="en-IN" sz="1400" b="1" dirty="0">
                        <a:latin typeface="Verdana" panose="020B0604030504040204" pitchFamily="34" charset="0"/>
                        <a:ea typeface="Verdana" panose="020B0604030504040204" pitchFamily="34" charset="0"/>
                      </a:endParaRPr>
                    </a:p>
                  </a:txBody>
                  <a:tcPr marL="91412" marR="91412" marT="45706" marB="4570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18057"/>
                    </a:solidFill>
                  </a:tcPr>
                </a:tc>
                <a:extLst>
                  <a:ext uri="{0D108BD9-81ED-4DB2-BD59-A6C34878D82A}">
                    <a16:rowId xmlns:a16="http://schemas.microsoft.com/office/drawing/2014/main" val="10000"/>
                  </a:ext>
                </a:extLst>
              </a:tr>
              <a:tr h="286225">
                <a:tc>
                  <a:txBody>
                    <a:bodyPr/>
                    <a:lstStyle/>
                    <a:p>
                      <a:pPr algn="ctr" fontAlgn="ctr"/>
                      <a:r>
                        <a:rPr lang="en-US" sz="1400" b="1" u="none" strike="noStrike" dirty="0">
                          <a:effectLst/>
                          <a:latin typeface="Verdana" panose="020B0604030504040204" pitchFamily="34" charset="0"/>
                          <a:ea typeface="Verdana" panose="020B0604030504040204" pitchFamily="34" charset="0"/>
                        </a:rPr>
                        <a:t>34453</a:t>
                      </a:r>
                      <a:endParaRPr lang="en-US" sz="1400" b="1"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1AB78"/>
                    </a:solidFill>
                  </a:tcPr>
                </a:tc>
                <a:extLst>
                  <a:ext uri="{0D108BD9-81ED-4DB2-BD59-A6C34878D82A}">
                    <a16:rowId xmlns:a16="http://schemas.microsoft.com/office/drawing/2014/main" val="10002"/>
                  </a:ext>
                </a:extLst>
              </a:tr>
              <a:tr h="286225">
                <a:tc>
                  <a:txBody>
                    <a:bodyPr/>
                    <a:lstStyle/>
                    <a:p>
                      <a:pPr algn="ctr" fontAlgn="ctr"/>
                      <a:r>
                        <a:rPr lang="en-US" sz="1400" b="1" u="none" strike="noStrike" dirty="0">
                          <a:effectLst/>
                          <a:latin typeface="Verdana" panose="020B0604030504040204" pitchFamily="34" charset="0"/>
                          <a:ea typeface="Verdana" panose="020B0604030504040204" pitchFamily="34" charset="0"/>
                        </a:rPr>
                        <a:t>36520</a:t>
                      </a:r>
                      <a:endParaRPr lang="en-US" sz="1400" b="1"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3ED6AE"/>
                    </a:solidFill>
                  </a:tcPr>
                </a:tc>
                <a:extLst>
                  <a:ext uri="{0D108BD9-81ED-4DB2-BD59-A6C34878D82A}">
                    <a16:rowId xmlns:a16="http://schemas.microsoft.com/office/drawing/2014/main" val="10003"/>
                  </a:ext>
                </a:extLst>
              </a:tr>
            </a:tbl>
          </a:graphicData>
        </a:graphic>
      </p:graphicFrame>
      <p:graphicFrame>
        <p:nvGraphicFramePr>
          <p:cNvPr id="14" name="Content Placeholder 3">
            <a:extLst>
              <a:ext uri="{FF2B5EF4-FFF2-40B4-BE49-F238E27FC236}">
                <a16:creationId xmlns:a16="http://schemas.microsoft.com/office/drawing/2014/main" id="{7250B290-94DD-937E-DD02-979AE82E43F1}"/>
              </a:ext>
            </a:extLst>
          </p:cNvPr>
          <p:cNvGraphicFramePr>
            <a:graphicFrameLocks/>
          </p:cNvGraphicFramePr>
          <p:nvPr>
            <p:extLst>
              <p:ext uri="{D42A27DB-BD31-4B8C-83A1-F6EECF244321}">
                <p14:modId xmlns:p14="http://schemas.microsoft.com/office/powerpoint/2010/main" val="638648246"/>
              </p:ext>
            </p:extLst>
          </p:nvPr>
        </p:nvGraphicFramePr>
        <p:xfrm>
          <a:off x="7079986" y="5148172"/>
          <a:ext cx="1557159" cy="901775"/>
        </p:xfrm>
        <a:graphic>
          <a:graphicData uri="http://schemas.openxmlformats.org/drawingml/2006/table">
            <a:tbl>
              <a:tblPr firstRow="1" bandRow="1">
                <a:tableStyleId>{93296810-A885-4BE3-A3E7-6D5BEEA58F35}</a:tableStyleId>
              </a:tblPr>
              <a:tblGrid>
                <a:gridCol w="1557159">
                  <a:extLst>
                    <a:ext uri="{9D8B030D-6E8A-4147-A177-3AD203B41FA5}">
                      <a16:colId xmlns:a16="http://schemas.microsoft.com/office/drawing/2014/main" val="20000"/>
                    </a:ext>
                  </a:extLst>
                </a:gridCol>
              </a:tblGrid>
              <a:tr h="329325">
                <a:tc>
                  <a:txBody>
                    <a:bodyPr/>
                    <a:lstStyle/>
                    <a:p>
                      <a:pPr algn="ctr"/>
                      <a:r>
                        <a:rPr lang="en-IN" sz="1400" dirty="0">
                          <a:latin typeface="Verdana" panose="020B0604030504040204" pitchFamily="34" charset="0"/>
                          <a:ea typeface="Verdana" panose="020B0604030504040204" pitchFamily="34" charset="0"/>
                        </a:rPr>
                        <a:t>OOH</a:t>
                      </a:r>
                      <a:endParaRPr lang="en-IN" sz="1400" b="1" dirty="0">
                        <a:latin typeface="Verdana" panose="020B0604030504040204" pitchFamily="34" charset="0"/>
                        <a:ea typeface="Verdana" panose="020B0604030504040204" pitchFamily="34" charset="0"/>
                      </a:endParaRPr>
                    </a:p>
                  </a:txBody>
                  <a:tcPr marL="91412" marR="91412" marT="45706" marB="4570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6A05A3"/>
                    </a:solidFill>
                  </a:tcPr>
                </a:tc>
                <a:extLst>
                  <a:ext uri="{0D108BD9-81ED-4DB2-BD59-A6C34878D82A}">
                    <a16:rowId xmlns:a16="http://schemas.microsoft.com/office/drawing/2014/main" val="10000"/>
                  </a:ext>
                </a:extLst>
              </a:tr>
              <a:tr h="286225">
                <a:tc>
                  <a:txBody>
                    <a:bodyPr/>
                    <a:lstStyle/>
                    <a:p>
                      <a:pPr algn="ctr" fontAlgn="ctr"/>
                      <a:r>
                        <a:rPr lang="en-US" sz="1400" b="1" u="none" strike="noStrike" dirty="0">
                          <a:effectLst/>
                          <a:latin typeface="Verdana" panose="020B0604030504040204" pitchFamily="34" charset="0"/>
                          <a:ea typeface="Verdana" panose="020B0604030504040204" pitchFamily="34" charset="0"/>
                        </a:rPr>
                        <a:t>4650</a:t>
                      </a:r>
                      <a:endParaRPr lang="en-US" sz="1400" b="1"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9C4FD1"/>
                    </a:solidFill>
                  </a:tcPr>
                </a:tc>
                <a:extLst>
                  <a:ext uri="{0D108BD9-81ED-4DB2-BD59-A6C34878D82A}">
                    <a16:rowId xmlns:a16="http://schemas.microsoft.com/office/drawing/2014/main" val="10002"/>
                  </a:ext>
                </a:extLst>
              </a:tr>
              <a:tr h="286225">
                <a:tc>
                  <a:txBody>
                    <a:bodyPr/>
                    <a:lstStyle/>
                    <a:p>
                      <a:pPr algn="ctr" fontAlgn="ctr"/>
                      <a:r>
                        <a:rPr lang="en-US" sz="1400" b="1" u="none" strike="noStrike" dirty="0">
                          <a:effectLst/>
                          <a:latin typeface="Verdana" panose="020B0604030504040204" pitchFamily="34" charset="0"/>
                          <a:ea typeface="Verdana" panose="020B0604030504040204" pitchFamily="34" charset="0"/>
                        </a:rPr>
                        <a:t>5208</a:t>
                      </a:r>
                      <a:endParaRPr lang="en-US" sz="1400" b="1"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BB85DF"/>
                    </a:solidFill>
                  </a:tcPr>
                </a:tc>
                <a:extLst>
                  <a:ext uri="{0D108BD9-81ED-4DB2-BD59-A6C34878D82A}">
                    <a16:rowId xmlns:a16="http://schemas.microsoft.com/office/drawing/2014/main" val="10003"/>
                  </a:ext>
                </a:extLst>
              </a:tr>
            </a:tbl>
          </a:graphicData>
        </a:graphic>
      </p:graphicFrame>
      <p:graphicFrame>
        <p:nvGraphicFramePr>
          <p:cNvPr id="15" name="Content Placeholder 3">
            <a:extLst>
              <a:ext uri="{FF2B5EF4-FFF2-40B4-BE49-F238E27FC236}">
                <a16:creationId xmlns:a16="http://schemas.microsoft.com/office/drawing/2014/main" id="{C91EE687-CD1E-E6A3-3C45-3C67E56AE568}"/>
              </a:ext>
            </a:extLst>
          </p:cNvPr>
          <p:cNvGraphicFramePr>
            <a:graphicFrameLocks/>
          </p:cNvGraphicFramePr>
          <p:nvPr>
            <p:extLst>
              <p:ext uri="{D42A27DB-BD31-4B8C-83A1-F6EECF244321}">
                <p14:modId xmlns:p14="http://schemas.microsoft.com/office/powerpoint/2010/main" val="2674784484"/>
              </p:ext>
            </p:extLst>
          </p:nvPr>
        </p:nvGraphicFramePr>
        <p:xfrm>
          <a:off x="5578299" y="5148172"/>
          <a:ext cx="1501687" cy="901775"/>
        </p:xfrm>
        <a:graphic>
          <a:graphicData uri="http://schemas.openxmlformats.org/drawingml/2006/table">
            <a:tbl>
              <a:tblPr firstRow="1" bandRow="1">
                <a:tableStyleId>{21E4AEA4-8DFA-4A89-87EB-49C32662AFE0}</a:tableStyleId>
              </a:tblPr>
              <a:tblGrid>
                <a:gridCol w="1501687">
                  <a:extLst>
                    <a:ext uri="{9D8B030D-6E8A-4147-A177-3AD203B41FA5}">
                      <a16:colId xmlns:a16="http://schemas.microsoft.com/office/drawing/2014/main" val="20000"/>
                    </a:ext>
                  </a:extLst>
                </a:gridCol>
              </a:tblGrid>
              <a:tr h="329325">
                <a:tc>
                  <a:txBody>
                    <a:bodyPr/>
                    <a:lstStyle/>
                    <a:p>
                      <a:pPr algn="ctr"/>
                      <a:r>
                        <a:rPr lang="en-IN" sz="1400" dirty="0">
                          <a:solidFill>
                            <a:schemeClr val="bg1"/>
                          </a:solidFill>
                          <a:latin typeface="Verdana" panose="020B0604030504040204" pitchFamily="34" charset="0"/>
                          <a:ea typeface="Verdana" panose="020B0604030504040204" pitchFamily="34" charset="0"/>
                        </a:rPr>
                        <a:t>PRINT</a:t>
                      </a:r>
                      <a:endParaRPr lang="en-IN" sz="1400" b="1" dirty="0">
                        <a:solidFill>
                          <a:schemeClr val="bg1"/>
                        </a:solidFill>
                        <a:latin typeface="Verdana" panose="020B0604030504040204" pitchFamily="34" charset="0"/>
                        <a:ea typeface="Verdana" panose="020B0604030504040204" pitchFamily="34" charset="0"/>
                      </a:endParaRPr>
                    </a:p>
                  </a:txBody>
                  <a:tcPr marL="91412" marR="91412" marT="45706" marB="4570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3F8B05"/>
                    </a:solidFill>
                  </a:tcPr>
                </a:tc>
                <a:extLst>
                  <a:ext uri="{0D108BD9-81ED-4DB2-BD59-A6C34878D82A}">
                    <a16:rowId xmlns:a16="http://schemas.microsoft.com/office/drawing/2014/main" val="10000"/>
                  </a:ext>
                </a:extLst>
              </a:tr>
              <a:tr h="286225">
                <a:tc>
                  <a:txBody>
                    <a:bodyPr/>
                    <a:lstStyle/>
                    <a:p>
                      <a:pPr algn="ctr" fontAlgn="ctr"/>
                      <a:r>
                        <a:rPr lang="en-US" sz="1400" b="1" u="none" strike="noStrike" dirty="0">
                          <a:solidFill>
                            <a:schemeClr val="tx1"/>
                          </a:solidFill>
                          <a:effectLst/>
                          <a:latin typeface="Verdana" panose="020B0604030504040204" pitchFamily="34" charset="0"/>
                          <a:ea typeface="Verdana" panose="020B0604030504040204" pitchFamily="34" charset="0"/>
                        </a:rPr>
                        <a:t>20272</a:t>
                      </a:r>
                      <a:endParaRPr lang="en-US" sz="1400" b="1" i="0" u="none" strike="noStrike" dirty="0">
                        <a:solidFill>
                          <a:schemeClr val="tx1"/>
                        </a:solidFill>
                        <a:effectLst/>
                        <a:latin typeface="Verdana" panose="020B0604030504040204" pitchFamily="34" charset="0"/>
                        <a:ea typeface="Verdana" panose="020B060403050404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8BCA3E"/>
                    </a:solidFill>
                  </a:tcPr>
                </a:tc>
                <a:extLst>
                  <a:ext uri="{0D108BD9-81ED-4DB2-BD59-A6C34878D82A}">
                    <a16:rowId xmlns:a16="http://schemas.microsoft.com/office/drawing/2014/main" val="10002"/>
                  </a:ext>
                </a:extLst>
              </a:tr>
              <a:tr h="286225">
                <a:tc>
                  <a:txBody>
                    <a:bodyPr/>
                    <a:lstStyle/>
                    <a:p>
                      <a:pPr algn="ctr" fontAlgn="ctr"/>
                      <a:r>
                        <a:rPr lang="en-US" sz="1400" b="1" u="none" strike="noStrike" dirty="0">
                          <a:solidFill>
                            <a:schemeClr val="tx1"/>
                          </a:solidFill>
                          <a:effectLst/>
                          <a:latin typeface="Verdana" panose="020B0604030504040204" pitchFamily="34" charset="0"/>
                          <a:ea typeface="Verdana" panose="020B0604030504040204" pitchFamily="34" charset="0"/>
                        </a:rPr>
                        <a:t>21691</a:t>
                      </a:r>
                      <a:endParaRPr lang="en-US" sz="1400" b="1" i="0" u="none" strike="noStrike" dirty="0">
                        <a:solidFill>
                          <a:schemeClr val="tx1"/>
                        </a:solidFill>
                        <a:effectLst/>
                        <a:latin typeface="Verdana" panose="020B0604030504040204" pitchFamily="34" charset="0"/>
                        <a:ea typeface="Verdana" panose="020B060403050404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94D872"/>
                    </a:solidFill>
                  </a:tcPr>
                </a:tc>
                <a:extLst>
                  <a:ext uri="{0D108BD9-81ED-4DB2-BD59-A6C34878D82A}">
                    <a16:rowId xmlns:a16="http://schemas.microsoft.com/office/drawing/2014/main" val="10003"/>
                  </a:ext>
                </a:extLst>
              </a:tr>
            </a:tbl>
          </a:graphicData>
        </a:graphic>
      </p:graphicFrame>
      <p:graphicFrame>
        <p:nvGraphicFramePr>
          <p:cNvPr id="16" name="Content Placeholder 3">
            <a:extLst>
              <a:ext uri="{FF2B5EF4-FFF2-40B4-BE49-F238E27FC236}">
                <a16:creationId xmlns:a16="http://schemas.microsoft.com/office/drawing/2014/main" id="{164B1759-A738-B047-7B31-89EC2FD72FBE}"/>
              </a:ext>
            </a:extLst>
          </p:cNvPr>
          <p:cNvGraphicFramePr>
            <a:graphicFrameLocks/>
          </p:cNvGraphicFramePr>
          <p:nvPr>
            <p:extLst>
              <p:ext uri="{D42A27DB-BD31-4B8C-83A1-F6EECF244321}">
                <p14:modId xmlns:p14="http://schemas.microsoft.com/office/powerpoint/2010/main" val="184926493"/>
              </p:ext>
            </p:extLst>
          </p:nvPr>
        </p:nvGraphicFramePr>
        <p:xfrm>
          <a:off x="10161336" y="5148172"/>
          <a:ext cx="1532779" cy="901775"/>
        </p:xfrm>
        <a:graphic>
          <a:graphicData uri="http://schemas.openxmlformats.org/drawingml/2006/table">
            <a:tbl>
              <a:tblPr firstRow="1" bandRow="1">
                <a:tableStyleId>{7DF18680-E054-41AD-8BC1-D1AEF772440D}</a:tableStyleId>
              </a:tblPr>
              <a:tblGrid>
                <a:gridCol w="1532779">
                  <a:extLst>
                    <a:ext uri="{9D8B030D-6E8A-4147-A177-3AD203B41FA5}">
                      <a16:colId xmlns:a16="http://schemas.microsoft.com/office/drawing/2014/main" val="20000"/>
                    </a:ext>
                  </a:extLst>
                </a:gridCol>
              </a:tblGrid>
              <a:tr h="329325">
                <a:tc>
                  <a:txBody>
                    <a:bodyPr/>
                    <a:lstStyle/>
                    <a:p>
                      <a:pPr algn="ctr"/>
                      <a:r>
                        <a:rPr lang="en-IN" sz="1400" dirty="0">
                          <a:latin typeface="Verdana" panose="020B0604030504040204" pitchFamily="34" charset="0"/>
                          <a:ea typeface="Verdana" panose="020B0604030504040204" pitchFamily="34" charset="0"/>
                        </a:rPr>
                        <a:t>CINEMA</a:t>
                      </a:r>
                      <a:endParaRPr lang="en-IN" sz="1400" b="1" dirty="0">
                        <a:latin typeface="Verdana" panose="020B0604030504040204" pitchFamily="34" charset="0"/>
                        <a:ea typeface="Verdana" panose="020B0604030504040204" pitchFamily="34" charset="0"/>
                      </a:endParaRPr>
                    </a:p>
                  </a:txBody>
                  <a:tcPr marL="91412" marR="91412" marT="45706" marB="4570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B50479"/>
                    </a:solidFill>
                  </a:tcPr>
                </a:tc>
                <a:extLst>
                  <a:ext uri="{0D108BD9-81ED-4DB2-BD59-A6C34878D82A}">
                    <a16:rowId xmlns:a16="http://schemas.microsoft.com/office/drawing/2014/main" val="10000"/>
                  </a:ext>
                </a:extLst>
              </a:tr>
              <a:tr h="286225">
                <a:tc>
                  <a:txBody>
                    <a:bodyPr/>
                    <a:lstStyle/>
                    <a:p>
                      <a:pPr algn="ctr" fontAlgn="ctr"/>
                      <a:r>
                        <a:rPr lang="en-US" sz="1400" b="1" u="none" strike="noStrike" dirty="0">
                          <a:effectLst/>
                          <a:latin typeface="Verdana" panose="020B0604030504040204" pitchFamily="34" charset="0"/>
                          <a:ea typeface="Verdana" panose="020B0604030504040204" pitchFamily="34" charset="0"/>
                        </a:rPr>
                        <a:t>851</a:t>
                      </a:r>
                      <a:endParaRPr lang="en-US" sz="1400" b="1"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763B3"/>
                    </a:solidFill>
                  </a:tcPr>
                </a:tc>
                <a:extLst>
                  <a:ext uri="{0D108BD9-81ED-4DB2-BD59-A6C34878D82A}">
                    <a16:rowId xmlns:a16="http://schemas.microsoft.com/office/drawing/2014/main" val="10002"/>
                  </a:ext>
                </a:extLst>
              </a:tr>
              <a:tr h="286225">
                <a:tc>
                  <a:txBody>
                    <a:bodyPr/>
                    <a:lstStyle/>
                    <a:p>
                      <a:pPr algn="ctr" fontAlgn="ctr"/>
                      <a:r>
                        <a:rPr lang="en-US" sz="1400" b="1" u="none" strike="noStrike" dirty="0">
                          <a:effectLst/>
                          <a:latin typeface="Verdana" panose="020B0604030504040204" pitchFamily="34" charset="0"/>
                          <a:ea typeface="Verdana" panose="020B0604030504040204" pitchFamily="34" charset="0"/>
                        </a:rPr>
                        <a:t>928</a:t>
                      </a:r>
                      <a:endParaRPr lang="en-US" sz="1400" b="1"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C8CBC"/>
                    </a:solidFill>
                  </a:tcPr>
                </a:tc>
                <a:extLst>
                  <a:ext uri="{0D108BD9-81ED-4DB2-BD59-A6C34878D82A}">
                    <a16:rowId xmlns:a16="http://schemas.microsoft.com/office/drawing/2014/main" val="10003"/>
                  </a:ext>
                </a:extLst>
              </a:tr>
            </a:tbl>
          </a:graphicData>
        </a:graphic>
      </p:graphicFrame>
      <p:graphicFrame>
        <p:nvGraphicFramePr>
          <p:cNvPr id="17" name="Content Placeholder 3">
            <a:extLst>
              <a:ext uri="{FF2B5EF4-FFF2-40B4-BE49-F238E27FC236}">
                <a16:creationId xmlns:a16="http://schemas.microsoft.com/office/drawing/2014/main" id="{3D80548E-9CED-8521-3048-21702100B3A8}"/>
              </a:ext>
            </a:extLst>
          </p:cNvPr>
          <p:cNvGraphicFramePr>
            <a:graphicFrameLocks/>
          </p:cNvGraphicFramePr>
          <p:nvPr>
            <p:extLst>
              <p:ext uri="{D42A27DB-BD31-4B8C-83A1-F6EECF244321}">
                <p14:modId xmlns:p14="http://schemas.microsoft.com/office/powerpoint/2010/main" val="2861046450"/>
              </p:ext>
            </p:extLst>
          </p:nvPr>
        </p:nvGraphicFramePr>
        <p:xfrm>
          <a:off x="1045466" y="5158792"/>
          <a:ext cx="1381146" cy="901775"/>
        </p:xfrm>
        <a:graphic>
          <a:graphicData uri="http://schemas.openxmlformats.org/drawingml/2006/table">
            <a:tbl>
              <a:tblPr firstRow="1" bandRow="1">
                <a:tableStyleId>{073A0DAA-6AF3-43AB-8588-CEC1D06C72B9}</a:tableStyleId>
              </a:tblPr>
              <a:tblGrid>
                <a:gridCol w="1381146">
                  <a:extLst>
                    <a:ext uri="{9D8B030D-6E8A-4147-A177-3AD203B41FA5}">
                      <a16:colId xmlns:a16="http://schemas.microsoft.com/office/drawing/2014/main" val="20000"/>
                    </a:ext>
                  </a:extLst>
                </a:gridCol>
              </a:tblGrid>
              <a:tr h="329325">
                <a:tc>
                  <a:txBody>
                    <a:bodyPr/>
                    <a:lstStyle/>
                    <a:p>
                      <a:pPr algn="ctr"/>
                      <a:r>
                        <a:rPr lang="en-IN" sz="1400" b="1" dirty="0">
                          <a:latin typeface="Verdana" panose="020B0604030504040204" pitchFamily="34" charset="0"/>
                          <a:ea typeface="Verdana" panose="020B0604030504040204" pitchFamily="34" charset="0"/>
                        </a:rPr>
                        <a:t>Total Adex</a:t>
                      </a:r>
                    </a:p>
                  </a:txBody>
                  <a:tcPr marL="91412" marR="91412" marT="45706" marB="45706" anchor="ctr"/>
                </a:tc>
                <a:extLst>
                  <a:ext uri="{0D108BD9-81ED-4DB2-BD59-A6C34878D82A}">
                    <a16:rowId xmlns:a16="http://schemas.microsoft.com/office/drawing/2014/main" val="10000"/>
                  </a:ext>
                </a:extLst>
              </a:tr>
              <a:tr h="286225">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Verdana" panose="020B0604030504040204" pitchFamily="34" charset="0"/>
                          <a:ea typeface="Verdana" panose="020B0604030504040204" pitchFamily="34" charset="0"/>
                        </a:rPr>
                        <a:t>107980</a:t>
                      </a:r>
                    </a:p>
                  </a:txBody>
                  <a:tcPr marL="9525" marR="9525" marT="9525" marB="0" anchor="ctr"/>
                </a:tc>
                <a:extLst>
                  <a:ext uri="{0D108BD9-81ED-4DB2-BD59-A6C34878D82A}">
                    <a16:rowId xmlns:a16="http://schemas.microsoft.com/office/drawing/2014/main" val="10002"/>
                  </a:ext>
                </a:extLst>
              </a:tr>
              <a:tr h="286225">
                <a:tc>
                  <a:txBody>
                    <a:bodyPr/>
                    <a:lstStyle/>
                    <a:p>
                      <a:pPr algn="ctr" fontAlgn="ctr"/>
                      <a:r>
                        <a:rPr lang="en-US" sz="1400" b="1" i="0" u="none" strike="noStrike" dirty="0">
                          <a:solidFill>
                            <a:srgbClr val="000000"/>
                          </a:solidFill>
                          <a:effectLst/>
                          <a:latin typeface="Verdana" panose="020B0604030504040204" pitchFamily="34" charset="0"/>
                          <a:ea typeface="Verdana" panose="020B0604030504040204" pitchFamily="34" charset="0"/>
                        </a:rPr>
                        <a:t>120022</a:t>
                      </a:r>
                    </a:p>
                  </a:txBody>
                  <a:tcPr marL="9525" marR="9525" marT="9525" marB="0" anchor="ctr"/>
                </a:tc>
                <a:extLst>
                  <a:ext uri="{0D108BD9-81ED-4DB2-BD59-A6C34878D82A}">
                    <a16:rowId xmlns:a16="http://schemas.microsoft.com/office/drawing/2014/main" val="10003"/>
                  </a:ext>
                </a:extLst>
              </a:tr>
            </a:tbl>
          </a:graphicData>
        </a:graphic>
      </p:graphicFrame>
      <p:graphicFrame>
        <p:nvGraphicFramePr>
          <p:cNvPr id="18" name="Content Placeholder 3">
            <a:extLst>
              <a:ext uri="{FF2B5EF4-FFF2-40B4-BE49-F238E27FC236}">
                <a16:creationId xmlns:a16="http://schemas.microsoft.com/office/drawing/2014/main" id="{3A3BC3BD-DEBC-457C-0C0F-8D211E2D8170}"/>
              </a:ext>
            </a:extLst>
          </p:cNvPr>
          <p:cNvGraphicFramePr>
            <a:graphicFrameLocks/>
          </p:cNvGraphicFramePr>
          <p:nvPr>
            <p:extLst>
              <p:ext uri="{D42A27DB-BD31-4B8C-83A1-F6EECF244321}">
                <p14:modId xmlns:p14="http://schemas.microsoft.com/office/powerpoint/2010/main" val="1024317243"/>
              </p:ext>
            </p:extLst>
          </p:nvPr>
        </p:nvGraphicFramePr>
        <p:xfrm>
          <a:off x="14716" y="5158792"/>
          <a:ext cx="1030750" cy="901775"/>
        </p:xfrm>
        <a:graphic>
          <a:graphicData uri="http://schemas.openxmlformats.org/drawingml/2006/table">
            <a:tbl>
              <a:tblPr firstRow="1" bandRow="1">
                <a:tableStyleId>{073A0DAA-6AF3-43AB-8588-CEC1D06C72B9}</a:tableStyleId>
              </a:tblPr>
              <a:tblGrid>
                <a:gridCol w="1030750">
                  <a:extLst>
                    <a:ext uri="{9D8B030D-6E8A-4147-A177-3AD203B41FA5}">
                      <a16:colId xmlns:a16="http://schemas.microsoft.com/office/drawing/2014/main" val="20000"/>
                    </a:ext>
                  </a:extLst>
                </a:gridCol>
              </a:tblGrid>
              <a:tr h="329325">
                <a:tc>
                  <a:txBody>
                    <a:bodyPr/>
                    <a:lstStyle/>
                    <a:p>
                      <a:pPr algn="ctr"/>
                      <a:r>
                        <a:rPr lang="en-IN" sz="1400" b="1" dirty="0">
                          <a:latin typeface="Verdana" panose="020B0604030504040204" pitchFamily="34" charset="0"/>
                          <a:ea typeface="Verdana" panose="020B0604030504040204" pitchFamily="34" charset="0"/>
                        </a:rPr>
                        <a:t>Year</a:t>
                      </a:r>
                    </a:p>
                  </a:txBody>
                  <a:tcPr marL="91412" marR="91412" marT="45706" marB="45706" anchor="ctr"/>
                </a:tc>
                <a:extLst>
                  <a:ext uri="{0D108BD9-81ED-4DB2-BD59-A6C34878D82A}">
                    <a16:rowId xmlns:a16="http://schemas.microsoft.com/office/drawing/2014/main" val="10000"/>
                  </a:ext>
                </a:extLst>
              </a:tr>
              <a:tr h="286225">
                <a:tc>
                  <a:txBody>
                    <a:bodyPr/>
                    <a:lstStyle/>
                    <a:p>
                      <a:pPr algn="ctr" fontAlgn="ctr"/>
                      <a:r>
                        <a:rPr lang="en-US" sz="1400" b="1" i="0" u="none" strike="noStrike" dirty="0">
                          <a:solidFill>
                            <a:srgbClr val="000000"/>
                          </a:solidFill>
                          <a:effectLst/>
                          <a:latin typeface="Verdana" panose="020B0604030504040204" pitchFamily="34" charset="0"/>
                          <a:ea typeface="Verdana" panose="020B0604030504040204" pitchFamily="34" charset="0"/>
                        </a:rPr>
                        <a:t>2024</a:t>
                      </a:r>
                    </a:p>
                  </a:txBody>
                  <a:tcPr marL="9525" marR="9525" marT="9525" marB="0" anchor="ctr"/>
                </a:tc>
                <a:extLst>
                  <a:ext uri="{0D108BD9-81ED-4DB2-BD59-A6C34878D82A}">
                    <a16:rowId xmlns:a16="http://schemas.microsoft.com/office/drawing/2014/main" val="10002"/>
                  </a:ext>
                </a:extLst>
              </a:tr>
              <a:tr h="286225">
                <a:tc>
                  <a:txBody>
                    <a:bodyPr/>
                    <a:lstStyle/>
                    <a:p>
                      <a:pPr algn="ctr" fontAlgn="ctr"/>
                      <a:r>
                        <a:rPr lang="en-US" sz="1400" b="1" i="0" u="none" strike="noStrike" dirty="0">
                          <a:solidFill>
                            <a:srgbClr val="000000"/>
                          </a:solidFill>
                          <a:effectLst/>
                          <a:latin typeface="Verdana" panose="020B0604030504040204" pitchFamily="34" charset="0"/>
                          <a:ea typeface="Verdana" panose="020B0604030504040204" pitchFamily="34" charset="0"/>
                        </a:rPr>
                        <a:t>2025 Est</a:t>
                      </a:r>
                    </a:p>
                  </a:txBody>
                  <a:tcPr marL="9525" marR="9525" marT="9525" marB="0" anchor="ctr"/>
                </a:tc>
                <a:extLst>
                  <a:ext uri="{0D108BD9-81ED-4DB2-BD59-A6C34878D82A}">
                    <a16:rowId xmlns:a16="http://schemas.microsoft.com/office/drawing/2014/main" val="10003"/>
                  </a:ext>
                </a:extLst>
              </a:tr>
            </a:tbl>
          </a:graphicData>
        </a:graphic>
      </p:graphicFrame>
      <p:sp>
        <p:nvSpPr>
          <p:cNvPr id="19" name="TextBox 18">
            <a:extLst>
              <a:ext uri="{FF2B5EF4-FFF2-40B4-BE49-F238E27FC236}">
                <a16:creationId xmlns:a16="http://schemas.microsoft.com/office/drawing/2014/main" id="{94DF2F8B-EA9F-0520-3DD4-3452224131F9}"/>
              </a:ext>
            </a:extLst>
          </p:cNvPr>
          <p:cNvSpPr txBox="1"/>
          <p:nvPr/>
        </p:nvSpPr>
        <p:spPr>
          <a:xfrm>
            <a:off x="14716" y="4768956"/>
            <a:ext cx="2411895" cy="338554"/>
          </a:xfrm>
          <a:prstGeom prst="rect">
            <a:avLst/>
          </a:prstGeom>
          <a:noFill/>
        </p:spPr>
        <p:txBody>
          <a:bodyPr wrap="square">
            <a:spAutoFit/>
          </a:bodyPr>
          <a:lstStyle/>
          <a:p>
            <a:pPr algn="ctr" fontAlgn="ctr"/>
            <a:r>
              <a:rPr lang="en-US" sz="1600" b="1" i="0" u="none" strike="noStrike" dirty="0">
                <a:solidFill>
                  <a:srgbClr val="000000"/>
                </a:solidFill>
                <a:effectLst/>
                <a:latin typeface="Verdana" panose="020B0604030504040204" pitchFamily="34" charset="0"/>
                <a:ea typeface="Verdana" panose="020B0604030504040204" pitchFamily="34" charset="0"/>
              </a:rPr>
              <a:t>In Rs Crores</a:t>
            </a:r>
          </a:p>
        </p:txBody>
      </p:sp>
      <p:sp>
        <p:nvSpPr>
          <p:cNvPr id="20" name="TextBox 19">
            <a:extLst>
              <a:ext uri="{FF2B5EF4-FFF2-40B4-BE49-F238E27FC236}">
                <a16:creationId xmlns:a16="http://schemas.microsoft.com/office/drawing/2014/main" id="{551D7981-7FDB-08C6-92C2-9218225C1088}"/>
              </a:ext>
            </a:extLst>
          </p:cNvPr>
          <p:cNvSpPr txBox="1"/>
          <p:nvPr/>
        </p:nvSpPr>
        <p:spPr>
          <a:xfrm>
            <a:off x="256999" y="1633824"/>
            <a:ext cx="2169612" cy="369332"/>
          </a:xfrm>
          <a:prstGeom prst="rect">
            <a:avLst/>
          </a:prstGeom>
          <a:noFill/>
        </p:spPr>
        <p:txBody>
          <a:bodyPr wrap="square">
            <a:spAutoFit/>
          </a:bodyPr>
          <a:lstStyle/>
          <a:p>
            <a:pPr algn="ctr" fontAlgn="ctr"/>
            <a:r>
              <a:rPr lang="en-US" b="1" i="0" u="none" strike="noStrike" dirty="0">
                <a:solidFill>
                  <a:srgbClr val="000000"/>
                </a:solidFill>
                <a:effectLst/>
                <a:latin typeface="Verdana" panose="020B0604030504040204" pitchFamily="34" charset="0"/>
                <a:ea typeface="Verdana" panose="020B0604030504040204" pitchFamily="34" charset="0"/>
              </a:rPr>
              <a:t>Growth %</a:t>
            </a:r>
          </a:p>
        </p:txBody>
      </p:sp>
    </p:spTree>
    <p:extLst>
      <p:ext uri="{BB962C8B-B14F-4D97-AF65-F5344CB8AC3E}">
        <p14:creationId xmlns:p14="http://schemas.microsoft.com/office/powerpoint/2010/main" val="14044943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2290E-0227-BF26-E06B-D58D790EF4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EBA300-F108-96D2-B9C7-283F74F6FB76}"/>
              </a:ext>
            </a:extLst>
          </p:cNvPr>
          <p:cNvSpPr>
            <a:spLocks noGrp="1"/>
          </p:cNvSpPr>
          <p:nvPr>
            <p:ph type="title"/>
          </p:nvPr>
        </p:nvSpPr>
        <p:spPr>
          <a:xfrm>
            <a:off x="482143" y="248166"/>
            <a:ext cx="10515600" cy="1325563"/>
          </a:xfrm>
        </p:spPr>
        <p:txBody>
          <a:bodyPr>
            <a:normAutofit/>
          </a:bodyPr>
          <a:lstStyle/>
          <a:p>
            <a:r>
              <a:rPr lang="en-US" b="1" dirty="0"/>
              <a:t>Digital continues to gain share from TV &amp; Print and inching closer to 45% share</a:t>
            </a:r>
            <a:endParaRPr lang="en-IN" dirty="0"/>
          </a:p>
        </p:txBody>
      </p:sp>
      <p:graphicFrame>
        <p:nvGraphicFramePr>
          <p:cNvPr id="5" name="Content Placeholder 5">
            <a:extLst>
              <a:ext uri="{FF2B5EF4-FFF2-40B4-BE49-F238E27FC236}">
                <a16:creationId xmlns:a16="http://schemas.microsoft.com/office/drawing/2014/main" id="{C8C2042C-DF46-9290-0491-1BDC1475F2B0}"/>
              </a:ext>
            </a:extLst>
          </p:cNvPr>
          <p:cNvGraphicFramePr>
            <a:graphicFrameLocks/>
          </p:cNvGraphicFramePr>
          <p:nvPr>
            <p:extLst>
              <p:ext uri="{D42A27DB-BD31-4B8C-83A1-F6EECF244321}">
                <p14:modId xmlns:p14="http://schemas.microsoft.com/office/powerpoint/2010/main" val="4107287682"/>
              </p:ext>
            </p:extLst>
          </p:nvPr>
        </p:nvGraphicFramePr>
        <p:xfrm>
          <a:off x="101695" y="1227659"/>
          <a:ext cx="11466527" cy="446075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295666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C2DD8-BECF-A51D-64D2-852A20B223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4C0D09-C921-14B0-8BD1-EB0ADDA9ADFA}"/>
              </a:ext>
            </a:extLst>
          </p:cNvPr>
          <p:cNvSpPr>
            <a:spLocks noGrp="1"/>
          </p:cNvSpPr>
          <p:nvPr>
            <p:ph type="title"/>
          </p:nvPr>
        </p:nvSpPr>
        <p:spPr>
          <a:xfrm>
            <a:off x="450245" y="95620"/>
            <a:ext cx="10515600" cy="1325563"/>
          </a:xfrm>
        </p:spPr>
        <p:txBody>
          <a:bodyPr>
            <a:normAutofit/>
          </a:bodyPr>
          <a:lstStyle/>
          <a:p>
            <a:r>
              <a:rPr lang="en-US" sz="3100" b="1" dirty="0"/>
              <a:t>India vs Global : TV &amp; Print expected to degrow in Global Adex</a:t>
            </a:r>
            <a:br>
              <a:rPr lang="en-US" sz="3100" b="1" dirty="0"/>
            </a:br>
            <a:r>
              <a:rPr lang="en-US" sz="2200" b="1" dirty="0"/>
              <a:t>Global Digital Adex expected to further gain share to reach 77%</a:t>
            </a:r>
            <a:endParaRPr lang="en-IN" sz="2200" dirty="0"/>
          </a:p>
        </p:txBody>
      </p:sp>
      <p:graphicFrame>
        <p:nvGraphicFramePr>
          <p:cNvPr id="3" name="Table 2">
            <a:extLst>
              <a:ext uri="{FF2B5EF4-FFF2-40B4-BE49-F238E27FC236}">
                <a16:creationId xmlns:a16="http://schemas.microsoft.com/office/drawing/2014/main" id="{5F41B628-9727-BE63-F590-5F6F127A77A3}"/>
              </a:ext>
            </a:extLst>
          </p:cNvPr>
          <p:cNvGraphicFramePr>
            <a:graphicFrameLocks noGrp="1"/>
          </p:cNvGraphicFramePr>
          <p:nvPr>
            <p:extLst>
              <p:ext uri="{D42A27DB-BD31-4B8C-83A1-F6EECF244321}">
                <p14:modId xmlns:p14="http://schemas.microsoft.com/office/powerpoint/2010/main" val="2181681254"/>
              </p:ext>
            </p:extLst>
          </p:nvPr>
        </p:nvGraphicFramePr>
        <p:xfrm>
          <a:off x="1005513" y="1784092"/>
          <a:ext cx="9754635" cy="3819268"/>
        </p:xfrm>
        <a:graphic>
          <a:graphicData uri="http://schemas.openxmlformats.org/drawingml/2006/table">
            <a:tbl>
              <a:tblPr>
                <a:tableStyleId>{D7AC3CCA-C797-4891-BE02-D94E43425B78}</a:tableStyleId>
              </a:tblPr>
              <a:tblGrid>
                <a:gridCol w="3013874">
                  <a:extLst>
                    <a:ext uri="{9D8B030D-6E8A-4147-A177-3AD203B41FA5}">
                      <a16:colId xmlns:a16="http://schemas.microsoft.com/office/drawing/2014/main" val="264944315"/>
                    </a:ext>
                  </a:extLst>
                </a:gridCol>
                <a:gridCol w="1341155">
                  <a:extLst>
                    <a:ext uri="{9D8B030D-6E8A-4147-A177-3AD203B41FA5}">
                      <a16:colId xmlns:a16="http://schemas.microsoft.com/office/drawing/2014/main" val="3448265467"/>
                    </a:ext>
                  </a:extLst>
                </a:gridCol>
                <a:gridCol w="2060984">
                  <a:extLst>
                    <a:ext uri="{9D8B030D-6E8A-4147-A177-3AD203B41FA5}">
                      <a16:colId xmlns:a16="http://schemas.microsoft.com/office/drawing/2014/main" val="4179485657"/>
                    </a:ext>
                  </a:extLst>
                </a:gridCol>
                <a:gridCol w="1285781">
                  <a:extLst>
                    <a:ext uri="{9D8B030D-6E8A-4147-A177-3AD203B41FA5}">
                      <a16:colId xmlns:a16="http://schemas.microsoft.com/office/drawing/2014/main" val="3484915129"/>
                    </a:ext>
                  </a:extLst>
                </a:gridCol>
                <a:gridCol w="2052841">
                  <a:extLst>
                    <a:ext uri="{9D8B030D-6E8A-4147-A177-3AD203B41FA5}">
                      <a16:colId xmlns:a16="http://schemas.microsoft.com/office/drawing/2014/main" val="1809442041"/>
                    </a:ext>
                  </a:extLst>
                </a:gridCol>
              </a:tblGrid>
              <a:tr h="359765">
                <a:tc>
                  <a:txBody>
                    <a:bodyPr/>
                    <a:lstStyle/>
                    <a:p>
                      <a:pPr algn="ctr" fontAlgn="ctr"/>
                      <a:r>
                        <a:rPr lang="en-IN" sz="2200" b="1" u="none" strike="noStrike" dirty="0">
                          <a:effectLst/>
                        </a:rPr>
                        <a:t>Yr 2025 Est</a:t>
                      </a:r>
                      <a:endParaRPr lang="en-IN" sz="2200" b="1" i="0" u="none" strike="noStrike" dirty="0">
                        <a:solidFill>
                          <a:srgbClr val="000000"/>
                        </a:solidFill>
                        <a:effectLst/>
                        <a:latin typeface="Calibri" panose="020F0502020204030204" pitchFamily="34" charset="0"/>
                      </a:endParaRPr>
                    </a:p>
                  </a:txBody>
                  <a:tcPr marL="6350" marR="6350" marT="6350" marB="0" anchor="ctr">
                    <a:solidFill>
                      <a:schemeClr val="accent6">
                        <a:lumMod val="40000"/>
                        <a:lumOff val="60000"/>
                      </a:schemeClr>
                    </a:solidFill>
                  </a:tcPr>
                </a:tc>
                <a:tc gridSpan="2">
                  <a:txBody>
                    <a:bodyPr/>
                    <a:lstStyle/>
                    <a:p>
                      <a:pPr algn="ctr" fontAlgn="ctr"/>
                      <a:r>
                        <a:rPr lang="en-IN" sz="2200" b="1" u="none" strike="noStrike" dirty="0">
                          <a:effectLst/>
                        </a:rPr>
                        <a:t>INDIA</a:t>
                      </a:r>
                      <a:endParaRPr lang="en-IN" sz="2200" b="1" i="0" u="none" strike="noStrike" dirty="0">
                        <a:solidFill>
                          <a:srgbClr val="FFFFFF"/>
                        </a:solidFill>
                        <a:effectLst/>
                        <a:latin typeface="Calibri" panose="020F0502020204030204" pitchFamily="34" charset="0"/>
                      </a:endParaRPr>
                    </a:p>
                  </a:txBody>
                  <a:tcPr marL="6350" marR="6350" marT="6350" marB="0" anchor="ctr">
                    <a:solidFill>
                      <a:schemeClr val="accent6">
                        <a:lumMod val="40000"/>
                        <a:lumOff val="60000"/>
                      </a:schemeClr>
                    </a:solidFill>
                  </a:tcPr>
                </a:tc>
                <a:tc hMerge="1">
                  <a:txBody>
                    <a:bodyPr/>
                    <a:lstStyle/>
                    <a:p>
                      <a:endParaRPr lang="en-IN"/>
                    </a:p>
                  </a:txBody>
                  <a:tcPr/>
                </a:tc>
                <a:tc gridSpan="2">
                  <a:txBody>
                    <a:bodyPr/>
                    <a:lstStyle/>
                    <a:p>
                      <a:pPr algn="ctr" fontAlgn="ctr"/>
                      <a:r>
                        <a:rPr lang="en-IN" sz="2200" b="1" u="none" strike="noStrike" dirty="0">
                          <a:effectLst/>
                        </a:rPr>
                        <a:t>GLOBAL</a:t>
                      </a:r>
                      <a:endParaRPr lang="en-IN" sz="2200" b="1" i="0" u="none" strike="noStrike" dirty="0">
                        <a:solidFill>
                          <a:srgbClr val="FFFFFF"/>
                        </a:solidFill>
                        <a:effectLst/>
                        <a:latin typeface="Arial" panose="020B0604020202020204" pitchFamily="34" charset="0"/>
                      </a:endParaRPr>
                    </a:p>
                  </a:txBody>
                  <a:tcPr marL="6350" marR="6350" marT="6350" marB="0" anchor="ctr">
                    <a:solidFill>
                      <a:schemeClr val="accent2">
                        <a:lumMod val="40000"/>
                        <a:lumOff val="60000"/>
                      </a:schemeClr>
                    </a:solidFill>
                  </a:tcPr>
                </a:tc>
                <a:tc hMerge="1">
                  <a:txBody>
                    <a:bodyPr/>
                    <a:lstStyle/>
                    <a:p>
                      <a:endParaRPr lang="en-IN"/>
                    </a:p>
                  </a:txBody>
                  <a:tcPr/>
                </a:tc>
                <a:extLst>
                  <a:ext uri="{0D108BD9-81ED-4DB2-BD59-A6C34878D82A}">
                    <a16:rowId xmlns:a16="http://schemas.microsoft.com/office/drawing/2014/main" val="895478510"/>
                  </a:ext>
                </a:extLst>
              </a:tr>
              <a:tr h="581383">
                <a:tc>
                  <a:txBody>
                    <a:bodyPr/>
                    <a:lstStyle/>
                    <a:p>
                      <a:pPr algn="ctr" fontAlgn="ctr"/>
                      <a:r>
                        <a:rPr lang="en-IN" sz="2200" b="1" u="none" strike="noStrike" dirty="0">
                          <a:effectLst/>
                        </a:rPr>
                        <a:t>Medium</a:t>
                      </a:r>
                      <a:endParaRPr lang="en-IN" sz="2200" b="1" i="0" u="none" strike="noStrike" dirty="0">
                        <a:solidFill>
                          <a:srgbClr val="000000"/>
                        </a:solidFill>
                        <a:effectLst/>
                        <a:latin typeface="Calibri" panose="020F0502020204030204" pitchFamily="34" charset="0"/>
                      </a:endParaRPr>
                    </a:p>
                  </a:txBody>
                  <a:tcPr marL="6350" marR="6350" marT="6350" marB="0" anchor="ctr">
                    <a:solidFill>
                      <a:schemeClr val="accent6">
                        <a:lumMod val="40000"/>
                        <a:lumOff val="60000"/>
                      </a:schemeClr>
                    </a:solidFill>
                  </a:tcPr>
                </a:tc>
                <a:tc>
                  <a:txBody>
                    <a:bodyPr/>
                    <a:lstStyle/>
                    <a:p>
                      <a:pPr algn="ctr" fontAlgn="ctr"/>
                      <a:r>
                        <a:rPr lang="en-IN" sz="2200" b="1" u="none" strike="noStrike" dirty="0">
                          <a:effectLst/>
                        </a:rPr>
                        <a:t>% Share</a:t>
                      </a:r>
                      <a:endParaRPr lang="en-IN" sz="2200" b="1" i="0" u="none" strike="noStrike" dirty="0">
                        <a:solidFill>
                          <a:srgbClr val="FFFFFF"/>
                        </a:solidFill>
                        <a:effectLst/>
                        <a:latin typeface="Calibri" panose="020F0502020204030204" pitchFamily="34" charset="0"/>
                      </a:endParaRPr>
                    </a:p>
                  </a:txBody>
                  <a:tcPr marL="6350" marR="6350" marT="6350" marB="0" anchor="ctr">
                    <a:solidFill>
                      <a:schemeClr val="accent6">
                        <a:lumMod val="40000"/>
                        <a:lumOff val="60000"/>
                      </a:schemeClr>
                    </a:solidFill>
                  </a:tcPr>
                </a:tc>
                <a:tc>
                  <a:txBody>
                    <a:bodyPr/>
                    <a:lstStyle/>
                    <a:p>
                      <a:pPr algn="ctr" fontAlgn="ctr"/>
                      <a:r>
                        <a:rPr lang="en-IN" sz="2200" b="1" u="none" strike="noStrike" dirty="0">
                          <a:effectLst/>
                        </a:rPr>
                        <a:t>Growth 25 / 24</a:t>
                      </a:r>
                      <a:endParaRPr lang="en-IN" sz="2200" b="1" i="0" u="none" strike="noStrike" dirty="0">
                        <a:solidFill>
                          <a:srgbClr val="FFFFFF"/>
                        </a:solidFill>
                        <a:effectLst/>
                        <a:latin typeface="Calibri" panose="020F0502020204030204" pitchFamily="34" charset="0"/>
                      </a:endParaRPr>
                    </a:p>
                  </a:txBody>
                  <a:tcPr marL="6350" marR="6350" marT="6350" marB="0" anchor="ctr">
                    <a:solidFill>
                      <a:schemeClr val="accent6">
                        <a:lumMod val="40000"/>
                        <a:lumOff val="60000"/>
                      </a:schemeClr>
                    </a:solidFill>
                  </a:tcPr>
                </a:tc>
                <a:tc>
                  <a:txBody>
                    <a:bodyPr/>
                    <a:lstStyle/>
                    <a:p>
                      <a:pPr algn="ctr" fontAlgn="ctr"/>
                      <a:r>
                        <a:rPr lang="en-IN" sz="2200" b="1" u="none" strike="noStrike">
                          <a:effectLst/>
                        </a:rPr>
                        <a:t>% Share</a:t>
                      </a:r>
                      <a:endParaRPr lang="en-IN" sz="2200" b="1" i="0" u="none" strike="noStrike">
                        <a:solidFill>
                          <a:srgbClr val="FFFFFF"/>
                        </a:solidFill>
                        <a:effectLst/>
                        <a:latin typeface="Calibri" panose="020F0502020204030204" pitchFamily="34" charset="0"/>
                      </a:endParaRPr>
                    </a:p>
                  </a:txBody>
                  <a:tcPr marL="6350" marR="6350" marT="6350" marB="0" anchor="ctr">
                    <a:solidFill>
                      <a:schemeClr val="accent2">
                        <a:lumMod val="40000"/>
                        <a:lumOff val="60000"/>
                      </a:schemeClr>
                    </a:solidFill>
                  </a:tcPr>
                </a:tc>
                <a:tc>
                  <a:txBody>
                    <a:bodyPr/>
                    <a:lstStyle/>
                    <a:p>
                      <a:pPr algn="ctr" fontAlgn="ctr"/>
                      <a:r>
                        <a:rPr lang="en-IN" sz="2200" b="1" u="none" strike="noStrike" dirty="0">
                          <a:effectLst/>
                        </a:rPr>
                        <a:t>Growth 25 / 24</a:t>
                      </a:r>
                      <a:endParaRPr lang="en-IN" sz="2200" b="1" i="0" u="none" strike="noStrike" dirty="0">
                        <a:solidFill>
                          <a:srgbClr val="FFFFFF"/>
                        </a:solidFill>
                        <a:effectLst/>
                        <a:latin typeface="Calibri" panose="020F0502020204030204" pitchFamily="34" charset="0"/>
                      </a:endParaRPr>
                    </a:p>
                  </a:txBody>
                  <a:tcPr marL="6350" marR="6350" marT="6350" marB="0" anchor="ctr">
                    <a:solidFill>
                      <a:schemeClr val="accent2">
                        <a:lumMod val="40000"/>
                        <a:lumOff val="60000"/>
                      </a:schemeClr>
                    </a:solidFill>
                  </a:tcPr>
                </a:tc>
                <a:extLst>
                  <a:ext uri="{0D108BD9-81ED-4DB2-BD59-A6C34878D82A}">
                    <a16:rowId xmlns:a16="http://schemas.microsoft.com/office/drawing/2014/main" val="2018044166"/>
                  </a:ext>
                </a:extLst>
              </a:tr>
              <a:tr h="359765">
                <a:tc>
                  <a:txBody>
                    <a:bodyPr/>
                    <a:lstStyle/>
                    <a:p>
                      <a:pPr algn="ctr" fontAlgn="ctr"/>
                      <a:r>
                        <a:rPr lang="en-IN" sz="2200" b="1" u="none" strike="noStrike">
                          <a:effectLst/>
                        </a:rPr>
                        <a:t>TV</a:t>
                      </a:r>
                      <a:endParaRPr lang="en-IN" sz="22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IN" sz="2200" b="1" u="none" strike="noStrike" dirty="0">
                          <a:effectLst/>
                        </a:rPr>
                        <a:t>30%</a:t>
                      </a:r>
                      <a:endParaRPr lang="en-IN" sz="22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IN" sz="2200" b="1" u="none" strike="noStrike">
                          <a:effectLst/>
                        </a:rPr>
                        <a:t>6%</a:t>
                      </a:r>
                      <a:endParaRPr lang="en-IN" sz="22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IN" sz="2200" b="1" u="none" strike="noStrike" dirty="0">
                          <a:effectLst/>
                        </a:rPr>
                        <a:t>13%</a:t>
                      </a:r>
                      <a:endParaRPr lang="en-IN" sz="22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IN" sz="2200" b="1" u="none" strike="noStrike" dirty="0">
                          <a:effectLst/>
                        </a:rPr>
                        <a:t>-5%</a:t>
                      </a:r>
                      <a:endParaRPr lang="en-IN" sz="2200" b="1"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961568080"/>
                  </a:ext>
                </a:extLst>
              </a:tr>
              <a:tr h="359765">
                <a:tc>
                  <a:txBody>
                    <a:bodyPr/>
                    <a:lstStyle/>
                    <a:p>
                      <a:pPr algn="ctr" fontAlgn="ctr"/>
                      <a:r>
                        <a:rPr lang="en-IN" sz="2200" b="1" u="none" strike="noStrike">
                          <a:effectLst/>
                        </a:rPr>
                        <a:t>Print</a:t>
                      </a:r>
                      <a:endParaRPr lang="en-IN" sz="22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IN" sz="2200" b="1" u="none" strike="noStrike">
                          <a:effectLst/>
                        </a:rPr>
                        <a:t>18%</a:t>
                      </a:r>
                      <a:endParaRPr lang="en-IN" sz="22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IN" sz="2200" b="1" u="none" strike="noStrike">
                          <a:effectLst/>
                        </a:rPr>
                        <a:t>7%</a:t>
                      </a:r>
                      <a:endParaRPr lang="en-IN" sz="22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IN" sz="2200" b="1" u="none" strike="noStrike">
                          <a:effectLst/>
                        </a:rPr>
                        <a:t>3%</a:t>
                      </a:r>
                      <a:endParaRPr lang="en-IN" sz="22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IN" sz="2200" b="1" u="none" strike="noStrike">
                          <a:effectLst/>
                        </a:rPr>
                        <a:t>-7%</a:t>
                      </a:r>
                      <a:endParaRPr lang="en-IN" sz="2200" b="1"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91693738"/>
                  </a:ext>
                </a:extLst>
              </a:tr>
              <a:tr h="359765">
                <a:tc>
                  <a:txBody>
                    <a:bodyPr/>
                    <a:lstStyle/>
                    <a:p>
                      <a:pPr algn="ctr" fontAlgn="ctr"/>
                      <a:r>
                        <a:rPr lang="en-IN" sz="2200" b="1" u="none" strike="noStrike">
                          <a:effectLst/>
                        </a:rPr>
                        <a:t>Radio</a:t>
                      </a:r>
                      <a:endParaRPr lang="en-IN" sz="22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IN" sz="2200" b="1" u="none" strike="noStrike">
                          <a:effectLst/>
                        </a:rPr>
                        <a:t>2%</a:t>
                      </a:r>
                      <a:endParaRPr lang="en-IN" sz="22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IN" sz="2200" b="1" u="none" strike="noStrike" dirty="0">
                          <a:effectLst/>
                        </a:rPr>
                        <a:t>9%</a:t>
                      </a:r>
                      <a:endParaRPr lang="en-IN" sz="22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IN" sz="2200" b="1" u="none" strike="noStrike">
                          <a:effectLst/>
                        </a:rPr>
                        <a:t>2%</a:t>
                      </a:r>
                      <a:endParaRPr lang="en-IN" sz="22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IN" sz="2200" b="1" u="none" strike="noStrike">
                          <a:effectLst/>
                        </a:rPr>
                        <a:t>-2%</a:t>
                      </a:r>
                      <a:endParaRPr lang="en-IN" sz="2200" b="1"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11674405"/>
                  </a:ext>
                </a:extLst>
              </a:tr>
              <a:tr h="359765">
                <a:tc>
                  <a:txBody>
                    <a:bodyPr/>
                    <a:lstStyle/>
                    <a:p>
                      <a:pPr algn="ctr" fontAlgn="ctr"/>
                      <a:r>
                        <a:rPr lang="en-IN" sz="2200" b="1" u="none" strike="noStrike">
                          <a:effectLst/>
                        </a:rPr>
                        <a:t>Cinema</a:t>
                      </a:r>
                      <a:endParaRPr lang="en-IN" sz="22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IN" sz="2200" b="1" u="none" strike="noStrike">
                          <a:effectLst/>
                        </a:rPr>
                        <a:t>1%</a:t>
                      </a:r>
                      <a:endParaRPr lang="en-IN" sz="22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IN" sz="2200" b="1" u="none" strike="noStrike">
                          <a:effectLst/>
                        </a:rPr>
                        <a:t>9%</a:t>
                      </a:r>
                      <a:endParaRPr lang="en-IN" sz="22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IN" sz="2200" b="1" u="none" strike="noStrike" dirty="0">
                          <a:effectLst/>
                        </a:rPr>
                        <a:t>0.3%</a:t>
                      </a:r>
                      <a:endParaRPr lang="en-IN" sz="22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IN" sz="2200" b="1" u="none" strike="noStrike">
                          <a:effectLst/>
                        </a:rPr>
                        <a:t>4%</a:t>
                      </a:r>
                      <a:endParaRPr lang="en-IN" sz="2200" b="1"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5132029"/>
                  </a:ext>
                </a:extLst>
              </a:tr>
              <a:tr h="359765">
                <a:tc>
                  <a:txBody>
                    <a:bodyPr/>
                    <a:lstStyle/>
                    <a:p>
                      <a:pPr algn="ctr" fontAlgn="ctr"/>
                      <a:r>
                        <a:rPr lang="en-IN" sz="2200" b="1" u="none" strike="noStrike">
                          <a:effectLst/>
                        </a:rPr>
                        <a:t>Outdoor</a:t>
                      </a:r>
                      <a:endParaRPr lang="en-IN" sz="22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IN" sz="2200" b="1" u="none" strike="noStrike">
                          <a:effectLst/>
                        </a:rPr>
                        <a:t>4%</a:t>
                      </a:r>
                      <a:endParaRPr lang="en-IN" sz="22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IN" sz="2200" b="1" u="none" strike="noStrike">
                          <a:effectLst/>
                        </a:rPr>
                        <a:t>12%</a:t>
                      </a:r>
                      <a:endParaRPr lang="en-IN" sz="22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IN" sz="2200" b="1" u="none" strike="noStrike" dirty="0">
                          <a:effectLst/>
                        </a:rPr>
                        <a:t>5%</a:t>
                      </a:r>
                      <a:endParaRPr lang="en-IN" sz="22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IN" sz="2200" b="1" u="none" strike="noStrike">
                          <a:effectLst/>
                        </a:rPr>
                        <a:t>6%</a:t>
                      </a:r>
                      <a:endParaRPr lang="en-IN" sz="2200" b="1"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20528786"/>
                  </a:ext>
                </a:extLst>
              </a:tr>
              <a:tr h="359765">
                <a:tc>
                  <a:txBody>
                    <a:bodyPr/>
                    <a:lstStyle/>
                    <a:p>
                      <a:pPr algn="ctr" fontAlgn="ctr"/>
                      <a:r>
                        <a:rPr lang="en-IN" sz="2200" b="1" u="none" strike="noStrike" dirty="0">
                          <a:effectLst/>
                        </a:rPr>
                        <a:t>Total Traditional</a:t>
                      </a:r>
                      <a:endParaRPr lang="en-IN" sz="2200" b="1" i="0" u="none" strike="noStrike" dirty="0">
                        <a:solidFill>
                          <a:srgbClr val="000000"/>
                        </a:solidFill>
                        <a:effectLst/>
                        <a:latin typeface="Calibri" panose="020F0502020204030204" pitchFamily="34" charset="0"/>
                      </a:endParaRPr>
                    </a:p>
                  </a:txBody>
                  <a:tcPr marL="6350" marR="6350" marT="6350" marB="0" anchor="ctr">
                    <a:solidFill>
                      <a:schemeClr val="tx2">
                        <a:lumMod val="25000"/>
                        <a:lumOff val="75000"/>
                      </a:schemeClr>
                    </a:solidFill>
                  </a:tcPr>
                </a:tc>
                <a:tc>
                  <a:txBody>
                    <a:bodyPr/>
                    <a:lstStyle/>
                    <a:p>
                      <a:pPr algn="ctr" fontAlgn="ctr"/>
                      <a:r>
                        <a:rPr lang="en-IN" sz="2200" b="1" u="none" strike="noStrike" dirty="0">
                          <a:effectLst/>
                        </a:rPr>
                        <a:t>56%</a:t>
                      </a:r>
                      <a:endParaRPr lang="en-IN" sz="2200" b="1" i="0" u="none" strike="noStrike" dirty="0">
                        <a:solidFill>
                          <a:srgbClr val="000000"/>
                        </a:solidFill>
                        <a:effectLst/>
                        <a:latin typeface="Calibri" panose="020F0502020204030204" pitchFamily="34" charset="0"/>
                      </a:endParaRPr>
                    </a:p>
                  </a:txBody>
                  <a:tcPr marL="6350" marR="6350" marT="6350" marB="0" anchor="ctr">
                    <a:solidFill>
                      <a:schemeClr val="tx2">
                        <a:lumMod val="25000"/>
                        <a:lumOff val="75000"/>
                      </a:schemeClr>
                    </a:solidFill>
                  </a:tcPr>
                </a:tc>
                <a:tc>
                  <a:txBody>
                    <a:bodyPr/>
                    <a:lstStyle/>
                    <a:p>
                      <a:pPr algn="ctr" fontAlgn="ctr"/>
                      <a:r>
                        <a:rPr lang="en-IN" sz="2200" b="1" u="none" strike="noStrike" dirty="0">
                          <a:effectLst/>
                        </a:rPr>
                        <a:t>7%</a:t>
                      </a:r>
                      <a:endParaRPr lang="en-IN" sz="2200" b="1" i="0" u="none" strike="noStrike" dirty="0">
                        <a:solidFill>
                          <a:srgbClr val="000000"/>
                        </a:solidFill>
                        <a:effectLst/>
                        <a:latin typeface="Calibri" panose="020F0502020204030204" pitchFamily="34" charset="0"/>
                      </a:endParaRPr>
                    </a:p>
                  </a:txBody>
                  <a:tcPr marL="6350" marR="6350" marT="6350" marB="0" anchor="ctr">
                    <a:solidFill>
                      <a:schemeClr val="tx2">
                        <a:lumMod val="25000"/>
                        <a:lumOff val="75000"/>
                      </a:schemeClr>
                    </a:solidFill>
                  </a:tcPr>
                </a:tc>
                <a:tc>
                  <a:txBody>
                    <a:bodyPr/>
                    <a:lstStyle/>
                    <a:p>
                      <a:pPr algn="ctr" fontAlgn="ctr"/>
                      <a:r>
                        <a:rPr lang="en-IN" sz="2200" b="1" u="none" strike="noStrike" dirty="0">
                          <a:effectLst/>
                        </a:rPr>
                        <a:t>23%</a:t>
                      </a:r>
                      <a:endParaRPr lang="en-IN" sz="2200" b="1" i="0" u="none" strike="noStrike" dirty="0">
                        <a:solidFill>
                          <a:srgbClr val="000000"/>
                        </a:solidFill>
                        <a:effectLst/>
                        <a:latin typeface="Calibri" panose="020F0502020204030204" pitchFamily="34" charset="0"/>
                      </a:endParaRPr>
                    </a:p>
                  </a:txBody>
                  <a:tcPr marL="6350" marR="6350" marT="6350" marB="0" anchor="ctr">
                    <a:solidFill>
                      <a:schemeClr val="tx2">
                        <a:lumMod val="25000"/>
                        <a:lumOff val="75000"/>
                      </a:schemeClr>
                    </a:solidFill>
                  </a:tcPr>
                </a:tc>
                <a:tc>
                  <a:txBody>
                    <a:bodyPr/>
                    <a:lstStyle/>
                    <a:p>
                      <a:pPr algn="ctr" fontAlgn="ctr"/>
                      <a:r>
                        <a:rPr lang="en-IN" sz="2200" b="1" u="none" strike="noStrike" dirty="0">
                          <a:effectLst/>
                        </a:rPr>
                        <a:t>-3%</a:t>
                      </a:r>
                      <a:endParaRPr lang="en-IN" sz="2200" b="1" i="0" u="none" strike="noStrike" dirty="0">
                        <a:solidFill>
                          <a:srgbClr val="000000"/>
                        </a:solidFill>
                        <a:effectLst/>
                        <a:latin typeface="Calibri" panose="020F0502020204030204" pitchFamily="34" charset="0"/>
                      </a:endParaRPr>
                    </a:p>
                  </a:txBody>
                  <a:tcPr marL="6350" marR="6350" marT="6350" marB="0" anchor="ctr">
                    <a:solidFill>
                      <a:schemeClr val="tx2">
                        <a:lumMod val="25000"/>
                        <a:lumOff val="75000"/>
                      </a:schemeClr>
                    </a:solidFill>
                  </a:tcPr>
                </a:tc>
                <a:extLst>
                  <a:ext uri="{0D108BD9-81ED-4DB2-BD59-A6C34878D82A}">
                    <a16:rowId xmlns:a16="http://schemas.microsoft.com/office/drawing/2014/main" val="3966727214"/>
                  </a:ext>
                </a:extLst>
              </a:tr>
              <a:tr h="359765">
                <a:tc>
                  <a:txBody>
                    <a:bodyPr/>
                    <a:lstStyle/>
                    <a:p>
                      <a:pPr algn="ctr" fontAlgn="ctr"/>
                      <a:r>
                        <a:rPr lang="en-IN" sz="2200" b="1" u="none" strike="noStrike" dirty="0">
                          <a:effectLst/>
                        </a:rPr>
                        <a:t>Digital</a:t>
                      </a:r>
                      <a:endParaRPr lang="en-IN" sz="22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IN" sz="2200" b="1" u="none" strike="noStrike">
                          <a:effectLst/>
                        </a:rPr>
                        <a:t>44%</a:t>
                      </a:r>
                      <a:endParaRPr lang="en-IN" sz="22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IN" sz="2200" b="1" u="none" strike="noStrike">
                          <a:effectLst/>
                        </a:rPr>
                        <a:t>17%</a:t>
                      </a:r>
                      <a:endParaRPr lang="en-IN" sz="22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IN" sz="2200" b="1" u="none" strike="noStrike">
                          <a:effectLst/>
                        </a:rPr>
                        <a:t>77%</a:t>
                      </a:r>
                      <a:endParaRPr lang="en-IN" sz="22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IN" sz="2200" b="1" u="none" strike="noStrike" dirty="0">
                          <a:effectLst/>
                        </a:rPr>
                        <a:t>11%</a:t>
                      </a:r>
                      <a:endParaRPr lang="en-IN" sz="2200" b="1"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597880960"/>
                  </a:ext>
                </a:extLst>
              </a:tr>
              <a:tr h="359765">
                <a:tc>
                  <a:txBody>
                    <a:bodyPr/>
                    <a:lstStyle/>
                    <a:p>
                      <a:pPr algn="ctr" fontAlgn="ctr"/>
                      <a:r>
                        <a:rPr lang="en-IN" sz="2200" b="1" u="none" strike="noStrike" dirty="0">
                          <a:effectLst/>
                        </a:rPr>
                        <a:t>Total</a:t>
                      </a:r>
                      <a:endParaRPr lang="en-IN" sz="2200" b="1" i="0" u="none" strike="noStrike" dirty="0">
                        <a:solidFill>
                          <a:srgbClr val="000000"/>
                        </a:solidFill>
                        <a:effectLst/>
                        <a:latin typeface="Calibri" panose="020F0502020204030204" pitchFamily="34" charset="0"/>
                      </a:endParaRPr>
                    </a:p>
                  </a:txBody>
                  <a:tcPr marL="6350" marR="6350" marT="6350" marB="0" anchor="ctr">
                    <a:solidFill>
                      <a:schemeClr val="accent2">
                        <a:lumMod val="40000"/>
                        <a:lumOff val="60000"/>
                      </a:schemeClr>
                    </a:solidFill>
                  </a:tcPr>
                </a:tc>
                <a:tc>
                  <a:txBody>
                    <a:bodyPr/>
                    <a:lstStyle/>
                    <a:p>
                      <a:pPr algn="ctr" fontAlgn="ctr"/>
                      <a:r>
                        <a:rPr lang="en-IN" sz="2200" b="1" u="none" strike="noStrike">
                          <a:effectLst/>
                        </a:rPr>
                        <a:t>100%</a:t>
                      </a:r>
                      <a:endParaRPr lang="en-IN" sz="2200" b="1" i="0" u="none" strike="noStrike">
                        <a:solidFill>
                          <a:srgbClr val="000000"/>
                        </a:solidFill>
                        <a:effectLst/>
                        <a:latin typeface="Calibri" panose="020F0502020204030204" pitchFamily="34" charset="0"/>
                      </a:endParaRPr>
                    </a:p>
                  </a:txBody>
                  <a:tcPr marL="6350" marR="6350" marT="6350" marB="0" anchor="ctr">
                    <a:solidFill>
                      <a:schemeClr val="accent2">
                        <a:lumMod val="40000"/>
                        <a:lumOff val="60000"/>
                      </a:schemeClr>
                    </a:solidFill>
                  </a:tcPr>
                </a:tc>
                <a:tc>
                  <a:txBody>
                    <a:bodyPr/>
                    <a:lstStyle/>
                    <a:p>
                      <a:pPr algn="ctr" fontAlgn="ctr"/>
                      <a:r>
                        <a:rPr lang="en-IN" sz="2200" b="1" u="none" strike="noStrike" dirty="0">
                          <a:effectLst/>
                        </a:rPr>
                        <a:t>11%</a:t>
                      </a:r>
                      <a:endParaRPr lang="en-IN" sz="2200" b="1" i="0" u="none" strike="noStrike" dirty="0">
                        <a:solidFill>
                          <a:srgbClr val="000000"/>
                        </a:solidFill>
                        <a:effectLst/>
                        <a:latin typeface="Calibri" panose="020F0502020204030204" pitchFamily="34" charset="0"/>
                      </a:endParaRPr>
                    </a:p>
                  </a:txBody>
                  <a:tcPr marL="6350" marR="6350" marT="6350" marB="0" anchor="ctr">
                    <a:solidFill>
                      <a:schemeClr val="accent2">
                        <a:lumMod val="40000"/>
                        <a:lumOff val="60000"/>
                      </a:schemeClr>
                    </a:solidFill>
                  </a:tcPr>
                </a:tc>
                <a:tc>
                  <a:txBody>
                    <a:bodyPr/>
                    <a:lstStyle/>
                    <a:p>
                      <a:pPr algn="ctr" fontAlgn="ctr"/>
                      <a:r>
                        <a:rPr lang="en-IN" sz="2200" b="1" u="none" strike="noStrike" dirty="0">
                          <a:effectLst/>
                        </a:rPr>
                        <a:t>100%</a:t>
                      </a:r>
                      <a:endParaRPr lang="en-IN" sz="2200" b="1" i="0" u="none" strike="noStrike" dirty="0">
                        <a:solidFill>
                          <a:srgbClr val="000000"/>
                        </a:solidFill>
                        <a:effectLst/>
                        <a:latin typeface="Calibri" panose="020F0502020204030204" pitchFamily="34" charset="0"/>
                      </a:endParaRPr>
                    </a:p>
                  </a:txBody>
                  <a:tcPr marL="6350" marR="6350" marT="6350" marB="0" anchor="ctr">
                    <a:solidFill>
                      <a:schemeClr val="accent2">
                        <a:lumMod val="40000"/>
                        <a:lumOff val="60000"/>
                      </a:schemeClr>
                    </a:solidFill>
                  </a:tcPr>
                </a:tc>
                <a:tc>
                  <a:txBody>
                    <a:bodyPr/>
                    <a:lstStyle/>
                    <a:p>
                      <a:pPr algn="ctr" fontAlgn="ctr"/>
                      <a:r>
                        <a:rPr lang="en-IN" sz="2200" b="1" u="none" strike="noStrike" dirty="0">
                          <a:effectLst/>
                        </a:rPr>
                        <a:t>8%</a:t>
                      </a:r>
                      <a:endParaRPr lang="en-IN" sz="2200" b="1" i="0" u="none" strike="noStrike" dirty="0">
                        <a:solidFill>
                          <a:srgbClr val="000000"/>
                        </a:solidFill>
                        <a:effectLst/>
                        <a:latin typeface="Calibri" panose="020F0502020204030204" pitchFamily="34" charset="0"/>
                      </a:endParaRPr>
                    </a:p>
                  </a:txBody>
                  <a:tcPr marL="6350" marR="6350" marT="6350" marB="0" anchor="ctr">
                    <a:solidFill>
                      <a:schemeClr val="accent2">
                        <a:lumMod val="40000"/>
                        <a:lumOff val="60000"/>
                      </a:schemeClr>
                    </a:solidFill>
                  </a:tcPr>
                </a:tc>
                <a:extLst>
                  <a:ext uri="{0D108BD9-81ED-4DB2-BD59-A6C34878D82A}">
                    <a16:rowId xmlns:a16="http://schemas.microsoft.com/office/drawing/2014/main" val="3033528125"/>
                  </a:ext>
                </a:extLst>
              </a:tr>
            </a:tbl>
          </a:graphicData>
        </a:graphic>
      </p:graphicFrame>
      <p:sp>
        <p:nvSpPr>
          <p:cNvPr id="5" name="TextBox 4">
            <a:extLst>
              <a:ext uri="{FF2B5EF4-FFF2-40B4-BE49-F238E27FC236}">
                <a16:creationId xmlns:a16="http://schemas.microsoft.com/office/drawing/2014/main" id="{D2C09588-ACA5-443B-9F95-2A6E677FE537}"/>
              </a:ext>
            </a:extLst>
          </p:cNvPr>
          <p:cNvSpPr txBox="1"/>
          <p:nvPr/>
        </p:nvSpPr>
        <p:spPr>
          <a:xfrm>
            <a:off x="146198" y="5966269"/>
            <a:ext cx="6097772" cy="369332"/>
          </a:xfrm>
          <a:prstGeom prst="rect">
            <a:avLst/>
          </a:prstGeom>
          <a:noFill/>
        </p:spPr>
        <p:txBody>
          <a:bodyPr wrap="square">
            <a:spAutoFit/>
          </a:bodyPr>
          <a:lstStyle/>
          <a:p>
            <a:r>
              <a:rPr lang="en-IN" sz="1800" b="1" i="0" u="none" strike="noStrike" dirty="0">
                <a:solidFill>
                  <a:srgbClr val="000000"/>
                </a:solidFill>
                <a:effectLst/>
                <a:latin typeface="Calibri" panose="020F0502020204030204" pitchFamily="34" charset="0"/>
              </a:rPr>
              <a:t>Source: PMAR / WARC</a:t>
            </a:r>
            <a:r>
              <a:rPr lang="en-IN" dirty="0"/>
              <a:t> </a:t>
            </a:r>
          </a:p>
        </p:txBody>
      </p:sp>
    </p:spTree>
    <p:extLst>
      <p:ext uri="{BB962C8B-B14F-4D97-AF65-F5344CB8AC3E}">
        <p14:creationId xmlns:p14="http://schemas.microsoft.com/office/powerpoint/2010/main" val="36657820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9B41B-6B78-FAA6-17FC-A62F8D55628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2873425-D026-C658-410B-013630D4EA69}"/>
              </a:ext>
            </a:extLst>
          </p:cNvPr>
          <p:cNvSpPr>
            <a:spLocks noGrp="1"/>
          </p:cNvSpPr>
          <p:nvPr>
            <p:ph type="title"/>
          </p:nvPr>
        </p:nvSpPr>
        <p:spPr>
          <a:xfrm>
            <a:off x="981873" y="2555432"/>
            <a:ext cx="10515600" cy="1325563"/>
          </a:xfrm>
        </p:spPr>
        <p:txBody>
          <a:bodyPr anchor="ctr">
            <a:noAutofit/>
          </a:bodyPr>
          <a:lstStyle/>
          <a:p>
            <a:pPr algn="ctr"/>
            <a:r>
              <a:rPr lang="en-US" sz="4000" b="1" dirty="0"/>
              <a:t>OUR ADVICE TO ADVERTISERS</a:t>
            </a:r>
            <a:br>
              <a:rPr lang="en-US" sz="4000" b="1" dirty="0"/>
            </a:br>
            <a:br>
              <a:rPr lang="en-US" sz="4000" b="1" dirty="0"/>
            </a:br>
            <a:r>
              <a:rPr lang="en-US" sz="4000" b="1" dirty="0"/>
              <a:t>2025</a:t>
            </a:r>
            <a:endParaRPr lang="en-IN" sz="4000" b="1" dirty="0"/>
          </a:p>
        </p:txBody>
      </p:sp>
    </p:spTree>
    <p:extLst>
      <p:ext uri="{BB962C8B-B14F-4D97-AF65-F5344CB8AC3E}">
        <p14:creationId xmlns:p14="http://schemas.microsoft.com/office/powerpoint/2010/main" val="24061029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B1305-970A-C9F5-0243-BF59EE46EC71}"/>
            </a:ext>
          </a:extLst>
        </p:cNvPr>
        <p:cNvGrpSpPr/>
        <p:nvPr/>
      </p:nvGrpSpPr>
      <p:grpSpPr>
        <a:xfrm>
          <a:off x="0" y="0"/>
          <a:ext cx="0" cy="0"/>
          <a:chOff x="0" y="0"/>
          <a:chExt cx="0" cy="0"/>
        </a:xfrm>
      </p:grpSpPr>
      <p:sp>
        <p:nvSpPr>
          <p:cNvPr id="5" name="Isosceles Triangle 4">
            <a:extLst>
              <a:ext uri="{FF2B5EF4-FFF2-40B4-BE49-F238E27FC236}">
                <a16:creationId xmlns:a16="http://schemas.microsoft.com/office/drawing/2014/main" id="{5C4DAED8-5A3B-9E98-3502-0EDB7181F5B6}"/>
              </a:ext>
            </a:extLst>
          </p:cNvPr>
          <p:cNvSpPr/>
          <p:nvPr/>
        </p:nvSpPr>
        <p:spPr>
          <a:xfrm rot="5400000">
            <a:off x="2792756" y="2495249"/>
            <a:ext cx="1182047" cy="431091"/>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2AA8229-A457-883C-73A8-C865F18AD97E}"/>
              </a:ext>
            </a:extLst>
          </p:cNvPr>
          <p:cNvGrpSpPr/>
          <p:nvPr/>
        </p:nvGrpSpPr>
        <p:grpSpPr>
          <a:xfrm>
            <a:off x="1713207" y="1721410"/>
            <a:ext cx="8887453" cy="2595407"/>
            <a:chOff x="1713207" y="1721410"/>
            <a:chExt cx="8887453" cy="2595407"/>
          </a:xfrm>
          <a:solidFill>
            <a:schemeClr val="accent2"/>
          </a:solidFill>
        </p:grpSpPr>
        <p:sp>
          <p:nvSpPr>
            <p:cNvPr id="4" name="Rounded Rectangle 16">
              <a:extLst>
                <a:ext uri="{FF2B5EF4-FFF2-40B4-BE49-F238E27FC236}">
                  <a16:creationId xmlns:a16="http://schemas.microsoft.com/office/drawing/2014/main" id="{079F293F-C40C-9A5F-C7BE-8DF25FAA3558}"/>
                </a:ext>
              </a:extLst>
            </p:cNvPr>
            <p:cNvSpPr/>
            <p:nvPr/>
          </p:nvSpPr>
          <p:spPr>
            <a:xfrm>
              <a:off x="1713207" y="1721410"/>
              <a:ext cx="1751351" cy="2595407"/>
            </a:xfrm>
            <a:prstGeom prst="roundRect">
              <a:avLst>
                <a:gd name="adj" fmla="val 920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89C5489-19DA-C875-89DF-A1CF6A572975}"/>
                </a:ext>
              </a:extLst>
            </p:cNvPr>
            <p:cNvSpPr/>
            <p:nvPr/>
          </p:nvSpPr>
          <p:spPr>
            <a:xfrm>
              <a:off x="1930209" y="1991265"/>
              <a:ext cx="1231824" cy="923330"/>
            </a:xfrm>
            <a:prstGeom prst="rect">
              <a:avLst/>
            </a:prstGeom>
            <a:grpFill/>
          </p:spPr>
          <p:txBody>
            <a:bodyPr wrap="square">
              <a:spAutoFit/>
            </a:bodyPr>
            <a:lstStyle/>
            <a:p>
              <a:pPr algn="ctr"/>
              <a:r>
                <a:rPr lang="en-US" sz="5400" b="1" kern="0" spc="-300" dirty="0">
                  <a:solidFill>
                    <a:schemeClr val="bg1"/>
                  </a:solidFill>
                  <a:latin typeface="Arial" pitchFamily="34" charset="0"/>
                  <a:cs typeface="Arial" pitchFamily="34" charset="0"/>
                </a:rPr>
                <a:t>01</a:t>
              </a:r>
            </a:p>
          </p:txBody>
        </p:sp>
        <p:grpSp>
          <p:nvGrpSpPr>
            <p:cNvPr id="7" name="Group 6">
              <a:extLst>
                <a:ext uri="{FF2B5EF4-FFF2-40B4-BE49-F238E27FC236}">
                  <a16:creationId xmlns:a16="http://schemas.microsoft.com/office/drawing/2014/main" id="{72A903A3-5F4D-3F28-0F7D-4B75997CC24E}"/>
                </a:ext>
              </a:extLst>
            </p:cNvPr>
            <p:cNvGrpSpPr/>
            <p:nvPr/>
          </p:nvGrpSpPr>
          <p:grpSpPr>
            <a:xfrm>
              <a:off x="1713207" y="1721410"/>
              <a:ext cx="8887453" cy="2595407"/>
              <a:chOff x="3744027" y="969989"/>
              <a:chExt cx="7424384" cy="1463040"/>
            </a:xfrm>
            <a:grpFill/>
          </p:grpSpPr>
          <p:grpSp>
            <p:nvGrpSpPr>
              <p:cNvPr id="8" name="Group 7">
                <a:extLst>
                  <a:ext uri="{FF2B5EF4-FFF2-40B4-BE49-F238E27FC236}">
                    <a16:creationId xmlns:a16="http://schemas.microsoft.com/office/drawing/2014/main" id="{68BED5C9-6616-5C6C-5A24-9981D3C462D9}"/>
                  </a:ext>
                </a:extLst>
              </p:cNvPr>
              <p:cNvGrpSpPr/>
              <p:nvPr/>
            </p:nvGrpSpPr>
            <p:grpSpPr>
              <a:xfrm>
                <a:off x="5379115" y="969989"/>
                <a:ext cx="5789296" cy="1463040"/>
                <a:chOff x="3204579" y="901539"/>
                <a:chExt cx="5789296" cy="1463040"/>
              </a:xfrm>
              <a:grpFill/>
            </p:grpSpPr>
            <p:sp>
              <p:nvSpPr>
                <p:cNvPr id="13" name="Rounded Rectangle 18">
                  <a:extLst>
                    <a:ext uri="{FF2B5EF4-FFF2-40B4-BE49-F238E27FC236}">
                      <a16:creationId xmlns:a16="http://schemas.microsoft.com/office/drawing/2014/main" id="{B1704783-E55D-A283-B35D-4EAD68CF574F}"/>
                    </a:ext>
                  </a:extLst>
                </p:cNvPr>
                <p:cNvSpPr/>
                <p:nvPr/>
              </p:nvSpPr>
              <p:spPr>
                <a:xfrm>
                  <a:off x="3204579" y="901539"/>
                  <a:ext cx="5789296" cy="1463040"/>
                </a:xfrm>
                <a:prstGeom prst="roundRect">
                  <a:avLst>
                    <a:gd name="adj" fmla="val 9204"/>
                  </a:avLst>
                </a:prstGeom>
                <a:grpFill/>
                <a:ln>
                  <a:noFill/>
                </a:ln>
                <a:effectLst>
                  <a:outerShdw blurRad="381000" dist="38100" dir="2700000" sx="104000" sy="104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2E2CACC2-C8D4-71C9-5077-58577291F54C}"/>
                    </a:ext>
                  </a:extLst>
                </p:cNvPr>
                <p:cNvGrpSpPr/>
                <p:nvPr/>
              </p:nvGrpSpPr>
              <p:grpSpPr>
                <a:xfrm>
                  <a:off x="3487663" y="1010767"/>
                  <a:ext cx="5127443" cy="1231813"/>
                  <a:chOff x="3497942" y="949212"/>
                  <a:chExt cx="5127443" cy="1231813"/>
                </a:xfrm>
                <a:grpFill/>
              </p:grpSpPr>
              <p:sp>
                <p:nvSpPr>
                  <p:cNvPr id="15" name="Rectangle 14">
                    <a:extLst>
                      <a:ext uri="{FF2B5EF4-FFF2-40B4-BE49-F238E27FC236}">
                        <a16:creationId xmlns:a16="http://schemas.microsoft.com/office/drawing/2014/main" id="{876F0673-47F0-0C75-DF1A-DD75B227B805}"/>
                      </a:ext>
                    </a:extLst>
                  </p:cNvPr>
                  <p:cNvSpPr/>
                  <p:nvPr/>
                </p:nvSpPr>
                <p:spPr>
                  <a:xfrm>
                    <a:off x="3593628" y="1633059"/>
                    <a:ext cx="5031757" cy="400110"/>
                  </a:xfrm>
                  <a:prstGeom prst="rect">
                    <a:avLst/>
                  </a:prstGeom>
                  <a:grpFill/>
                </p:spPr>
                <p:txBody>
                  <a:bodyPr wrap="square">
                    <a:spAutoFit/>
                  </a:bodyPr>
                  <a:lstStyle/>
                  <a:p>
                    <a:r>
                      <a:rPr lang="en-US" sz="2000" kern="0" dirty="0">
                        <a:solidFill>
                          <a:schemeClr val="bg1"/>
                        </a:solidFill>
                        <a:latin typeface="Arial" pitchFamily="34" charset="0"/>
                        <a:cs typeface="Arial" pitchFamily="34" charset="0"/>
                      </a:rPr>
                      <a:t>This is a sample text. Insert your text here. </a:t>
                    </a:r>
                    <a:endParaRPr lang="en-US" sz="2000" dirty="0">
                      <a:solidFill>
                        <a:schemeClr val="bg1"/>
                      </a:solidFill>
                    </a:endParaRPr>
                  </a:p>
                </p:txBody>
              </p:sp>
              <p:sp>
                <p:nvSpPr>
                  <p:cNvPr id="16" name="Rectangle 15">
                    <a:extLst>
                      <a:ext uri="{FF2B5EF4-FFF2-40B4-BE49-F238E27FC236}">
                        <a16:creationId xmlns:a16="http://schemas.microsoft.com/office/drawing/2014/main" id="{6E4759EF-8CAF-3238-BC1E-E4C58990FE2F}"/>
                      </a:ext>
                    </a:extLst>
                  </p:cNvPr>
                  <p:cNvSpPr/>
                  <p:nvPr/>
                </p:nvSpPr>
                <p:spPr>
                  <a:xfrm>
                    <a:off x="3497942" y="949212"/>
                    <a:ext cx="5127443" cy="1231813"/>
                  </a:xfrm>
                  <a:prstGeom prst="rect">
                    <a:avLst/>
                  </a:prstGeom>
                  <a:grpFill/>
                </p:spPr>
                <p:txBody>
                  <a:bodyPr wrap="square">
                    <a:spAutoFit/>
                  </a:bodyPr>
                  <a:lstStyle/>
                  <a:p>
                    <a:r>
                      <a:rPr lang="en-US" sz="2800" b="1" kern="0" dirty="0">
                        <a:solidFill>
                          <a:schemeClr val="bg1"/>
                        </a:solidFill>
                        <a:cs typeface="Arial" pitchFamily="34" charset="0"/>
                      </a:rPr>
                      <a:t>Don’t lose focus on Branding, as you increasingly pay attention to Performance to push Sales</a:t>
                    </a:r>
                  </a:p>
                  <a:p>
                    <a:endParaRPr lang="en-US" sz="2800" b="1" kern="0" dirty="0">
                      <a:solidFill>
                        <a:schemeClr val="bg1"/>
                      </a:solidFill>
                      <a:latin typeface="Arial" pitchFamily="34" charset="0"/>
                      <a:cs typeface="Arial" pitchFamily="34" charset="0"/>
                    </a:endParaRPr>
                  </a:p>
                  <a:p>
                    <a:r>
                      <a:rPr lang="en-US" sz="2000" kern="0" dirty="0">
                        <a:solidFill>
                          <a:schemeClr val="bg1"/>
                        </a:solidFill>
                        <a:cs typeface="Arial" pitchFamily="34" charset="0"/>
                      </a:rPr>
                      <a:t>Branding gives you lasting value.</a:t>
                    </a:r>
                    <a:endParaRPr lang="en-US" sz="2000" dirty="0">
                      <a:solidFill>
                        <a:schemeClr val="bg1"/>
                      </a:solidFill>
                    </a:endParaRPr>
                  </a:p>
                </p:txBody>
              </p:sp>
            </p:grpSp>
          </p:grpSp>
          <p:grpSp>
            <p:nvGrpSpPr>
              <p:cNvPr id="9" name="Group 8">
                <a:extLst>
                  <a:ext uri="{FF2B5EF4-FFF2-40B4-BE49-F238E27FC236}">
                    <a16:creationId xmlns:a16="http://schemas.microsoft.com/office/drawing/2014/main" id="{4132CC0D-FF56-1317-45A1-F05AE09A1417}"/>
                  </a:ext>
                </a:extLst>
              </p:cNvPr>
              <p:cNvGrpSpPr/>
              <p:nvPr/>
            </p:nvGrpSpPr>
            <p:grpSpPr>
              <a:xfrm>
                <a:off x="3744027" y="969989"/>
                <a:ext cx="1815151" cy="1463040"/>
                <a:chOff x="1569491" y="901540"/>
                <a:chExt cx="1815151" cy="1463040"/>
              </a:xfrm>
              <a:grpFill/>
            </p:grpSpPr>
            <p:sp>
              <p:nvSpPr>
                <p:cNvPr id="10" name="Rounded Rectangle 29">
                  <a:extLst>
                    <a:ext uri="{FF2B5EF4-FFF2-40B4-BE49-F238E27FC236}">
                      <a16:creationId xmlns:a16="http://schemas.microsoft.com/office/drawing/2014/main" id="{CAC0CFFF-987C-5C32-D3F7-8FB0C7BB32AB}"/>
                    </a:ext>
                  </a:extLst>
                </p:cNvPr>
                <p:cNvSpPr/>
                <p:nvPr/>
              </p:nvSpPr>
              <p:spPr>
                <a:xfrm>
                  <a:off x="1569491" y="901540"/>
                  <a:ext cx="1463040" cy="1463040"/>
                </a:xfrm>
                <a:prstGeom prst="roundRect">
                  <a:avLst>
                    <a:gd name="adj" fmla="val 920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0E553DEA-025A-78C7-7932-C9FCFEDF4D22}"/>
                    </a:ext>
                  </a:extLst>
                </p:cNvPr>
                <p:cNvSpPr/>
                <p:nvPr/>
              </p:nvSpPr>
              <p:spPr>
                <a:xfrm rot="5400000">
                  <a:off x="2871418" y="1452999"/>
                  <a:ext cx="666323" cy="3601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0185179-9122-9A7C-74BD-DA03A94A44E1}"/>
                    </a:ext>
                  </a:extLst>
                </p:cNvPr>
                <p:cNvSpPr/>
                <p:nvPr/>
              </p:nvSpPr>
              <p:spPr>
                <a:xfrm>
                  <a:off x="1786492" y="1372818"/>
                  <a:ext cx="1029039" cy="520484"/>
                </a:xfrm>
                <a:prstGeom prst="rect">
                  <a:avLst/>
                </a:prstGeom>
                <a:grpFill/>
              </p:spPr>
              <p:txBody>
                <a:bodyPr wrap="square" anchor="ctr">
                  <a:spAutoFit/>
                </a:bodyPr>
                <a:lstStyle/>
                <a:p>
                  <a:pPr algn="ctr"/>
                  <a:r>
                    <a:rPr lang="en-US" sz="5400" b="1" kern="0" spc="-300" dirty="0">
                      <a:solidFill>
                        <a:schemeClr val="bg1"/>
                      </a:solidFill>
                      <a:latin typeface="Arial" pitchFamily="34" charset="0"/>
                      <a:cs typeface="Arial" pitchFamily="34" charset="0"/>
                    </a:rPr>
                    <a:t>01</a:t>
                  </a:r>
                </a:p>
              </p:txBody>
            </p:sp>
          </p:grpSp>
        </p:grpSp>
      </p:grpSp>
    </p:spTree>
    <p:extLst>
      <p:ext uri="{BB962C8B-B14F-4D97-AF65-F5344CB8AC3E}">
        <p14:creationId xmlns:p14="http://schemas.microsoft.com/office/powerpoint/2010/main" val="13937917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46944D0A-10E6-9DC7-D8A6-1E441F7D7796}"/>
              </a:ext>
            </a:extLst>
          </p:cNvPr>
          <p:cNvSpPr/>
          <p:nvPr/>
        </p:nvSpPr>
        <p:spPr>
          <a:xfrm rot="5400000">
            <a:off x="2792756" y="2495249"/>
            <a:ext cx="1182047" cy="431091"/>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CCFB82D1-8A68-2FCD-EF60-ACF1F65A2593}"/>
              </a:ext>
            </a:extLst>
          </p:cNvPr>
          <p:cNvGrpSpPr/>
          <p:nvPr/>
        </p:nvGrpSpPr>
        <p:grpSpPr>
          <a:xfrm>
            <a:off x="1713207" y="1721410"/>
            <a:ext cx="8887453" cy="2595407"/>
            <a:chOff x="1713207" y="1721410"/>
            <a:chExt cx="8887453" cy="2595407"/>
          </a:xfrm>
          <a:solidFill>
            <a:srgbClr val="C00000"/>
          </a:solidFill>
        </p:grpSpPr>
        <p:sp>
          <p:nvSpPr>
            <p:cNvPr id="4" name="Rounded Rectangle 16">
              <a:extLst>
                <a:ext uri="{FF2B5EF4-FFF2-40B4-BE49-F238E27FC236}">
                  <a16:creationId xmlns:a16="http://schemas.microsoft.com/office/drawing/2014/main" id="{52E342C4-82DD-479C-59A4-B2D9FDE17BDB}"/>
                </a:ext>
              </a:extLst>
            </p:cNvPr>
            <p:cNvSpPr/>
            <p:nvPr/>
          </p:nvSpPr>
          <p:spPr>
            <a:xfrm>
              <a:off x="1713207" y="1721410"/>
              <a:ext cx="1751351" cy="2595407"/>
            </a:xfrm>
            <a:prstGeom prst="roundRect">
              <a:avLst>
                <a:gd name="adj" fmla="val 920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B85D7C1-C067-0DBB-959F-91482C82C8B5}"/>
                </a:ext>
              </a:extLst>
            </p:cNvPr>
            <p:cNvSpPr/>
            <p:nvPr/>
          </p:nvSpPr>
          <p:spPr>
            <a:xfrm>
              <a:off x="1930209" y="1991265"/>
              <a:ext cx="1231824" cy="923330"/>
            </a:xfrm>
            <a:prstGeom prst="rect">
              <a:avLst/>
            </a:prstGeom>
            <a:grpFill/>
          </p:spPr>
          <p:txBody>
            <a:bodyPr wrap="square">
              <a:spAutoFit/>
            </a:bodyPr>
            <a:lstStyle/>
            <a:p>
              <a:pPr algn="ctr"/>
              <a:r>
                <a:rPr lang="en-US" sz="5400" b="1" kern="0" spc="-300" dirty="0">
                  <a:solidFill>
                    <a:schemeClr val="bg1"/>
                  </a:solidFill>
                  <a:latin typeface="Arial" pitchFamily="34" charset="0"/>
                  <a:cs typeface="Arial" pitchFamily="34" charset="0"/>
                </a:rPr>
                <a:t>01</a:t>
              </a:r>
            </a:p>
          </p:txBody>
        </p:sp>
        <p:grpSp>
          <p:nvGrpSpPr>
            <p:cNvPr id="7" name="Group 6">
              <a:extLst>
                <a:ext uri="{FF2B5EF4-FFF2-40B4-BE49-F238E27FC236}">
                  <a16:creationId xmlns:a16="http://schemas.microsoft.com/office/drawing/2014/main" id="{65A29CC4-C4A3-0D58-EEBA-2B486B52368C}"/>
                </a:ext>
              </a:extLst>
            </p:cNvPr>
            <p:cNvGrpSpPr/>
            <p:nvPr/>
          </p:nvGrpSpPr>
          <p:grpSpPr>
            <a:xfrm>
              <a:off x="1713207" y="1721410"/>
              <a:ext cx="8887453" cy="2595407"/>
              <a:chOff x="3744027" y="969989"/>
              <a:chExt cx="7424384" cy="1463040"/>
            </a:xfrm>
            <a:grpFill/>
          </p:grpSpPr>
          <p:grpSp>
            <p:nvGrpSpPr>
              <p:cNvPr id="8" name="Group 7">
                <a:extLst>
                  <a:ext uri="{FF2B5EF4-FFF2-40B4-BE49-F238E27FC236}">
                    <a16:creationId xmlns:a16="http://schemas.microsoft.com/office/drawing/2014/main" id="{B2672744-7FF8-895C-53FF-5BE27EBE99F4}"/>
                  </a:ext>
                </a:extLst>
              </p:cNvPr>
              <p:cNvGrpSpPr/>
              <p:nvPr/>
            </p:nvGrpSpPr>
            <p:grpSpPr>
              <a:xfrm>
                <a:off x="5379115" y="969989"/>
                <a:ext cx="5789296" cy="1463040"/>
                <a:chOff x="3204579" y="901539"/>
                <a:chExt cx="5789296" cy="1463040"/>
              </a:xfrm>
              <a:grpFill/>
            </p:grpSpPr>
            <p:sp>
              <p:nvSpPr>
                <p:cNvPr id="13" name="Rounded Rectangle 18">
                  <a:extLst>
                    <a:ext uri="{FF2B5EF4-FFF2-40B4-BE49-F238E27FC236}">
                      <a16:creationId xmlns:a16="http://schemas.microsoft.com/office/drawing/2014/main" id="{E248855A-6D0C-F52A-C0A4-27899A2626C9}"/>
                    </a:ext>
                  </a:extLst>
                </p:cNvPr>
                <p:cNvSpPr/>
                <p:nvPr/>
              </p:nvSpPr>
              <p:spPr>
                <a:xfrm>
                  <a:off x="3204579" y="901539"/>
                  <a:ext cx="5789296" cy="1463040"/>
                </a:xfrm>
                <a:prstGeom prst="roundRect">
                  <a:avLst>
                    <a:gd name="adj" fmla="val 9204"/>
                  </a:avLst>
                </a:prstGeom>
                <a:grpFill/>
                <a:ln>
                  <a:noFill/>
                </a:ln>
                <a:effectLst>
                  <a:outerShdw blurRad="381000" dist="38100" dir="2700000" sx="104000" sy="104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84F594C-F2FA-B543-21FF-E1B2FF1A8301}"/>
                    </a:ext>
                  </a:extLst>
                </p:cNvPr>
                <p:cNvGrpSpPr/>
                <p:nvPr/>
              </p:nvGrpSpPr>
              <p:grpSpPr>
                <a:xfrm>
                  <a:off x="3583349" y="1171394"/>
                  <a:ext cx="5091720" cy="1125825"/>
                  <a:chOff x="3593628" y="1109839"/>
                  <a:chExt cx="5091720" cy="1125825"/>
                </a:xfrm>
                <a:grpFill/>
              </p:grpSpPr>
              <p:sp>
                <p:nvSpPr>
                  <p:cNvPr id="15" name="Rectangle 14">
                    <a:extLst>
                      <a:ext uri="{FF2B5EF4-FFF2-40B4-BE49-F238E27FC236}">
                        <a16:creationId xmlns:a16="http://schemas.microsoft.com/office/drawing/2014/main" id="{9ABB3F6B-A0E9-B4DF-4978-448D745DCEC9}"/>
                      </a:ext>
                    </a:extLst>
                  </p:cNvPr>
                  <p:cNvSpPr/>
                  <p:nvPr/>
                </p:nvSpPr>
                <p:spPr>
                  <a:xfrm>
                    <a:off x="3593628" y="1633059"/>
                    <a:ext cx="5031757" cy="602605"/>
                  </a:xfrm>
                  <a:prstGeom prst="rect">
                    <a:avLst/>
                  </a:prstGeom>
                  <a:grpFill/>
                </p:spPr>
                <p:txBody>
                  <a:bodyPr wrap="square">
                    <a:spAutoFit/>
                  </a:bodyPr>
                  <a:lstStyle/>
                  <a:p>
                    <a:pPr lvl="0">
                      <a:lnSpc>
                        <a:spcPct val="107000"/>
                      </a:lnSpc>
                      <a:spcAft>
                        <a:spcPts val="800"/>
                      </a:spcAft>
                    </a:pPr>
                    <a:r>
                      <a:rPr lang="en-IN"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5.6 Crore people collectively represent an incremental 1 Lakh Crore consumption opportunity. Be ready with targeted marketing plans.</a:t>
                    </a:r>
                  </a:p>
                </p:txBody>
              </p:sp>
              <p:sp>
                <p:nvSpPr>
                  <p:cNvPr id="16" name="Rectangle 15">
                    <a:extLst>
                      <a:ext uri="{FF2B5EF4-FFF2-40B4-BE49-F238E27FC236}">
                        <a16:creationId xmlns:a16="http://schemas.microsoft.com/office/drawing/2014/main" id="{7A77A9CB-76C9-8F36-2A60-E1D8E70975F2}"/>
                      </a:ext>
                    </a:extLst>
                  </p:cNvPr>
                  <p:cNvSpPr/>
                  <p:nvPr/>
                </p:nvSpPr>
                <p:spPr>
                  <a:xfrm>
                    <a:off x="3593628" y="1109839"/>
                    <a:ext cx="5091720" cy="562918"/>
                  </a:xfrm>
                  <a:prstGeom prst="rect">
                    <a:avLst/>
                  </a:prstGeom>
                  <a:grpFill/>
                </p:spPr>
                <p:txBody>
                  <a:bodyPr wrap="square">
                    <a:spAutoFit/>
                  </a:bodyPr>
                  <a:lstStyle/>
                  <a:p>
                    <a:pPr lvl="0">
                      <a:lnSpc>
                        <a:spcPct val="107000"/>
                      </a:lnSpc>
                    </a:pPr>
                    <a:r>
                      <a:rPr lang="en-IN" sz="2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Urban growth is expected to bounce back. Support it with Advertising.</a:t>
                    </a:r>
                  </a:p>
                </p:txBody>
              </p:sp>
            </p:grpSp>
          </p:grpSp>
          <p:grpSp>
            <p:nvGrpSpPr>
              <p:cNvPr id="9" name="Group 8">
                <a:extLst>
                  <a:ext uri="{FF2B5EF4-FFF2-40B4-BE49-F238E27FC236}">
                    <a16:creationId xmlns:a16="http://schemas.microsoft.com/office/drawing/2014/main" id="{C6C19489-75B5-5711-0B92-12D3F03233A3}"/>
                  </a:ext>
                </a:extLst>
              </p:cNvPr>
              <p:cNvGrpSpPr/>
              <p:nvPr/>
            </p:nvGrpSpPr>
            <p:grpSpPr>
              <a:xfrm>
                <a:off x="3744027" y="969989"/>
                <a:ext cx="1815151" cy="1463040"/>
                <a:chOff x="1569491" y="901540"/>
                <a:chExt cx="1815151" cy="1463040"/>
              </a:xfrm>
              <a:grpFill/>
            </p:grpSpPr>
            <p:sp>
              <p:nvSpPr>
                <p:cNvPr id="10" name="Rounded Rectangle 29">
                  <a:extLst>
                    <a:ext uri="{FF2B5EF4-FFF2-40B4-BE49-F238E27FC236}">
                      <a16:creationId xmlns:a16="http://schemas.microsoft.com/office/drawing/2014/main" id="{4E8C415C-4DC6-D993-44AA-B43CCA3C7B93}"/>
                    </a:ext>
                  </a:extLst>
                </p:cNvPr>
                <p:cNvSpPr/>
                <p:nvPr/>
              </p:nvSpPr>
              <p:spPr>
                <a:xfrm>
                  <a:off x="1569491" y="901540"/>
                  <a:ext cx="1463040" cy="1463040"/>
                </a:xfrm>
                <a:prstGeom prst="roundRect">
                  <a:avLst>
                    <a:gd name="adj" fmla="val 920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60F6678C-40F2-E7FD-4FF9-74507B8119EE}"/>
                    </a:ext>
                  </a:extLst>
                </p:cNvPr>
                <p:cNvSpPr/>
                <p:nvPr/>
              </p:nvSpPr>
              <p:spPr>
                <a:xfrm rot="5400000">
                  <a:off x="2871418" y="1452999"/>
                  <a:ext cx="666323" cy="3601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0F93678-740C-DDF4-B8E5-9EB8F59EAE43}"/>
                    </a:ext>
                  </a:extLst>
                </p:cNvPr>
                <p:cNvSpPr/>
                <p:nvPr/>
              </p:nvSpPr>
              <p:spPr>
                <a:xfrm>
                  <a:off x="1786492" y="1372818"/>
                  <a:ext cx="1029039" cy="520484"/>
                </a:xfrm>
                <a:prstGeom prst="rect">
                  <a:avLst/>
                </a:prstGeom>
                <a:grpFill/>
              </p:spPr>
              <p:txBody>
                <a:bodyPr wrap="square" anchor="ctr">
                  <a:spAutoFit/>
                </a:bodyPr>
                <a:lstStyle/>
                <a:p>
                  <a:pPr algn="ctr"/>
                  <a:r>
                    <a:rPr lang="en-US" sz="5400" b="1" kern="0" spc="-300" dirty="0">
                      <a:solidFill>
                        <a:schemeClr val="bg1"/>
                      </a:solidFill>
                      <a:latin typeface="Arial" pitchFamily="34" charset="0"/>
                      <a:cs typeface="Arial" pitchFamily="34" charset="0"/>
                    </a:rPr>
                    <a:t>02</a:t>
                  </a:r>
                </a:p>
              </p:txBody>
            </p:sp>
          </p:grpSp>
        </p:grpSp>
      </p:grpSp>
    </p:spTree>
    <p:extLst>
      <p:ext uri="{BB962C8B-B14F-4D97-AF65-F5344CB8AC3E}">
        <p14:creationId xmlns:p14="http://schemas.microsoft.com/office/powerpoint/2010/main" val="26251284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831CA-23FC-9543-D98D-6D3FA087FCA2}"/>
            </a:ext>
          </a:extLst>
        </p:cNvPr>
        <p:cNvGrpSpPr/>
        <p:nvPr/>
      </p:nvGrpSpPr>
      <p:grpSpPr>
        <a:xfrm>
          <a:off x="0" y="0"/>
          <a:ext cx="0" cy="0"/>
          <a:chOff x="0" y="0"/>
          <a:chExt cx="0" cy="0"/>
        </a:xfrm>
      </p:grpSpPr>
      <p:sp>
        <p:nvSpPr>
          <p:cNvPr id="5" name="Isosceles Triangle 4">
            <a:extLst>
              <a:ext uri="{FF2B5EF4-FFF2-40B4-BE49-F238E27FC236}">
                <a16:creationId xmlns:a16="http://schemas.microsoft.com/office/drawing/2014/main" id="{F8A53149-5C7D-4B70-E5BB-6EAE2D56E666}"/>
              </a:ext>
            </a:extLst>
          </p:cNvPr>
          <p:cNvSpPr/>
          <p:nvPr/>
        </p:nvSpPr>
        <p:spPr>
          <a:xfrm rot="5400000">
            <a:off x="2792756" y="2495249"/>
            <a:ext cx="1182047" cy="431091"/>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2993797C-3BDE-659D-9FEF-1C9EB9F70B79}"/>
              </a:ext>
            </a:extLst>
          </p:cNvPr>
          <p:cNvGrpSpPr/>
          <p:nvPr/>
        </p:nvGrpSpPr>
        <p:grpSpPr>
          <a:xfrm>
            <a:off x="1784924" y="1811057"/>
            <a:ext cx="8887453" cy="2595407"/>
            <a:chOff x="1713207" y="1721410"/>
            <a:chExt cx="8887453" cy="2595407"/>
          </a:xfrm>
          <a:solidFill>
            <a:schemeClr val="tx2">
              <a:lumMod val="75000"/>
              <a:lumOff val="25000"/>
            </a:schemeClr>
          </a:solidFill>
        </p:grpSpPr>
        <p:sp>
          <p:nvSpPr>
            <p:cNvPr id="4" name="Rounded Rectangle 16">
              <a:extLst>
                <a:ext uri="{FF2B5EF4-FFF2-40B4-BE49-F238E27FC236}">
                  <a16:creationId xmlns:a16="http://schemas.microsoft.com/office/drawing/2014/main" id="{7556F253-BF8D-F579-E1C3-B90A69A474AD}"/>
                </a:ext>
              </a:extLst>
            </p:cNvPr>
            <p:cNvSpPr/>
            <p:nvPr/>
          </p:nvSpPr>
          <p:spPr>
            <a:xfrm>
              <a:off x="1713207" y="1721410"/>
              <a:ext cx="1751351" cy="2595407"/>
            </a:xfrm>
            <a:prstGeom prst="roundRect">
              <a:avLst>
                <a:gd name="adj" fmla="val 920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9662C8-7A87-264F-64F1-B704E97284C4}"/>
                </a:ext>
              </a:extLst>
            </p:cNvPr>
            <p:cNvSpPr/>
            <p:nvPr/>
          </p:nvSpPr>
          <p:spPr>
            <a:xfrm>
              <a:off x="1930209" y="1991265"/>
              <a:ext cx="1231824" cy="923330"/>
            </a:xfrm>
            <a:prstGeom prst="rect">
              <a:avLst/>
            </a:prstGeom>
            <a:grpFill/>
          </p:spPr>
          <p:txBody>
            <a:bodyPr wrap="square">
              <a:spAutoFit/>
            </a:bodyPr>
            <a:lstStyle/>
            <a:p>
              <a:pPr algn="ctr"/>
              <a:r>
                <a:rPr lang="en-US" sz="5400" b="1" kern="0" spc="-300" dirty="0">
                  <a:solidFill>
                    <a:schemeClr val="bg1"/>
                  </a:solidFill>
                  <a:latin typeface="Arial" pitchFamily="34" charset="0"/>
                  <a:cs typeface="Arial" pitchFamily="34" charset="0"/>
                </a:rPr>
                <a:t>01</a:t>
              </a:r>
            </a:p>
          </p:txBody>
        </p:sp>
        <p:grpSp>
          <p:nvGrpSpPr>
            <p:cNvPr id="7" name="Group 6">
              <a:extLst>
                <a:ext uri="{FF2B5EF4-FFF2-40B4-BE49-F238E27FC236}">
                  <a16:creationId xmlns:a16="http://schemas.microsoft.com/office/drawing/2014/main" id="{B33AA67C-0090-E94B-1121-7A87F961B13C}"/>
                </a:ext>
              </a:extLst>
            </p:cNvPr>
            <p:cNvGrpSpPr/>
            <p:nvPr/>
          </p:nvGrpSpPr>
          <p:grpSpPr>
            <a:xfrm>
              <a:off x="1713207" y="1721410"/>
              <a:ext cx="8887453" cy="2595407"/>
              <a:chOff x="3744027" y="969989"/>
              <a:chExt cx="7424384" cy="1463040"/>
            </a:xfrm>
            <a:grpFill/>
          </p:grpSpPr>
          <p:grpSp>
            <p:nvGrpSpPr>
              <p:cNvPr id="8" name="Group 7">
                <a:extLst>
                  <a:ext uri="{FF2B5EF4-FFF2-40B4-BE49-F238E27FC236}">
                    <a16:creationId xmlns:a16="http://schemas.microsoft.com/office/drawing/2014/main" id="{31CE7813-EA8B-8EF5-4F52-D30713EDAD70}"/>
                  </a:ext>
                </a:extLst>
              </p:cNvPr>
              <p:cNvGrpSpPr/>
              <p:nvPr/>
            </p:nvGrpSpPr>
            <p:grpSpPr>
              <a:xfrm>
                <a:off x="5379115" y="969989"/>
                <a:ext cx="5789296" cy="1463040"/>
                <a:chOff x="3204579" y="901539"/>
                <a:chExt cx="5789296" cy="1463040"/>
              </a:xfrm>
              <a:grpFill/>
            </p:grpSpPr>
            <p:sp>
              <p:nvSpPr>
                <p:cNvPr id="13" name="Rounded Rectangle 18">
                  <a:extLst>
                    <a:ext uri="{FF2B5EF4-FFF2-40B4-BE49-F238E27FC236}">
                      <a16:creationId xmlns:a16="http://schemas.microsoft.com/office/drawing/2014/main" id="{2EC82C98-B2B3-B6AA-4904-707FC731DDEA}"/>
                    </a:ext>
                  </a:extLst>
                </p:cNvPr>
                <p:cNvSpPr/>
                <p:nvPr/>
              </p:nvSpPr>
              <p:spPr>
                <a:xfrm>
                  <a:off x="3204579" y="901539"/>
                  <a:ext cx="5789296" cy="1463040"/>
                </a:xfrm>
                <a:prstGeom prst="roundRect">
                  <a:avLst>
                    <a:gd name="adj" fmla="val 9204"/>
                  </a:avLst>
                </a:prstGeom>
                <a:grpFill/>
                <a:ln>
                  <a:noFill/>
                </a:ln>
                <a:effectLst>
                  <a:outerShdw blurRad="381000" dist="38100" dir="2700000" sx="104000" sy="104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79F2F4B-28F1-086E-1574-BEB757922C4B}"/>
                    </a:ext>
                  </a:extLst>
                </p:cNvPr>
                <p:cNvSpPr/>
                <p:nvPr/>
              </p:nvSpPr>
              <p:spPr>
                <a:xfrm>
                  <a:off x="3629350" y="997324"/>
                  <a:ext cx="5308722" cy="822799"/>
                </a:xfrm>
                <a:prstGeom prst="rect">
                  <a:avLst/>
                </a:prstGeom>
                <a:grpFill/>
              </p:spPr>
              <p:txBody>
                <a:bodyPr wrap="square">
                  <a:spAutoFit/>
                </a:bodyPr>
                <a:lstStyle/>
                <a:p>
                  <a:pPr lvl="0">
                    <a:lnSpc>
                      <a:spcPct val="107000"/>
                    </a:lnSpc>
                  </a:pPr>
                  <a:r>
                    <a:rPr lang="en-IN" sz="2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Growth in rural economy is here to stay. Prioritize markets at district level.</a:t>
                  </a:r>
                </a:p>
              </p:txBody>
            </p:sp>
          </p:grpSp>
          <p:grpSp>
            <p:nvGrpSpPr>
              <p:cNvPr id="9" name="Group 8">
                <a:extLst>
                  <a:ext uri="{FF2B5EF4-FFF2-40B4-BE49-F238E27FC236}">
                    <a16:creationId xmlns:a16="http://schemas.microsoft.com/office/drawing/2014/main" id="{61F3D6F0-E92D-88DA-E948-6EBE617A13C8}"/>
                  </a:ext>
                </a:extLst>
              </p:cNvPr>
              <p:cNvGrpSpPr/>
              <p:nvPr/>
            </p:nvGrpSpPr>
            <p:grpSpPr>
              <a:xfrm>
                <a:off x="3744027" y="969989"/>
                <a:ext cx="1815151" cy="1463040"/>
                <a:chOff x="1569491" y="901540"/>
                <a:chExt cx="1815151" cy="1463040"/>
              </a:xfrm>
              <a:grpFill/>
            </p:grpSpPr>
            <p:sp>
              <p:nvSpPr>
                <p:cNvPr id="10" name="Rounded Rectangle 29">
                  <a:extLst>
                    <a:ext uri="{FF2B5EF4-FFF2-40B4-BE49-F238E27FC236}">
                      <a16:creationId xmlns:a16="http://schemas.microsoft.com/office/drawing/2014/main" id="{C14E32F6-23F7-494E-AC7E-C81896D72FF8}"/>
                    </a:ext>
                  </a:extLst>
                </p:cNvPr>
                <p:cNvSpPr/>
                <p:nvPr/>
              </p:nvSpPr>
              <p:spPr>
                <a:xfrm>
                  <a:off x="1569491" y="901540"/>
                  <a:ext cx="1463040" cy="1463040"/>
                </a:xfrm>
                <a:prstGeom prst="roundRect">
                  <a:avLst>
                    <a:gd name="adj" fmla="val 920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2B2FFD4D-240B-0F26-1405-B6380F08833D}"/>
                    </a:ext>
                  </a:extLst>
                </p:cNvPr>
                <p:cNvSpPr/>
                <p:nvPr/>
              </p:nvSpPr>
              <p:spPr>
                <a:xfrm rot="5400000">
                  <a:off x="2871418" y="1452999"/>
                  <a:ext cx="666323" cy="3601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0670C8D-FCDA-697C-FB51-F3F6260160F6}"/>
                    </a:ext>
                  </a:extLst>
                </p:cNvPr>
                <p:cNvSpPr/>
                <p:nvPr/>
              </p:nvSpPr>
              <p:spPr>
                <a:xfrm>
                  <a:off x="1786492" y="1372818"/>
                  <a:ext cx="1029039" cy="520484"/>
                </a:xfrm>
                <a:prstGeom prst="rect">
                  <a:avLst/>
                </a:prstGeom>
                <a:grpFill/>
              </p:spPr>
              <p:txBody>
                <a:bodyPr wrap="square" anchor="ctr">
                  <a:spAutoFit/>
                </a:bodyPr>
                <a:lstStyle/>
                <a:p>
                  <a:pPr algn="ctr"/>
                  <a:r>
                    <a:rPr lang="en-US" sz="5400" b="1" kern="0" spc="-300" dirty="0">
                      <a:solidFill>
                        <a:schemeClr val="bg1"/>
                      </a:solidFill>
                      <a:latin typeface="Arial" pitchFamily="34" charset="0"/>
                      <a:cs typeface="Arial" pitchFamily="34" charset="0"/>
                    </a:rPr>
                    <a:t>03</a:t>
                  </a:r>
                </a:p>
              </p:txBody>
            </p:sp>
          </p:grpSp>
        </p:grpSp>
      </p:grpSp>
      <p:sp>
        <p:nvSpPr>
          <p:cNvPr id="3" name="TextBox 2">
            <a:extLst>
              <a:ext uri="{FF2B5EF4-FFF2-40B4-BE49-F238E27FC236}">
                <a16:creationId xmlns:a16="http://schemas.microsoft.com/office/drawing/2014/main" id="{F7361A4F-EE4E-DC35-E534-189556973E9F}"/>
              </a:ext>
            </a:extLst>
          </p:cNvPr>
          <p:cNvSpPr txBox="1"/>
          <p:nvPr/>
        </p:nvSpPr>
        <p:spPr>
          <a:xfrm>
            <a:off x="4267075" y="3429000"/>
            <a:ext cx="6096000" cy="739626"/>
          </a:xfrm>
          <a:prstGeom prst="rect">
            <a:avLst/>
          </a:prstGeom>
          <a:noFill/>
        </p:spPr>
        <p:txBody>
          <a:bodyPr wrap="square">
            <a:spAutoFit/>
          </a:bodyPr>
          <a:lstStyle/>
          <a:p>
            <a:pPr lvl="0">
              <a:lnSpc>
                <a:spcPct val="107000"/>
              </a:lnSpc>
              <a:spcAft>
                <a:spcPts val="800"/>
              </a:spcAft>
            </a:pPr>
            <a:r>
              <a:rPr lang="en-IN"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Only 200 of 600 districts offer real opportunity. Target those prosperous districts.</a:t>
            </a:r>
          </a:p>
        </p:txBody>
      </p:sp>
    </p:spTree>
    <p:extLst>
      <p:ext uri="{BB962C8B-B14F-4D97-AF65-F5344CB8AC3E}">
        <p14:creationId xmlns:p14="http://schemas.microsoft.com/office/powerpoint/2010/main" val="34087319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2BDB1-657B-30D3-1609-5577BAED1C4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80E33B7-AA1E-20CD-E895-080E5613E786}"/>
              </a:ext>
            </a:extLst>
          </p:cNvPr>
          <p:cNvSpPr>
            <a:spLocks noGrp="1"/>
          </p:cNvSpPr>
          <p:nvPr>
            <p:ph type="title"/>
          </p:nvPr>
        </p:nvSpPr>
        <p:spPr>
          <a:xfrm>
            <a:off x="981873" y="2555432"/>
            <a:ext cx="10515600" cy="1325563"/>
          </a:xfrm>
        </p:spPr>
        <p:txBody>
          <a:bodyPr anchor="ctr">
            <a:normAutofit/>
          </a:bodyPr>
          <a:lstStyle/>
          <a:p>
            <a:pPr algn="ctr"/>
            <a:r>
              <a:rPr lang="en-US" sz="3600" b="1" dirty="0"/>
              <a:t>THANK  YOU!</a:t>
            </a:r>
            <a:endParaRPr lang="en-IN" sz="3600" b="1" dirty="0"/>
          </a:p>
        </p:txBody>
      </p:sp>
    </p:spTree>
    <p:extLst>
      <p:ext uri="{BB962C8B-B14F-4D97-AF65-F5344CB8AC3E}">
        <p14:creationId xmlns:p14="http://schemas.microsoft.com/office/powerpoint/2010/main" val="2846324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3C15B-BC46-21D5-8403-B844BB542E3B}"/>
              </a:ext>
            </a:extLst>
          </p:cNvPr>
          <p:cNvSpPr>
            <a:spLocks noGrp="1"/>
          </p:cNvSpPr>
          <p:nvPr>
            <p:ph type="title"/>
          </p:nvPr>
        </p:nvSpPr>
        <p:spPr/>
        <p:txBody>
          <a:bodyPr>
            <a:normAutofit fontScale="90000"/>
          </a:bodyPr>
          <a:lstStyle/>
          <a:p>
            <a:r>
              <a:rPr lang="en-US" sz="3200" b="1" dirty="0"/>
              <a:t>Q1 – 15%</a:t>
            </a:r>
            <a:br>
              <a:rPr lang="en-US" sz="3200" b="1" dirty="0"/>
            </a:br>
            <a:r>
              <a:rPr lang="en-US" sz="3200" b="1" dirty="0"/>
              <a:t>Q2 – 22%</a:t>
            </a:r>
            <a:br>
              <a:rPr lang="en-US" sz="3200" b="1" dirty="0"/>
            </a:br>
            <a:r>
              <a:rPr lang="en-US" sz="3200" b="1" dirty="0"/>
              <a:t>Q3 and Q4 flat</a:t>
            </a:r>
            <a:endParaRPr lang="en-IN" dirty="0"/>
          </a:p>
        </p:txBody>
      </p:sp>
      <p:pic>
        <p:nvPicPr>
          <p:cNvPr id="5" name="Picture 4" descr="A blue cube with a black background&#10;&#10;Description automatically generated">
            <a:extLst>
              <a:ext uri="{FF2B5EF4-FFF2-40B4-BE49-F238E27FC236}">
                <a16:creationId xmlns:a16="http://schemas.microsoft.com/office/drawing/2014/main" id="{3AE9C253-B66B-3DA6-D166-017846939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4799" y="582062"/>
            <a:ext cx="1519327" cy="4406581"/>
          </a:xfrm>
          <a:prstGeom prst="rect">
            <a:avLst/>
          </a:prstGeom>
        </p:spPr>
      </p:pic>
      <p:pic>
        <p:nvPicPr>
          <p:cNvPr id="7" name="Picture 6" descr="A yellow cube with white numbers&#10;&#10;Description automatically generated">
            <a:extLst>
              <a:ext uri="{FF2B5EF4-FFF2-40B4-BE49-F238E27FC236}">
                <a16:creationId xmlns:a16="http://schemas.microsoft.com/office/drawing/2014/main" id="{A840A9F8-32DB-0366-6E49-CF1EAB5685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9574" y="2712781"/>
            <a:ext cx="1519327" cy="2275862"/>
          </a:xfrm>
          <a:prstGeom prst="rect">
            <a:avLst/>
          </a:prstGeom>
        </p:spPr>
      </p:pic>
      <p:pic>
        <p:nvPicPr>
          <p:cNvPr id="9" name="Picture 8" descr="A pink and white cube&#10;&#10;Description automatically generated">
            <a:extLst>
              <a:ext uri="{FF2B5EF4-FFF2-40B4-BE49-F238E27FC236}">
                <a16:creationId xmlns:a16="http://schemas.microsoft.com/office/drawing/2014/main" id="{3929C01E-569A-960E-55F0-6E7102E359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3769" y="2004477"/>
            <a:ext cx="1519327" cy="2984166"/>
          </a:xfrm>
          <a:prstGeom prst="rect">
            <a:avLst/>
          </a:prstGeom>
        </p:spPr>
      </p:pic>
      <p:pic>
        <p:nvPicPr>
          <p:cNvPr id="11" name="Picture 10" descr="A blue cube with a black background&#10;&#10;Description automatically generated">
            <a:extLst>
              <a:ext uri="{FF2B5EF4-FFF2-40B4-BE49-F238E27FC236}">
                <a16:creationId xmlns:a16="http://schemas.microsoft.com/office/drawing/2014/main" id="{AC37A87B-2656-C995-3DBE-F21E1CEC2C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7604" y="1296172"/>
            <a:ext cx="1519327" cy="3692471"/>
          </a:xfrm>
          <a:prstGeom prst="rect">
            <a:avLst/>
          </a:prstGeom>
        </p:spPr>
      </p:pic>
      <p:sp>
        <p:nvSpPr>
          <p:cNvPr id="13" name="Content Placeholder 2">
            <a:extLst>
              <a:ext uri="{FF2B5EF4-FFF2-40B4-BE49-F238E27FC236}">
                <a16:creationId xmlns:a16="http://schemas.microsoft.com/office/drawing/2014/main" id="{2F6542CF-BD90-8492-810D-59A20E1002FB}"/>
              </a:ext>
            </a:extLst>
          </p:cNvPr>
          <p:cNvSpPr txBox="1">
            <a:spLocks/>
          </p:cNvSpPr>
          <p:nvPr/>
        </p:nvSpPr>
        <p:spPr>
          <a:xfrm>
            <a:off x="2189574" y="3910354"/>
            <a:ext cx="1174727" cy="3430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339FB5"/>
              </a:buClr>
              <a:buFont typeface="Wingdings" panose="05000000000000000000" pitchFamily="2" charset="2"/>
              <a:buChar char="§"/>
              <a:defRPr sz="1600" kern="1200">
                <a:solidFill>
                  <a:schemeClr val="bg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Clr>
                <a:srgbClr val="339FB5"/>
              </a:buClr>
              <a:buFont typeface="Wingdings" panose="05000000000000000000" pitchFamily="2" charset="2"/>
              <a:buChar char="§"/>
              <a:defRPr sz="1600" kern="1200">
                <a:solidFill>
                  <a:schemeClr val="bg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1400" b="1" dirty="0"/>
              <a:t>QUARTER</a:t>
            </a:r>
            <a:endParaRPr lang="en-IN" sz="1400" dirty="0"/>
          </a:p>
        </p:txBody>
      </p:sp>
      <p:sp>
        <p:nvSpPr>
          <p:cNvPr id="14" name="Content Placeholder 2">
            <a:extLst>
              <a:ext uri="{FF2B5EF4-FFF2-40B4-BE49-F238E27FC236}">
                <a16:creationId xmlns:a16="http://schemas.microsoft.com/office/drawing/2014/main" id="{B30D0DB2-8C0F-F91E-7A56-743338AB42E9}"/>
              </a:ext>
            </a:extLst>
          </p:cNvPr>
          <p:cNvSpPr txBox="1">
            <a:spLocks/>
          </p:cNvSpPr>
          <p:nvPr/>
        </p:nvSpPr>
        <p:spPr>
          <a:xfrm>
            <a:off x="4183769" y="3850712"/>
            <a:ext cx="1174727" cy="3430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339FB5"/>
              </a:buClr>
              <a:buFont typeface="Wingdings" panose="05000000000000000000" pitchFamily="2" charset="2"/>
              <a:buChar char="§"/>
              <a:defRPr sz="1600" kern="1200">
                <a:solidFill>
                  <a:schemeClr val="bg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Clr>
                <a:srgbClr val="339FB5"/>
              </a:buClr>
              <a:buFont typeface="Wingdings" panose="05000000000000000000" pitchFamily="2" charset="2"/>
              <a:buChar char="§"/>
              <a:defRPr sz="1600" kern="1200">
                <a:solidFill>
                  <a:schemeClr val="bg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1400" b="1" dirty="0"/>
              <a:t>QUARTER</a:t>
            </a:r>
            <a:endParaRPr lang="en-IN" sz="1400" dirty="0"/>
          </a:p>
        </p:txBody>
      </p:sp>
      <p:sp>
        <p:nvSpPr>
          <p:cNvPr id="15" name="Content Placeholder 2">
            <a:extLst>
              <a:ext uri="{FF2B5EF4-FFF2-40B4-BE49-F238E27FC236}">
                <a16:creationId xmlns:a16="http://schemas.microsoft.com/office/drawing/2014/main" id="{DF7CB5B3-899C-EBBF-9DF1-C200C154CDF2}"/>
              </a:ext>
            </a:extLst>
          </p:cNvPr>
          <p:cNvSpPr txBox="1">
            <a:spLocks/>
          </p:cNvSpPr>
          <p:nvPr/>
        </p:nvSpPr>
        <p:spPr>
          <a:xfrm>
            <a:off x="6257604" y="3850712"/>
            <a:ext cx="1174727" cy="3430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339FB5"/>
              </a:buClr>
              <a:buFont typeface="Wingdings" panose="05000000000000000000" pitchFamily="2" charset="2"/>
              <a:buChar char="§"/>
              <a:defRPr sz="1600" kern="1200">
                <a:solidFill>
                  <a:schemeClr val="bg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Clr>
                <a:srgbClr val="339FB5"/>
              </a:buClr>
              <a:buFont typeface="Wingdings" panose="05000000000000000000" pitchFamily="2" charset="2"/>
              <a:buChar char="§"/>
              <a:defRPr sz="1600" kern="1200">
                <a:solidFill>
                  <a:schemeClr val="bg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1400" b="1" dirty="0"/>
              <a:t>QUARTER</a:t>
            </a:r>
            <a:endParaRPr lang="en-IN" sz="1400" dirty="0"/>
          </a:p>
        </p:txBody>
      </p:sp>
      <p:sp>
        <p:nvSpPr>
          <p:cNvPr id="16" name="Content Placeholder 2">
            <a:extLst>
              <a:ext uri="{FF2B5EF4-FFF2-40B4-BE49-F238E27FC236}">
                <a16:creationId xmlns:a16="http://schemas.microsoft.com/office/drawing/2014/main" id="{690BB8C7-4879-0E6A-0D7A-9D8DCF4FEBEA}"/>
              </a:ext>
            </a:extLst>
          </p:cNvPr>
          <p:cNvSpPr txBox="1">
            <a:spLocks/>
          </p:cNvSpPr>
          <p:nvPr/>
        </p:nvSpPr>
        <p:spPr>
          <a:xfrm>
            <a:off x="8294799" y="3850712"/>
            <a:ext cx="1174727" cy="3430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339FB5"/>
              </a:buClr>
              <a:buFont typeface="Wingdings" panose="05000000000000000000" pitchFamily="2" charset="2"/>
              <a:buChar char="§"/>
              <a:defRPr sz="1600" kern="1200">
                <a:solidFill>
                  <a:schemeClr val="bg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Clr>
                <a:srgbClr val="339FB5"/>
              </a:buClr>
              <a:buFont typeface="Wingdings" panose="05000000000000000000" pitchFamily="2" charset="2"/>
              <a:buChar char="§"/>
              <a:defRPr sz="1600" kern="1200">
                <a:solidFill>
                  <a:schemeClr val="bg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1400" b="1" dirty="0"/>
              <a:t>QUARTER</a:t>
            </a:r>
            <a:endParaRPr lang="en-IN" sz="1400" dirty="0"/>
          </a:p>
        </p:txBody>
      </p:sp>
      <p:sp>
        <p:nvSpPr>
          <p:cNvPr id="17" name="Content Placeholder 2">
            <a:extLst>
              <a:ext uri="{FF2B5EF4-FFF2-40B4-BE49-F238E27FC236}">
                <a16:creationId xmlns:a16="http://schemas.microsoft.com/office/drawing/2014/main" id="{1C096EE0-BE90-B5DC-8437-449897C195F0}"/>
              </a:ext>
            </a:extLst>
          </p:cNvPr>
          <p:cNvSpPr txBox="1">
            <a:spLocks/>
          </p:cNvSpPr>
          <p:nvPr/>
        </p:nvSpPr>
        <p:spPr>
          <a:xfrm>
            <a:off x="2476024" y="2848185"/>
            <a:ext cx="1265696" cy="77053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Clr>
                <a:srgbClr val="339FB5"/>
              </a:buClr>
              <a:buFont typeface="Wingdings" panose="05000000000000000000" pitchFamily="2" charset="2"/>
              <a:buChar char="§"/>
              <a:defRPr sz="1600" kern="1200">
                <a:solidFill>
                  <a:schemeClr val="bg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Clr>
                <a:srgbClr val="339FB5"/>
              </a:buClr>
              <a:buFont typeface="Wingdings" panose="05000000000000000000" pitchFamily="2" charset="2"/>
              <a:buChar char="§"/>
              <a:defRPr sz="1600" kern="1200">
                <a:solidFill>
                  <a:schemeClr val="bg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kumimoji="0" lang="en-US" sz="2000" b="1" i="0" u="none" strike="noStrike" kern="1200" cap="none" spc="0" normalizeH="0" baseline="0" noProof="0" dirty="0">
                <a:ln>
                  <a:noFill/>
                </a:ln>
                <a:solidFill>
                  <a:schemeClr val="accent2">
                    <a:lumMod val="50000"/>
                  </a:schemeClr>
                </a:solidFill>
                <a:effectLst/>
                <a:uLnTx/>
                <a:uFillTx/>
                <a:cs typeface="Bebas Neue" charset="0"/>
              </a:rPr>
              <a:t>21191CRS</a:t>
            </a:r>
            <a:endParaRPr lang="en-IN" sz="2000" dirty="0">
              <a:solidFill>
                <a:schemeClr val="accent2">
                  <a:lumMod val="50000"/>
                </a:schemeClr>
              </a:solidFill>
            </a:endParaRPr>
          </a:p>
        </p:txBody>
      </p:sp>
      <p:sp>
        <p:nvSpPr>
          <p:cNvPr id="18" name="Content Placeholder 2">
            <a:extLst>
              <a:ext uri="{FF2B5EF4-FFF2-40B4-BE49-F238E27FC236}">
                <a16:creationId xmlns:a16="http://schemas.microsoft.com/office/drawing/2014/main" id="{AECF0A4D-B82B-061B-4092-EEA2BB01427B}"/>
              </a:ext>
            </a:extLst>
          </p:cNvPr>
          <p:cNvSpPr txBox="1">
            <a:spLocks/>
          </p:cNvSpPr>
          <p:nvPr/>
        </p:nvSpPr>
        <p:spPr>
          <a:xfrm>
            <a:off x="4474040" y="2327513"/>
            <a:ext cx="1265696" cy="77053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Clr>
                <a:srgbClr val="339FB5"/>
              </a:buClr>
              <a:buFont typeface="Wingdings" panose="05000000000000000000" pitchFamily="2" charset="2"/>
              <a:buChar char="§"/>
              <a:defRPr sz="1600" kern="1200">
                <a:solidFill>
                  <a:schemeClr val="bg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Clr>
                <a:srgbClr val="339FB5"/>
              </a:buClr>
              <a:buFont typeface="Wingdings" panose="05000000000000000000" pitchFamily="2" charset="2"/>
              <a:buChar char="§"/>
              <a:defRPr sz="1600" kern="1200">
                <a:solidFill>
                  <a:schemeClr val="bg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kumimoji="0" lang="en-US" sz="2000" b="1" i="0" u="none" strike="noStrike" kern="1200" cap="none" spc="0" normalizeH="0" baseline="0" noProof="0" dirty="0">
                <a:ln>
                  <a:noFill/>
                </a:ln>
                <a:solidFill>
                  <a:srgbClr val="892735"/>
                </a:solidFill>
                <a:effectLst/>
                <a:uLnTx/>
                <a:uFillTx/>
                <a:cs typeface="Bebas Neue" charset="0"/>
              </a:rPr>
              <a:t>29992CRS</a:t>
            </a:r>
            <a:endParaRPr lang="en-IN" sz="2000" dirty="0">
              <a:solidFill>
                <a:srgbClr val="892735"/>
              </a:solidFill>
            </a:endParaRPr>
          </a:p>
        </p:txBody>
      </p:sp>
      <p:sp>
        <p:nvSpPr>
          <p:cNvPr id="19" name="Content Placeholder 2">
            <a:extLst>
              <a:ext uri="{FF2B5EF4-FFF2-40B4-BE49-F238E27FC236}">
                <a16:creationId xmlns:a16="http://schemas.microsoft.com/office/drawing/2014/main" id="{2367CA33-968C-7457-94E6-00AE6EA673DC}"/>
              </a:ext>
            </a:extLst>
          </p:cNvPr>
          <p:cNvSpPr txBox="1">
            <a:spLocks/>
          </p:cNvSpPr>
          <p:nvPr/>
        </p:nvSpPr>
        <p:spPr>
          <a:xfrm>
            <a:off x="6557185" y="1802906"/>
            <a:ext cx="1265696" cy="77053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Clr>
                <a:srgbClr val="339FB5"/>
              </a:buClr>
              <a:buFont typeface="Wingdings" panose="05000000000000000000" pitchFamily="2" charset="2"/>
              <a:buChar char="§"/>
              <a:defRPr sz="1600" kern="1200">
                <a:solidFill>
                  <a:schemeClr val="bg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Clr>
                <a:srgbClr val="339FB5"/>
              </a:buClr>
              <a:buFont typeface="Wingdings" panose="05000000000000000000" pitchFamily="2" charset="2"/>
              <a:buChar char="§"/>
              <a:defRPr sz="1600" kern="1200">
                <a:solidFill>
                  <a:schemeClr val="bg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kumimoji="0" lang="en-US" sz="2000" b="1" i="0" u="none" strike="noStrike" kern="1200" cap="none" spc="0" normalizeH="0" baseline="0" noProof="0" dirty="0">
                <a:ln>
                  <a:noFill/>
                </a:ln>
                <a:solidFill>
                  <a:schemeClr val="tx2">
                    <a:lumMod val="90000"/>
                    <a:lumOff val="10000"/>
                  </a:schemeClr>
                </a:solidFill>
                <a:effectLst/>
                <a:uLnTx/>
                <a:uFillTx/>
                <a:cs typeface="Bebas Neue" charset="0"/>
              </a:rPr>
              <a:t>26088CRS</a:t>
            </a:r>
            <a:endParaRPr lang="en-IN" sz="2000" dirty="0">
              <a:solidFill>
                <a:schemeClr val="tx2">
                  <a:lumMod val="90000"/>
                  <a:lumOff val="10000"/>
                </a:schemeClr>
              </a:solidFill>
            </a:endParaRPr>
          </a:p>
        </p:txBody>
      </p:sp>
      <p:sp>
        <p:nvSpPr>
          <p:cNvPr id="20" name="Content Placeholder 2">
            <a:extLst>
              <a:ext uri="{FF2B5EF4-FFF2-40B4-BE49-F238E27FC236}">
                <a16:creationId xmlns:a16="http://schemas.microsoft.com/office/drawing/2014/main" id="{EB29F944-AD85-776B-9176-FB35C1932E48}"/>
              </a:ext>
            </a:extLst>
          </p:cNvPr>
          <p:cNvSpPr txBox="1">
            <a:spLocks/>
          </p:cNvSpPr>
          <p:nvPr/>
        </p:nvSpPr>
        <p:spPr>
          <a:xfrm>
            <a:off x="8601949" y="1357194"/>
            <a:ext cx="1265696" cy="77053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Clr>
                <a:srgbClr val="339FB5"/>
              </a:buClr>
              <a:buFont typeface="Wingdings" panose="05000000000000000000" pitchFamily="2" charset="2"/>
              <a:buChar char="§"/>
              <a:defRPr sz="1600" kern="1200">
                <a:solidFill>
                  <a:schemeClr val="bg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Clr>
                <a:srgbClr val="339FB5"/>
              </a:buClr>
              <a:buFont typeface="Wingdings" panose="05000000000000000000" pitchFamily="2" charset="2"/>
              <a:buChar char="§"/>
              <a:defRPr sz="1600" kern="1200">
                <a:solidFill>
                  <a:schemeClr val="bg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kumimoji="0" lang="en-US" sz="2000" b="1" i="0" u="none" strike="noStrike" kern="1200" cap="none" spc="0" normalizeH="0" baseline="0" noProof="0" dirty="0">
                <a:ln>
                  <a:noFill/>
                </a:ln>
                <a:solidFill>
                  <a:schemeClr val="accent3">
                    <a:lumMod val="75000"/>
                  </a:schemeClr>
                </a:solidFill>
                <a:effectLst/>
                <a:uLnTx/>
                <a:uFillTx/>
                <a:cs typeface="Bebas Neue" charset="0"/>
              </a:rPr>
              <a:t>30709CRS</a:t>
            </a:r>
            <a:endParaRPr lang="en-IN" sz="2000" dirty="0">
              <a:solidFill>
                <a:schemeClr val="accent3">
                  <a:lumMod val="75000"/>
                </a:schemeClr>
              </a:solidFill>
            </a:endParaRPr>
          </a:p>
        </p:txBody>
      </p:sp>
      <p:graphicFrame>
        <p:nvGraphicFramePr>
          <p:cNvPr id="21" name="Table 20">
            <a:extLst>
              <a:ext uri="{FF2B5EF4-FFF2-40B4-BE49-F238E27FC236}">
                <a16:creationId xmlns:a16="http://schemas.microsoft.com/office/drawing/2014/main" id="{2400BD7F-DDCB-8E25-3332-F076E3375A98}"/>
              </a:ext>
            </a:extLst>
          </p:cNvPr>
          <p:cNvGraphicFramePr>
            <a:graphicFrameLocks noGrp="1"/>
          </p:cNvGraphicFramePr>
          <p:nvPr>
            <p:extLst>
              <p:ext uri="{D42A27DB-BD31-4B8C-83A1-F6EECF244321}">
                <p14:modId xmlns:p14="http://schemas.microsoft.com/office/powerpoint/2010/main" val="2539602054"/>
              </p:ext>
            </p:extLst>
          </p:nvPr>
        </p:nvGraphicFramePr>
        <p:xfrm>
          <a:off x="999460" y="5239928"/>
          <a:ext cx="9913223" cy="1077634"/>
        </p:xfrm>
        <a:graphic>
          <a:graphicData uri="http://schemas.openxmlformats.org/drawingml/2006/table">
            <a:tbl>
              <a:tblPr>
                <a:tableStyleId>{5C22544A-7EE6-4342-B048-85BDC9FD1C3A}</a:tableStyleId>
              </a:tblPr>
              <a:tblGrid>
                <a:gridCol w="2304733">
                  <a:extLst>
                    <a:ext uri="{9D8B030D-6E8A-4147-A177-3AD203B41FA5}">
                      <a16:colId xmlns:a16="http://schemas.microsoft.com/office/drawing/2014/main" val="3634070584"/>
                    </a:ext>
                  </a:extLst>
                </a:gridCol>
                <a:gridCol w="1521698">
                  <a:extLst>
                    <a:ext uri="{9D8B030D-6E8A-4147-A177-3AD203B41FA5}">
                      <a16:colId xmlns:a16="http://schemas.microsoft.com/office/drawing/2014/main" val="714755856"/>
                    </a:ext>
                  </a:extLst>
                </a:gridCol>
                <a:gridCol w="1521698">
                  <a:extLst>
                    <a:ext uri="{9D8B030D-6E8A-4147-A177-3AD203B41FA5}">
                      <a16:colId xmlns:a16="http://schemas.microsoft.com/office/drawing/2014/main" val="3765074834"/>
                    </a:ext>
                  </a:extLst>
                </a:gridCol>
                <a:gridCol w="1521698">
                  <a:extLst>
                    <a:ext uri="{9D8B030D-6E8A-4147-A177-3AD203B41FA5}">
                      <a16:colId xmlns:a16="http://schemas.microsoft.com/office/drawing/2014/main" val="353311049"/>
                    </a:ext>
                  </a:extLst>
                </a:gridCol>
                <a:gridCol w="1521698">
                  <a:extLst>
                    <a:ext uri="{9D8B030D-6E8A-4147-A177-3AD203B41FA5}">
                      <a16:colId xmlns:a16="http://schemas.microsoft.com/office/drawing/2014/main" val="1045176944"/>
                    </a:ext>
                  </a:extLst>
                </a:gridCol>
                <a:gridCol w="1521698">
                  <a:extLst>
                    <a:ext uri="{9D8B030D-6E8A-4147-A177-3AD203B41FA5}">
                      <a16:colId xmlns:a16="http://schemas.microsoft.com/office/drawing/2014/main" val="1979312187"/>
                    </a:ext>
                  </a:extLst>
                </a:gridCol>
              </a:tblGrid>
              <a:tr h="538817">
                <a:tc>
                  <a:txBody>
                    <a:bodyPr/>
                    <a:lstStyle/>
                    <a:p>
                      <a:pPr algn="ctr" fontAlgn="ctr"/>
                      <a:r>
                        <a:rPr lang="en-IN" sz="1800" b="1" u="none" strike="noStrike" dirty="0">
                          <a:solidFill>
                            <a:schemeClr val="bg1"/>
                          </a:solidFill>
                          <a:effectLst/>
                          <a:latin typeface="Verdana" panose="020B0604030504040204" pitchFamily="34" charset="0"/>
                          <a:ea typeface="Verdana" panose="020B0604030504040204" pitchFamily="34" charset="0"/>
                        </a:rPr>
                        <a:t>GROWTH %</a:t>
                      </a:r>
                      <a:endParaRPr lang="en-IN" sz="1800" b="1" i="0" u="none" strike="noStrike" dirty="0">
                        <a:solidFill>
                          <a:schemeClr val="bg1"/>
                        </a:solidFill>
                        <a:effectLst/>
                        <a:latin typeface="Verdana" panose="020B0604030504040204" pitchFamily="34" charset="0"/>
                        <a:ea typeface="Verdana" panose="020B0604030504040204" pitchFamily="34" charset="0"/>
                      </a:endParaRPr>
                    </a:p>
                  </a:txBody>
                  <a:tcPr marL="6350" marR="6350" marT="6350" marB="0" anchor="ctr">
                    <a:solidFill>
                      <a:srgbClr val="33BEBB"/>
                    </a:solidFill>
                  </a:tcPr>
                </a:tc>
                <a:tc>
                  <a:txBody>
                    <a:bodyPr/>
                    <a:lstStyle/>
                    <a:p>
                      <a:pPr algn="ctr" fontAlgn="ctr"/>
                      <a:r>
                        <a:rPr lang="en-IN" sz="1800" b="1" u="none" strike="noStrike" dirty="0">
                          <a:solidFill>
                            <a:schemeClr val="bg1"/>
                          </a:solidFill>
                          <a:effectLst/>
                          <a:latin typeface="Verdana" panose="020B0604030504040204" pitchFamily="34" charset="0"/>
                          <a:ea typeface="Verdana" panose="020B0604030504040204" pitchFamily="34" charset="0"/>
                        </a:rPr>
                        <a:t>Q1</a:t>
                      </a:r>
                      <a:endParaRPr lang="en-IN" sz="1800" b="1" i="0" u="none" strike="noStrike" dirty="0">
                        <a:solidFill>
                          <a:schemeClr val="bg1"/>
                        </a:solidFill>
                        <a:effectLst/>
                        <a:latin typeface="Verdana" panose="020B0604030504040204" pitchFamily="34" charset="0"/>
                        <a:ea typeface="Verdana" panose="020B0604030504040204" pitchFamily="34" charset="0"/>
                      </a:endParaRPr>
                    </a:p>
                  </a:txBody>
                  <a:tcPr marL="6350" marR="6350" marT="6350" marB="0" anchor="ctr">
                    <a:solidFill>
                      <a:srgbClr val="33BEBB"/>
                    </a:solidFill>
                  </a:tcPr>
                </a:tc>
                <a:tc>
                  <a:txBody>
                    <a:bodyPr/>
                    <a:lstStyle/>
                    <a:p>
                      <a:pPr algn="ctr" fontAlgn="ctr"/>
                      <a:r>
                        <a:rPr lang="en-IN" sz="1800" b="1" u="none" strike="noStrike" dirty="0">
                          <a:solidFill>
                            <a:schemeClr val="bg1"/>
                          </a:solidFill>
                          <a:effectLst/>
                          <a:latin typeface="Verdana" panose="020B0604030504040204" pitchFamily="34" charset="0"/>
                          <a:ea typeface="Verdana" panose="020B0604030504040204" pitchFamily="34" charset="0"/>
                        </a:rPr>
                        <a:t>Q2</a:t>
                      </a:r>
                      <a:endParaRPr lang="en-IN" sz="1800" b="1" i="0" u="none" strike="noStrike" dirty="0">
                        <a:solidFill>
                          <a:schemeClr val="bg1"/>
                        </a:solidFill>
                        <a:effectLst/>
                        <a:latin typeface="Verdana" panose="020B0604030504040204" pitchFamily="34" charset="0"/>
                        <a:ea typeface="Verdana" panose="020B0604030504040204" pitchFamily="34" charset="0"/>
                      </a:endParaRPr>
                    </a:p>
                  </a:txBody>
                  <a:tcPr marL="6350" marR="6350" marT="6350" marB="0" anchor="ctr">
                    <a:solidFill>
                      <a:srgbClr val="33BEBB"/>
                    </a:solidFill>
                  </a:tcPr>
                </a:tc>
                <a:tc>
                  <a:txBody>
                    <a:bodyPr/>
                    <a:lstStyle/>
                    <a:p>
                      <a:pPr algn="ctr" fontAlgn="ctr"/>
                      <a:r>
                        <a:rPr lang="en-IN" sz="1800" b="1" u="none" strike="noStrike">
                          <a:solidFill>
                            <a:schemeClr val="bg1"/>
                          </a:solidFill>
                          <a:effectLst/>
                          <a:latin typeface="Verdana" panose="020B0604030504040204" pitchFamily="34" charset="0"/>
                          <a:ea typeface="Verdana" panose="020B0604030504040204" pitchFamily="34" charset="0"/>
                        </a:rPr>
                        <a:t>Q3</a:t>
                      </a:r>
                      <a:endParaRPr lang="en-IN" sz="1800" b="1" i="0" u="none" strike="noStrike">
                        <a:solidFill>
                          <a:schemeClr val="bg1"/>
                        </a:solidFill>
                        <a:effectLst/>
                        <a:latin typeface="Verdana" panose="020B0604030504040204" pitchFamily="34" charset="0"/>
                        <a:ea typeface="Verdana" panose="020B0604030504040204" pitchFamily="34" charset="0"/>
                      </a:endParaRPr>
                    </a:p>
                  </a:txBody>
                  <a:tcPr marL="6350" marR="6350" marT="6350" marB="0" anchor="ctr">
                    <a:solidFill>
                      <a:srgbClr val="33BEBB"/>
                    </a:solidFill>
                  </a:tcPr>
                </a:tc>
                <a:tc>
                  <a:txBody>
                    <a:bodyPr/>
                    <a:lstStyle/>
                    <a:p>
                      <a:pPr algn="ctr" fontAlgn="ctr"/>
                      <a:r>
                        <a:rPr lang="en-IN" sz="1800" b="1" u="none" strike="noStrike">
                          <a:solidFill>
                            <a:schemeClr val="bg1"/>
                          </a:solidFill>
                          <a:effectLst/>
                          <a:latin typeface="Verdana" panose="020B0604030504040204" pitchFamily="34" charset="0"/>
                          <a:ea typeface="Verdana" panose="020B0604030504040204" pitchFamily="34" charset="0"/>
                        </a:rPr>
                        <a:t>Q4</a:t>
                      </a:r>
                      <a:endParaRPr lang="en-IN" sz="1800" b="1" i="0" u="none" strike="noStrike">
                        <a:solidFill>
                          <a:schemeClr val="bg1"/>
                        </a:solidFill>
                        <a:effectLst/>
                        <a:latin typeface="Verdana" panose="020B0604030504040204" pitchFamily="34" charset="0"/>
                        <a:ea typeface="Verdana" panose="020B0604030504040204" pitchFamily="34" charset="0"/>
                      </a:endParaRPr>
                    </a:p>
                  </a:txBody>
                  <a:tcPr marL="6350" marR="6350" marT="6350" marB="0" anchor="ctr">
                    <a:solidFill>
                      <a:srgbClr val="33BEBB"/>
                    </a:solidFill>
                  </a:tcPr>
                </a:tc>
                <a:tc>
                  <a:txBody>
                    <a:bodyPr/>
                    <a:lstStyle/>
                    <a:p>
                      <a:pPr algn="ctr" fontAlgn="ctr"/>
                      <a:r>
                        <a:rPr lang="en-IN" sz="1800" b="1" u="none" strike="noStrike" dirty="0">
                          <a:solidFill>
                            <a:schemeClr val="bg1"/>
                          </a:solidFill>
                          <a:effectLst/>
                          <a:latin typeface="Verdana" panose="020B0604030504040204" pitchFamily="34" charset="0"/>
                          <a:ea typeface="Verdana" panose="020B0604030504040204" pitchFamily="34" charset="0"/>
                        </a:rPr>
                        <a:t>Yr 2024</a:t>
                      </a:r>
                      <a:endParaRPr lang="en-IN" sz="1800" b="1" i="0" u="none" strike="noStrike" dirty="0">
                        <a:solidFill>
                          <a:schemeClr val="bg1"/>
                        </a:solidFill>
                        <a:effectLst/>
                        <a:latin typeface="Verdana" panose="020B0604030504040204" pitchFamily="34" charset="0"/>
                        <a:ea typeface="Verdana" panose="020B0604030504040204" pitchFamily="34" charset="0"/>
                      </a:endParaRPr>
                    </a:p>
                  </a:txBody>
                  <a:tcPr marL="6350" marR="6350" marT="6350" marB="0" anchor="ctr">
                    <a:solidFill>
                      <a:srgbClr val="33BEBB"/>
                    </a:solidFill>
                  </a:tcPr>
                </a:tc>
                <a:extLst>
                  <a:ext uri="{0D108BD9-81ED-4DB2-BD59-A6C34878D82A}">
                    <a16:rowId xmlns:a16="http://schemas.microsoft.com/office/drawing/2014/main" val="2687076061"/>
                  </a:ext>
                </a:extLst>
              </a:tr>
              <a:tr h="538817">
                <a:tc>
                  <a:txBody>
                    <a:bodyPr/>
                    <a:lstStyle/>
                    <a:p>
                      <a:pPr algn="ctr" fontAlgn="ctr"/>
                      <a:r>
                        <a:rPr lang="en-IN" sz="1800" b="1" u="none" strike="noStrike" dirty="0">
                          <a:effectLst/>
                          <a:latin typeface="Verdana" panose="020B0604030504040204" pitchFamily="34" charset="0"/>
                          <a:ea typeface="Verdana" panose="020B0604030504040204" pitchFamily="34" charset="0"/>
                        </a:rPr>
                        <a:t>Yr 2024 / 2023</a:t>
                      </a:r>
                      <a:endParaRPr lang="en-IN" sz="1800" b="1"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algn="ctr" fontAlgn="ctr"/>
                      <a:r>
                        <a:rPr lang="en-IN" sz="1800" b="1" u="none" strike="noStrike" dirty="0">
                          <a:effectLst/>
                          <a:latin typeface="Verdana" panose="020B0604030504040204" pitchFamily="34" charset="0"/>
                          <a:ea typeface="Verdana" panose="020B0604030504040204" pitchFamily="34" charset="0"/>
                        </a:rPr>
                        <a:t>15%</a:t>
                      </a:r>
                      <a:endParaRPr lang="en-IN" sz="1800" b="1"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algn="ctr" fontAlgn="ctr"/>
                      <a:r>
                        <a:rPr lang="en-IN" sz="1800" b="1" u="none" strike="noStrike" dirty="0">
                          <a:effectLst/>
                          <a:latin typeface="Verdana" panose="020B0604030504040204" pitchFamily="34" charset="0"/>
                          <a:ea typeface="Verdana" panose="020B0604030504040204" pitchFamily="34" charset="0"/>
                        </a:rPr>
                        <a:t>22%</a:t>
                      </a:r>
                      <a:endParaRPr lang="en-IN" sz="1800" b="1"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algn="ctr" fontAlgn="ctr"/>
                      <a:r>
                        <a:rPr lang="en-IN" sz="1800" b="1" u="none" strike="noStrike" dirty="0">
                          <a:effectLst/>
                          <a:latin typeface="Verdana" panose="020B0604030504040204" pitchFamily="34" charset="0"/>
                          <a:ea typeface="Verdana" panose="020B0604030504040204" pitchFamily="34" charset="0"/>
                        </a:rPr>
                        <a:t>1%</a:t>
                      </a:r>
                      <a:endParaRPr lang="en-IN" sz="1800" b="1"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algn="ctr" fontAlgn="ctr"/>
                      <a:r>
                        <a:rPr lang="en-IN" sz="1800" b="1" u="none" strike="noStrike" dirty="0">
                          <a:effectLst/>
                          <a:latin typeface="Verdana" panose="020B0604030504040204" pitchFamily="34" charset="0"/>
                          <a:ea typeface="Verdana" panose="020B0604030504040204" pitchFamily="34" charset="0"/>
                        </a:rPr>
                        <a:t>2%</a:t>
                      </a:r>
                      <a:endParaRPr lang="en-IN" sz="1800" b="1"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tc>
                  <a:txBody>
                    <a:bodyPr/>
                    <a:lstStyle/>
                    <a:p>
                      <a:pPr algn="ctr" fontAlgn="ctr"/>
                      <a:r>
                        <a:rPr lang="en-IN" sz="1800" b="1" u="none" strike="noStrike" dirty="0">
                          <a:effectLst/>
                          <a:latin typeface="Verdana" panose="020B0604030504040204" pitchFamily="34" charset="0"/>
                          <a:ea typeface="Verdana" panose="020B0604030504040204" pitchFamily="34" charset="0"/>
                        </a:rPr>
                        <a:t>9%</a:t>
                      </a:r>
                      <a:endParaRPr lang="en-IN" sz="1800" b="1" i="0"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tc>
                <a:extLst>
                  <a:ext uri="{0D108BD9-81ED-4DB2-BD59-A6C34878D82A}">
                    <a16:rowId xmlns:a16="http://schemas.microsoft.com/office/drawing/2014/main" val="910890256"/>
                  </a:ext>
                </a:extLst>
              </a:tr>
            </a:tbl>
          </a:graphicData>
        </a:graphic>
      </p:graphicFrame>
    </p:spTree>
    <p:extLst>
      <p:ext uri="{BB962C8B-B14F-4D97-AF65-F5344CB8AC3E}">
        <p14:creationId xmlns:p14="http://schemas.microsoft.com/office/powerpoint/2010/main" val="3983025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C0C56-CC45-9ADF-D702-DABC9772A2A3}"/>
              </a:ext>
            </a:extLst>
          </p:cNvPr>
          <p:cNvSpPr>
            <a:spLocks noGrp="1"/>
          </p:cNvSpPr>
          <p:nvPr>
            <p:ph type="title"/>
          </p:nvPr>
        </p:nvSpPr>
        <p:spPr>
          <a:xfrm>
            <a:off x="397083" y="365126"/>
            <a:ext cx="10515600" cy="544680"/>
          </a:xfrm>
        </p:spPr>
        <p:txBody>
          <a:bodyPr/>
          <a:lstStyle/>
          <a:p>
            <a:r>
              <a:rPr lang="en-IN" sz="3200" b="1" dirty="0"/>
              <a:t>YOY Review</a:t>
            </a:r>
            <a:endParaRPr lang="en-IN" dirty="0"/>
          </a:p>
        </p:txBody>
      </p:sp>
      <p:graphicFrame>
        <p:nvGraphicFramePr>
          <p:cNvPr id="4" name="Chart Placeholder 3">
            <a:extLst>
              <a:ext uri="{FF2B5EF4-FFF2-40B4-BE49-F238E27FC236}">
                <a16:creationId xmlns:a16="http://schemas.microsoft.com/office/drawing/2014/main" id="{BEBF2AC7-F6AB-C48B-1035-196EEFABD7A2}"/>
              </a:ext>
            </a:extLst>
          </p:cNvPr>
          <p:cNvGraphicFramePr>
            <a:graphicFrameLocks/>
          </p:cNvGraphicFramePr>
          <p:nvPr>
            <p:extLst>
              <p:ext uri="{D42A27DB-BD31-4B8C-83A1-F6EECF244321}">
                <p14:modId xmlns:p14="http://schemas.microsoft.com/office/powerpoint/2010/main" val="1624848049"/>
              </p:ext>
            </p:extLst>
          </p:nvPr>
        </p:nvGraphicFramePr>
        <p:xfrm>
          <a:off x="1345164" y="1559820"/>
          <a:ext cx="8352927" cy="4009115"/>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A5620C14-29C5-4BA0-2C48-BB1588A4A051}"/>
              </a:ext>
            </a:extLst>
          </p:cNvPr>
          <p:cNvSpPr txBox="1">
            <a:spLocks/>
          </p:cNvSpPr>
          <p:nvPr/>
        </p:nvSpPr>
        <p:spPr>
          <a:xfrm>
            <a:off x="397083" y="962473"/>
            <a:ext cx="10515600" cy="54468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kern="1200">
                <a:solidFill>
                  <a:schemeClr val="bg1"/>
                </a:solidFill>
                <a:latin typeface="Verdana" panose="020B0604030504040204" pitchFamily="34" charset="0"/>
                <a:ea typeface="Verdana" panose="020B0604030504040204" pitchFamily="34" charset="0"/>
                <a:cs typeface="+mj-cs"/>
              </a:defRPr>
            </a:lvl1pPr>
          </a:lstStyle>
          <a:p>
            <a:r>
              <a:rPr lang="en-IN" sz="2000" b="1" dirty="0">
                <a:solidFill>
                  <a:srgbClr val="45B3B2"/>
                </a:solidFill>
                <a:latin typeface="+mn-lt"/>
                <a:ea typeface="+mn-ea"/>
                <a:cs typeface="+mn-cs"/>
              </a:rPr>
              <a:t>2024 Witnessed Lowest Growth in 7 Years since 2017 ( excluding covid year )</a:t>
            </a:r>
            <a:endParaRPr lang="en-IN" sz="2000" dirty="0">
              <a:solidFill>
                <a:srgbClr val="45B3B2"/>
              </a:solidFill>
            </a:endParaRPr>
          </a:p>
        </p:txBody>
      </p:sp>
    </p:spTree>
    <p:extLst>
      <p:ext uri="{BB962C8B-B14F-4D97-AF65-F5344CB8AC3E}">
        <p14:creationId xmlns:p14="http://schemas.microsoft.com/office/powerpoint/2010/main" val="269052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graphicEl>
                                              <a:chart seriesIdx="0" categoryIdx="-4" bldStep="series"/>
                                            </p:graphicEl>
                                          </p:spTgt>
                                        </p:tgtEl>
                                        <p:attrNameLst>
                                          <p:attrName>style.visibility</p:attrName>
                                        </p:attrNameLst>
                                      </p:cBhvr>
                                      <p:to>
                                        <p:strVal val="visible"/>
                                      </p:to>
                                    </p:set>
                                  </p:childTnLst>
                                  <p:subTnLst>
                                    <p:set>
                                      <p:cBhvr override="childStyle">
                                        <p:cTn dur="1" fill="hold" display="0" masterRel="nextClick" afterEffect="1"/>
                                        <p:tgtEl>
                                          <p:spTgt spid="4">
                                            <p:graphicEl>
                                              <a:chart seriesIdx="0" categoryIdx="-4" bldStep="series"/>
                                            </p:graphicEl>
                                          </p:spTgt>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chart seriesIdx="1"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animBg="0"/>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115C6649-EA3E-96C2-5F6A-1FC11A67C9C0}"/>
            </a:ext>
          </a:extLst>
        </p:cNvPr>
        <p:cNvGrpSpPr/>
        <p:nvPr/>
      </p:nvGrpSpPr>
      <p:grpSpPr>
        <a:xfrm>
          <a:off x="0" y="0"/>
          <a:ext cx="0" cy="0"/>
          <a:chOff x="0" y="0"/>
          <a:chExt cx="0" cy="0"/>
        </a:xfrm>
      </p:grpSpPr>
      <p:sp>
        <p:nvSpPr>
          <p:cNvPr id="1033" name="Rectangle 1032">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World map with continents in different colors, labeled North America, South America, Europe, Africa, Asia, and Australia.">
            <a:extLst>
              <a:ext uri="{FF2B5EF4-FFF2-40B4-BE49-F238E27FC236}">
                <a16:creationId xmlns:a16="http://schemas.microsoft.com/office/drawing/2014/main" id="{30B74646-D3EB-6280-966E-BD632B8E42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32" t="26615" r="25793" b="22384"/>
          <a:stretch/>
        </p:blipFill>
        <p:spPr bwMode="auto">
          <a:xfrm>
            <a:off x="1430913" y="1876434"/>
            <a:ext cx="4181707" cy="24747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a:extLst>
              <a:ext uri="{FF2B5EF4-FFF2-40B4-BE49-F238E27FC236}">
                <a16:creationId xmlns:a16="http://schemas.microsoft.com/office/drawing/2014/main" id="{B8A57C04-B018-ABC4-4738-14DF6EDC5ACD}"/>
              </a:ext>
            </a:extLst>
          </p:cNvPr>
          <p:cNvGraphicFramePr>
            <a:graphicFrameLocks noGrp="1"/>
          </p:cNvGraphicFramePr>
          <p:nvPr>
            <p:extLst>
              <p:ext uri="{D42A27DB-BD31-4B8C-83A1-F6EECF244321}">
                <p14:modId xmlns:p14="http://schemas.microsoft.com/office/powerpoint/2010/main" val="2546090274"/>
              </p:ext>
            </p:extLst>
          </p:nvPr>
        </p:nvGraphicFramePr>
        <p:xfrm>
          <a:off x="265410" y="4757332"/>
          <a:ext cx="6512712" cy="984250"/>
        </p:xfrm>
        <a:graphic>
          <a:graphicData uri="http://schemas.openxmlformats.org/drawingml/2006/table">
            <a:tbl>
              <a:tblPr>
                <a:tableStyleId>{5C22544A-7EE6-4342-B048-85BDC9FD1C3A}</a:tableStyleId>
              </a:tblPr>
              <a:tblGrid>
                <a:gridCol w="2046852">
                  <a:extLst>
                    <a:ext uri="{9D8B030D-6E8A-4147-A177-3AD203B41FA5}">
                      <a16:colId xmlns:a16="http://schemas.microsoft.com/office/drawing/2014/main" val="3634070584"/>
                    </a:ext>
                  </a:extLst>
                </a:gridCol>
                <a:gridCol w="1116465">
                  <a:extLst>
                    <a:ext uri="{9D8B030D-6E8A-4147-A177-3AD203B41FA5}">
                      <a16:colId xmlns:a16="http://schemas.microsoft.com/office/drawing/2014/main" val="714755856"/>
                    </a:ext>
                  </a:extLst>
                </a:gridCol>
                <a:gridCol w="1116465">
                  <a:extLst>
                    <a:ext uri="{9D8B030D-6E8A-4147-A177-3AD203B41FA5}">
                      <a16:colId xmlns:a16="http://schemas.microsoft.com/office/drawing/2014/main" val="3765074834"/>
                    </a:ext>
                  </a:extLst>
                </a:gridCol>
                <a:gridCol w="1116465">
                  <a:extLst>
                    <a:ext uri="{9D8B030D-6E8A-4147-A177-3AD203B41FA5}">
                      <a16:colId xmlns:a16="http://schemas.microsoft.com/office/drawing/2014/main" val="353311049"/>
                    </a:ext>
                  </a:extLst>
                </a:gridCol>
                <a:gridCol w="1116465">
                  <a:extLst>
                    <a:ext uri="{9D8B030D-6E8A-4147-A177-3AD203B41FA5}">
                      <a16:colId xmlns:a16="http://schemas.microsoft.com/office/drawing/2014/main" val="1045176944"/>
                    </a:ext>
                  </a:extLst>
                </a:gridCol>
              </a:tblGrid>
              <a:tr h="492125">
                <a:tc>
                  <a:txBody>
                    <a:bodyPr/>
                    <a:lstStyle/>
                    <a:p>
                      <a:pPr>
                        <a:lnSpc>
                          <a:spcPct val="107000"/>
                        </a:lnSpc>
                        <a:spcAft>
                          <a:spcPts val="800"/>
                        </a:spcAft>
                      </a:pPr>
                      <a:r>
                        <a:rPr lang="en-US" sz="1800" b="1" kern="100" dirty="0">
                          <a:solidFill>
                            <a:schemeClr val="bg1"/>
                          </a:solidFill>
                          <a:effectLst/>
                        </a:rPr>
                        <a:t>WARC Estimates</a:t>
                      </a:r>
                      <a:endParaRPr lang="en-IN"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lumMod val="85000"/>
                        <a:lumOff val="15000"/>
                      </a:schemeClr>
                    </a:solidFill>
                  </a:tcPr>
                </a:tc>
                <a:tc>
                  <a:txBody>
                    <a:bodyPr/>
                    <a:lstStyle/>
                    <a:p>
                      <a:pPr algn="ctr">
                        <a:lnSpc>
                          <a:spcPct val="107000"/>
                        </a:lnSpc>
                        <a:spcAft>
                          <a:spcPts val="800"/>
                        </a:spcAft>
                      </a:pPr>
                      <a:r>
                        <a:rPr lang="en-US" sz="1800" b="1" kern="100" dirty="0">
                          <a:solidFill>
                            <a:schemeClr val="bg1"/>
                          </a:solidFill>
                          <a:effectLst/>
                        </a:rPr>
                        <a:t>Yr 2022</a:t>
                      </a:r>
                      <a:endParaRPr lang="en-IN"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lumMod val="85000"/>
                        <a:lumOff val="15000"/>
                      </a:schemeClr>
                    </a:solidFill>
                  </a:tcPr>
                </a:tc>
                <a:tc>
                  <a:txBody>
                    <a:bodyPr/>
                    <a:lstStyle/>
                    <a:p>
                      <a:pPr algn="ctr">
                        <a:lnSpc>
                          <a:spcPct val="107000"/>
                        </a:lnSpc>
                        <a:spcAft>
                          <a:spcPts val="800"/>
                        </a:spcAft>
                      </a:pPr>
                      <a:r>
                        <a:rPr lang="en-US" sz="1800" b="1" kern="100" dirty="0">
                          <a:solidFill>
                            <a:schemeClr val="bg1"/>
                          </a:solidFill>
                          <a:effectLst/>
                        </a:rPr>
                        <a:t>Yr 2023</a:t>
                      </a:r>
                      <a:endParaRPr lang="en-IN"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lumMod val="85000"/>
                        <a:lumOff val="15000"/>
                      </a:schemeClr>
                    </a:solidFill>
                  </a:tcPr>
                </a:tc>
                <a:tc>
                  <a:txBody>
                    <a:bodyPr/>
                    <a:lstStyle/>
                    <a:p>
                      <a:pPr algn="ctr">
                        <a:lnSpc>
                          <a:spcPct val="107000"/>
                        </a:lnSpc>
                        <a:spcAft>
                          <a:spcPts val="800"/>
                        </a:spcAft>
                      </a:pPr>
                      <a:r>
                        <a:rPr lang="en-US" sz="1800" b="1" kern="100" dirty="0">
                          <a:solidFill>
                            <a:schemeClr val="bg1"/>
                          </a:solidFill>
                          <a:effectLst/>
                        </a:rPr>
                        <a:t>Yr 2024</a:t>
                      </a:r>
                      <a:endParaRPr lang="en-IN"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lumMod val="85000"/>
                        <a:lumOff val="15000"/>
                      </a:schemeClr>
                    </a:solidFill>
                  </a:tcPr>
                </a:tc>
                <a:tc>
                  <a:txBody>
                    <a:bodyPr/>
                    <a:lstStyle/>
                    <a:p>
                      <a:pPr algn="ctr">
                        <a:lnSpc>
                          <a:spcPct val="107000"/>
                        </a:lnSpc>
                        <a:spcAft>
                          <a:spcPts val="800"/>
                        </a:spcAft>
                      </a:pPr>
                      <a:r>
                        <a:rPr lang="en-US" sz="1800" b="1" kern="100" dirty="0">
                          <a:solidFill>
                            <a:schemeClr val="bg1"/>
                          </a:solidFill>
                          <a:effectLst/>
                        </a:rPr>
                        <a:t>2024 / 23</a:t>
                      </a:r>
                      <a:endParaRPr lang="en-IN"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lumMod val="85000"/>
                        <a:lumOff val="15000"/>
                      </a:schemeClr>
                    </a:solidFill>
                  </a:tcPr>
                </a:tc>
                <a:extLst>
                  <a:ext uri="{0D108BD9-81ED-4DB2-BD59-A6C34878D82A}">
                    <a16:rowId xmlns:a16="http://schemas.microsoft.com/office/drawing/2014/main" val="2687076061"/>
                  </a:ext>
                </a:extLst>
              </a:tr>
              <a:tr h="492125">
                <a:tc>
                  <a:txBody>
                    <a:bodyPr/>
                    <a:lstStyle/>
                    <a:p>
                      <a:pPr>
                        <a:lnSpc>
                          <a:spcPct val="107000"/>
                        </a:lnSpc>
                        <a:spcAft>
                          <a:spcPts val="800"/>
                        </a:spcAft>
                      </a:pPr>
                      <a:r>
                        <a:rPr lang="en-US" sz="2000" b="1" kern="100" dirty="0">
                          <a:effectLst/>
                        </a:rPr>
                        <a:t>Total in US Bn $</a:t>
                      </a:r>
                      <a:endParaRPr lang="en-IN" sz="20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IN" sz="1800" b="1"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917</a:t>
                      </a:r>
                      <a:endParaRPr lang="en-IN" sz="18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IN" sz="1800" b="1"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973</a:t>
                      </a:r>
                      <a:endParaRPr lang="en-IN"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IN" sz="1800" b="1"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1077</a:t>
                      </a:r>
                      <a:endParaRPr lang="en-IN" sz="18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IN" sz="1800" b="1"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a:t>
                      </a:r>
                      <a:endParaRPr lang="en-IN"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10890256"/>
                  </a:ext>
                </a:extLst>
              </a:tr>
            </a:tbl>
          </a:graphicData>
        </a:graphic>
      </p:graphicFrame>
      <p:sp>
        <p:nvSpPr>
          <p:cNvPr id="8" name="Title 7">
            <a:extLst>
              <a:ext uri="{FF2B5EF4-FFF2-40B4-BE49-F238E27FC236}">
                <a16:creationId xmlns:a16="http://schemas.microsoft.com/office/drawing/2014/main" id="{5F550CE3-DB40-B1DD-C2F8-8BAF390D2E28}"/>
              </a:ext>
            </a:extLst>
          </p:cNvPr>
          <p:cNvSpPr>
            <a:spLocks noGrp="1"/>
          </p:cNvSpPr>
          <p:nvPr>
            <p:ph type="title"/>
          </p:nvPr>
        </p:nvSpPr>
        <p:spPr>
          <a:xfrm>
            <a:off x="397083" y="365125"/>
            <a:ext cx="11324864" cy="1325563"/>
          </a:xfrm>
        </p:spPr>
        <p:txBody>
          <a:bodyPr>
            <a:noAutofit/>
          </a:bodyPr>
          <a:lstStyle/>
          <a:p>
            <a:r>
              <a:rPr lang="en-US" sz="2800" b="1" dirty="0"/>
              <a:t>Global Adex in 2024 grew by massive 11% ( LY 6% )</a:t>
            </a:r>
            <a:br>
              <a:rPr lang="en-US" sz="2800" b="1" dirty="0"/>
            </a:br>
            <a:r>
              <a:rPr lang="en-US" sz="2800" b="1" dirty="0">
                <a:latin typeface="Arial" panose="020B0604020202020204" pitchFamily="34" charset="0"/>
                <a:cs typeface="Arial" panose="020B0604020202020204" pitchFamily="34" charset="0"/>
              </a:rPr>
              <a:t>Digital share in Indian adex is at 42%, for Global it is at 75%</a:t>
            </a:r>
            <a:endParaRPr lang="en-IN" sz="2800" dirty="0"/>
          </a:p>
        </p:txBody>
      </p:sp>
      <p:graphicFrame>
        <p:nvGraphicFramePr>
          <p:cNvPr id="10" name="Chart 9">
            <a:extLst>
              <a:ext uri="{FF2B5EF4-FFF2-40B4-BE49-F238E27FC236}">
                <a16:creationId xmlns:a16="http://schemas.microsoft.com/office/drawing/2014/main" id="{2B89BBA5-59CF-2B3A-E76F-3A834607D372}"/>
              </a:ext>
            </a:extLst>
          </p:cNvPr>
          <p:cNvGraphicFramePr/>
          <p:nvPr>
            <p:extLst>
              <p:ext uri="{D42A27DB-BD31-4B8C-83A1-F6EECF244321}">
                <p14:modId xmlns:p14="http://schemas.microsoft.com/office/powerpoint/2010/main" val="3322724004"/>
              </p:ext>
            </p:extLst>
          </p:nvPr>
        </p:nvGraphicFramePr>
        <p:xfrm>
          <a:off x="7043398" y="1876434"/>
          <a:ext cx="4883326" cy="386514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76092595"/>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EF768-55F8-2C4A-42B0-283B825DCE76}"/>
              </a:ext>
            </a:extLst>
          </p:cNvPr>
          <p:cNvSpPr>
            <a:spLocks noGrp="1"/>
          </p:cNvSpPr>
          <p:nvPr>
            <p:ph type="title"/>
          </p:nvPr>
        </p:nvSpPr>
        <p:spPr>
          <a:xfrm>
            <a:off x="397083" y="131208"/>
            <a:ext cx="10515600" cy="1325563"/>
          </a:xfrm>
        </p:spPr>
        <p:txBody>
          <a:bodyPr>
            <a:normAutofit/>
          </a:bodyPr>
          <a:lstStyle/>
          <a:p>
            <a:r>
              <a:rPr lang="en-US" sz="3600" b="1" dirty="0">
                <a:latin typeface="Arial" panose="020B0604020202020204" pitchFamily="34" charset="0"/>
                <a:ea typeface="+mj-ea"/>
                <a:cs typeface="Arial" panose="020B0604020202020204" pitchFamily="34" charset="0"/>
              </a:rPr>
              <a:t>Top 11 Nations in 2024 grew by only 6%</a:t>
            </a:r>
            <a:br>
              <a:rPr lang="en-US" sz="3600" b="1" dirty="0">
                <a:latin typeface="Arial" panose="020B0604020202020204" pitchFamily="34" charset="0"/>
                <a:ea typeface="+mj-ea"/>
                <a:cs typeface="Arial" panose="020B0604020202020204" pitchFamily="34" charset="0"/>
              </a:rPr>
            </a:br>
            <a:r>
              <a:rPr lang="en-US" sz="2400" b="1" dirty="0">
                <a:latin typeface="Arial" panose="020B0604020202020204" pitchFamily="34" charset="0"/>
                <a:ea typeface="+mj-ea"/>
                <a:cs typeface="Arial" panose="020B0604020202020204" pitchFamily="34" charset="0"/>
              </a:rPr>
              <a:t>Contribute 67% of the Global Adex </a:t>
            </a:r>
            <a:endParaRPr lang="en-IN" sz="2800" dirty="0"/>
          </a:p>
        </p:txBody>
      </p:sp>
      <p:graphicFrame>
        <p:nvGraphicFramePr>
          <p:cNvPr id="4" name="Table 3">
            <a:extLst>
              <a:ext uri="{FF2B5EF4-FFF2-40B4-BE49-F238E27FC236}">
                <a16:creationId xmlns:a16="http://schemas.microsoft.com/office/drawing/2014/main" id="{B86089F2-AF39-9B7D-099F-06F56551A171}"/>
              </a:ext>
            </a:extLst>
          </p:cNvPr>
          <p:cNvGraphicFramePr>
            <a:graphicFrameLocks noGrp="1"/>
          </p:cNvGraphicFramePr>
          <p:nvPr>
            <p:extLst>
              <p:ext uri="{D42A27DB-BD31-4B8C-83A1-F6EECF244321}">
                <p14:modId xmlns:p14="http://schemas.microsoft.com/office/powerpoint/2010/main" val="1836376958"/>
              </p:ext>
            </p:extLst>
          </p:nvPr>
        </p:nvGraphicFramePr>
        <p:xfrm>
          <a:off x="2998381" y="1169581"/>
          <a:ext cx="6390168" cy="5199675"/>
        </p:xfrm>
        <a:graphic>
          <a:graphicData uri="http://schemas.openxmlformats.org/drawingml/2006/table">
            <a:tbl>
              <a:tblPr firstRow="1" firstCol="1" bandRow="1">
                <a:tableStyleId>{69CF1AB2-1976-4502-BF36-3FF5EA218861}</a:tableStyleId>
              </a:tblPr>
              <a:tblGrid>
                <a:gridCol w="2535589">
                  <a:extLst>
                    <a:ext uri="{9D8B030D-6E8A-4147-A177-3AD203B41FA5}">
                      <a16:colId xmlns:a16="http://schemas.microsoft.com/office/drawing/2014/main" val="130288959"/>
                    </a:ext>
                  </a:extLst>
                </a:gridCol>
                <a:gridCol w="1798747">
                  <a:extLst>
                    <a:ext uri="{9D8B030D-6E8A-4147-A177-3AD203B41FA5}">
                      <a16:colId xmlns:a16="http://schemas.microsoft.com/office/drawing/2014/main" val="1048796454"/>
                    </a:ext>
                  </a:extLst>
                </a:gridCol>
                <a:gridCol w="2055832">
                  <a:extLst>
                    <a:ext uri="{9D8B030D-6E8A-4147-A177-3AD203B41FA5}">
                      <a16:colId xmlns:a16="http://schemas.microsoft.com/office/drawing/2014/main" val="3130748198"/>
                    </a:ext>
                  </a:extLst>
                </a:gridCol>
              </a:tblGrid>
              <a:tr h="346645">
                <a:tc>
                  <a:txBody>
                    <a:bodyPr/>
                    <a:lstStyle/>
                    <a:p>
                      <a:pPr algn="ctr">
                        <a:lnSpc>
                          <a:spcPct val="107000"/>
                        </a:lnSpc>
                        <a:spcAft>
                          <a:spcPts val="800"/>
                        </a:spcAft>
                      </a:pPr>
                      <a:r>
                        <a:rPr lang="en-IN" sz="1600" kern="0" dirty="0">
                          <a:solidFill>
                            <a:schemeClr val="tx1"/>
                          </a:solidFill>
                          <a:effectLst/>
                        </a:rPr>
                        <a:t>Source : WARC / PMAR</a:t>
                      </a:r>
                      <a:endParaRPr lang="en-IN" sz="1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IN" sz="1600" kern="0">
                          <a:solidFill>
                            <a:schemeClr val="tx1"/>
                          </a:solidFill>
                          <a:effectLst/>
                        </a:rPr>
                        <a:t> </a:t>
                      </a:r>
                      <a:endParaRPr lang="en-IN" sz="16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IN" sz="1600" kern="0">
                          <a:solidFill>
                            <a:schemeClr val="tx1"/>
                          </a:solidFill>
                          <a:effectLst/>
                        </a:rPr>
                        <a:t> </a:t>
                      </a:r>
                      <a:endParaRPr lang="en-IN" sz="16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13221668"/>
                  </a:ext>
                </a:extLst>
              </a:tr>
              <a:tr h="346645">
                <a:tc>
                  <a:txBody>
                    <a:bodyPr/>
                    <a:lstStyle/>
                    <a:p>
                      <a:pPr algn="ctr">
                        <a:lnSpc>
                          <a:spcPct val="107000"/>
                        </a:lnSpc>
                        <a:spcAft>
                          <a:spcPts val="800"/>
                        </a:spcAft>
                      </a:pPr>
                      <a:r>
                        <a:rPr lang="en-IN" sz="1600" b="1" kern="0" dirty="0">
                          <a:solidFill>
                            <a:schemeClr val="bg1"/>
                          </a:solidFill>
                          <a:effectLst/>
                        </a:rPr>
                        <a:t>COUNTRY</a:t>
                      </a:r>
                      <a:endParaRPr lang="en-IN" sz="16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chemeClr val="tx1"/>
                    </a:solidFill>
                  </a:tcPr>
                </a:tc>
                <a:tc>
                  <a:txBody>
                    <a:bodyPr/>
                    <a:lstStyle/>
                    <a:p>
                      <a:pPr algn="ctr">
                        <a:lnSpc>
                          <a:spcPct val="107000"/>
                        </a:lnSpc>
                        <a:spcAft>
                          <a:spcPts val="800"/>
                        </a:spcAft>
                      </a:pPr>
                      <a:r>
                        <a:rPr lang="en-IN" sz="1600" b="1" kern="0" dirty="0">
                          <a:solidFill>
                            <a:schemeClr val="bg1"/>
                          </a:solidFill>
                          <a:effectLst/>
                        </a:rPr>
                        <a:t>% Share in 2024</a:t>
                      </a:r>
                      <a:endParaRPr lang="en-IN" sz="16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chemeClr val="tx1"/>
                    </a:solidFill>
                  </a:tcPr>
                </a:tc>
                <a:tc>
                  <a:txBody>
                    <a:bodyPr/>
                    <a:lstStyle/>
                    <a:p>
                      <a:pPr algn="ctr">
                        <a:lnSpc>
                          <a:spcPct val="107000"/>
                        </a:lnSpc>
                        <a:spcAft>
                          <a:spcPts val="800"/>
                        </a:spcAft>
                      </a:pPr>
                      <a:r>
                        <a:rPr lang="en-IN" sz="1600" b="1" kern="0" dirty="0">
                          <a:solidFill>
                            <a:schemeClr val="bg1"/>
                          </a:solidFill>
                          <a:effectLst/>
                        </a:rPr>
                        <a:t>GROWTH 2024 / 23</a:t>
                      </a:r>
                      <a:endParaRPr lang="en-IN" sz="16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chemeClr val="tx1"/>
                    </a:solidFill>
                  </a:tcPr>
                </a:tc>
                <a:extLst>
                  <a:ext uri="{0D108BD9-81ED-4DB2-BD59-A6C34878D82A}">
                    <a16:rowId xmlns:a16="http://schemas.microsoft.com/office/drawing/2014/main" val="1482104921"/>
                  </a:ext>
                </a:extLst>
              </a:tr>
              <a:tr h="346645">
                <a:tc>
                  <a:txBody>
                    <a:bodyPr/>
                    <a:lstStyle/>
                    <a:p>
                      <a:pPr algn="ctr" fontAlgn="ctr"/>
                      <a:r>
                        <a:rPr lang="en-IN" sz="1600" b="1" u="none" strike="noStrike">
                          <a:solidFill>
                            <a:schemeClr val="tx1"/>
                          </a:solidFill>
                          <a:effectLst/>
                        </a:rPr>
                        <a:t>US</a:t>
                      </a:r>
                      <a:endParaRPr lang="en-IN" sz="1600" b="1" i="0" u="none" strike="noStrike">
                        <a:solidFill>
                          <a:schemeClr val="tx1"/>
                        </a:solidFill>
                        <a:effectLst/>
                        <a:latin typeface="Arial" panose="020B0604020202020204" pitchFamily="34" charset="0"/>
                      </a:endParaRPr>
                    </a:p>
                  </a:txBody>
                  <a:tcPr marL="6350" marR="6350" marT="6350" marB="0" anchor="ctr"/>
                </a:tc>
                <a:tc>
                  <a:txBody>
                    <a:bodyPr/>
                    <a:lstStyle/>
                    <a:p>
                      <a:pPr algn="ctr" fontAlgn="ctr"/>
                      <a:r>
                        <a:rPr lang="en-IN" sz="1600" b="1" u="none" strike="noStrike">
                          <a:solidFill>
                            <a:schemeClr val="tx1"/>
                          </a:solidFill>
                          <a:effectLst/>
                        </a:rPr>
                        <a:t>31.20%</a:t>
                      </a:r>
                      <a:endParaRPr lang="en-IN" sz="1600" b="1" i="0" u="none" strike="noStrike">
                        <a:solidFill>
                          <a:schemeClr val="tx1"/>
                        </a:solidFill>
                        <a:effectLst/>
                        <a:latin typeface="Arial" panose="020B0604020202020204" pitchFamily="34" charset="0"/>
                      </a:endParaRPr>
                    </a:p>
                  </a:txBody>
                  <a:tcPr marL="6350" marR="6350" marT="6350" marB="0" anchor="ctr"/>
                </a:tc>
                <a:tc>
                  <a:txBody>
                    <a:bodyPr/>
                    <a:lstStyle/>
                    <a:p>
                      <a:pPr algn="ctr" fontAlgn="ctr"/>
                      <a:r>
                        <a:rPr lang="en-IN" sz="1600" b="1" u="none" strike="noStrike">
                          <a:solidFill>
                            <a:schemeClr val="tx1"/>
                          </a:solidFill>
                          <a:effectLst/>
                        </a:rPr>
                        <a:t>11%</a:t>
                      </a:r>
                      <a:endParaRPr lang="en-IN" sz="1600" b="1" i="0" u="none" strike="noStrike">
                        <a:solidFill>
                          <a:schemeClr val="tx1"/>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1404043847"/>
                  </a:ext>
                </a:extLst>
              </a:tr>
              <a:tr h="346645">
                <a:tc>
                  <a:txBody>
                    <a:bodyPr/>
                    <a:lstStyle/>
                    <a:p>
                      <a:pPr algn="ctr" fontAlgn="ctr"/>
                      <a:r>
                        <a:rPr lang="en-IN" sz="1600" b="1" u="none" strike="noStrike">
                          <a:solidFill>
                            <a:schemeClr val="tx1"/>
                          </a:solidFill>
                          <a:effectLst/>
                        </a:rPr>
                        <a:t>CHINA</a:t>
                      </a:r>
                      <a:endParaRPr lang="en-IN" sz="1600" b="1" i="0" u="none" strike="noStrike">
                        <a:solidFill>
                          <a:schemeClr val="tx1"/>
                        </a:solidFill>
                        <a:effectLst/>
                        <a:latin typeface="Arial" panose="020B0604020202020204" pitchFamily="34" charset="0"/>
                      </a:endParaRPr>
                    </a:p>
                  </a:txBody>
                  <a:tcPr marL="6350" marR="6350" marT="6350" marB="0" anchor="ctr"/>
                </a:tc>
                <a:tc>
                  <a:txBody>
                    <a:bodyPr/>
                    <a:lstStyle/>
                    <a:p>
                      <a:pPr algn="ctr" fontAlgn="ctr"/>
                      <a:r>
                        <a:rPr lang="en-IN" sz="1600" b="1" u="none" strike="noStrike">
                          <a:solidFill>
                            <a:schemeClr val="tx1"/>
                          </a:solidFill>
                          <a:effectLst/>
                        </a:rPr>
                        <a:t>16.80%</a:t>
                      </a:r>
                      <a:endParaRPr lang="en-IN" sz="1600" b="1" i="0" u="none" strike="noStrike">
                        <a:solidFill>
                          <a:schemeClr val="tx1"/>
                        </a:solidFill>
                        <a:effectLst/>
                        <a:latin typeface="Arial" panose="020B0604020202020204" pitchFamily="34" charset="0"/>
                      </a:endParaRPr>
                    </a:p>
                  </a:txBody>
                  <a:tcPr marL="6350" marR="6350" marT="6350" marB="0" anchor="ctr"/>
                </a:tc>
                <a:tc>
                  <a:txBody>
                    <a:bodyPr/>
                    <a:lstStyle/>
                    <a:p>
                      <a:pPr algn="ctr" fontAlgn="ctr"/>
                      <a:r>
                        <a:rPr lang="en-IN" sz="1600" b="1" u="none" strike="noStrike">
                          <a:solidFill>
                            <a:schemeClr val="tx1"/>
                          </a:solidFill>
                          <a:effectLst/>
                        </a:rPr>
                        <a:t>3%</a:t>
                      </a:r>
                      <a:endParaRPr lang="en-IN" sz="1600" b="1" i="0" u="none" strike="noStrike">
                        <a:solidFill>
                          <a:schemeClr val="tx1"/>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1185186653"/>
                  </a:ext>
                </a:extLst>
              </a:tr>
              <a:tr h="346645">
                <a:tc>
                  <a:txBody>
                    <a:bodyPr/>
                    <a:lstStyle/>
                    <a:p>
                      <a:pPr algn="ctr" fontAlgn="ctr"/>
                      <a:r>
                        <a:rPr lang="en-IN" sz="1600" b="1" u="none" strike="noStrike">
                          <a:solidFill>
                            <a:schemeClr val="tx1"/>
                          </a:solidFill>
                          <a:effectLst/>
                        </a:rPr>
                        <a:t>UK</a:t>
                      </a:r>
                      <a:endParaRPr lang="en-IN" sz="1600" b="1" i="0" u="none" strike="noStrike">
                        <a:solidFill>
                          <a:schemeClr val="tx1"/>
                        </a:solidFill>
                        <a:effectLst/>
                        <a:latin typeface="Arial" panose="020B0604020202020204" pitchFamily="34" charset="0"/>
                      </a:endParaRPr>
                    </a:p>
                  </a:txBody>
                  <a:tcPr marL="6350" marR="6350" marT="6350" marB="0" anchor="ctr"/>
                </a:tc>
                <a:tc>
                  <a:txBody>
                    <a:bodyPr/>
                    <a:lstStyle/>
                    <a:p>
                      <a:pPr algn="ctr" fontAlgn="ctr"/>
                      <a:r>
                        <a:rPr lang="en-IN" sz="1600" b="1" u="none" strike="noStrike" dirty="0">
                          <a:solidFill>
                            <a:schemeClr val="tx1"/>
                          </a:solidFill>
                          <a:effectLst/>
                        </a:rPr>
                        <a:t>4.40%</a:t>
                      </a:r>
                      <a:endParaRPr lang="en-IN" sz="1600" b="1" i="0" u="none" strike="noStrike" dirty="0">
                        <a:solidFill>
                          <a:schemeClr val="tx1"/>
                        </a:solidFill>
                        <a:effectLst/>
                        <a:latin typeface="Arial" panose="020B0604020202020204" pitchFamily="34" charset="0"/>
                      </a:endParaRPr>
                    </a:p>
                  </a:txBody>
                  <a:tcPr marL="6350" marR="6350" marT="6350" marB="0" anchor="ctr"/>
                </a:tc>
                <a:tc>
                  <a:txBody>
                    <a:bodyPr/>
                    <a:lstStyle/>
                    <a:p>
                      <a:pPr algn="ctr" fontAlgn="ctr"/>
                      <a:r>
                        <a:rPr lang="en-IN" sz="1600" b="1" u="none" strike="noStrike">
                          <a:solidFill>
                            <a:schemeClr val="tx1"/>
                          </a:solidFill>
                          <a:effectLst/>
                        </a:rPr>
                        <a:t>7%</a:t>
                      </a:r>
                      <a:endParaRPr lang="en-IN" sz="1600" b="1" i="0" u="none" strike="noStrike">
                        <a:solidFill>
                          <a:schemeClr val="tx1"/>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3061202951"/>
                  </a:ext>
                </a:extLst>
              </a:tr>
              <a:tr h="346645">
                <a:tc>
                  <a:txBody>
                    <a:bodyPr/>
                    <a:lstStyle/>
                    <a:p>
                      <a:pPr algn="ctr" fontAlgn="ctr"/>
                      <a:r>
                        <a:rPr lang="en-IN" sz="1600" b="1" u="none" strike="noStrike">
                          <a:solidFill>
                            <a:schemeClr val="tx1"/>
                          </a:solidFill>
                          <a:effectLst/>
                        </a:rPr>
                        <a:t>JAPAN</a:t>
                      </a:r>
                      <a:endParaRPr lang="en-IN" sz="1600" b="1" i="0" u="none" strike="noStrike">
                        <a:solidFill>
                          <a:schemeClr val="tx1"/>
                        </a:solidFill>
                        <a:effectLst/>
                        <a:latin typeface="Arial" panose="020B0604020202020204" pitchFamily="34" charset="0"/>
                      </a:endParaRPr>
                    </a:p>
                  </a:txBody>
                  <a:tcPr marL="6350" marR="6350" marT="6350" marB="0" anchor="ctr"/>
                </a:tc>
                <a:tc>
                  <a:txBody>
                    <a:bodyPr/>
                    <a:lstStyle/>
                    <a:p>
                      <a:pPr algn="ctr" fontAlgn="ctr"/>
                      <a:r>
                        <a:rPr lang="en-IN" sz="1600" b="1" u="none" strike="noStrike">
                          <a:solidFill>
                            <a:schemeClr val="tx1"/>
                          </a:solidFill>
                          <a:effectLst/>
                        </a:rPr>
                        <a:t>3.40%</a:t>
                      </a:r>
                      <a:endParaRPr lang="en-IN" sz="1600" b="1" i="0" u="none" strike="noStrike">
                        <a:solidFill>
                          <a:schemeClr val="tx1"/>
                        </a:solidFill>
                        <a:effectLst/>
                        <a:latin typeface="Arial" panose="020B0604020202020204" pitchFamily="34" charset="0"/>
                      </a:endParaRPr>
                    </a:p>
                  </a:txBody>
                  <a:tcPr marL="6350" marR="6350" marT="6350" marB="0" anchor="ctr"/>
                </a:tc>
                <a:tc>
                  <a:txBody>
                    <a:bodyPr/>
                    <a:lstStyle/>
                    <a:p>
                      <a:pPr algn="ctr" fontAlgn="ctr"/>
                      <a:r>
                        <a:rPr lang="en-IN" sz="1600" b="1" u="none" strike="noStrike">
                          <a:solidFill>
                            <a:schemeClr val="tx1"/>
                          </a:solidFill>
                          <a:effectLst/>
                        </a:rPr>
                        <a:t>-6%</a:t>
                      </a:r>
                      <a:endParaRPr lang="en-IN" sz="1600" b="1" i="0" u="none" strike="noStrike">
                        <a:solidFill>
                          <a:schemeClr val="tx1"/>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2959221675"/>
                  </a:ext>
                </a:extLst>
              </a:tr>
              <a:tr h="346645">
                <a:tc>
                  <a:txBody>
                    <a:bodyPr/>
                    <a:lstStyle/>
                    <a:p>
                      <a:pPr algn="ctr" fontAlgn="ctr"/>
                      <a:r>
                        <a:rPr lang="en-IN" sz="1600" b="1" u="none" strike="noStrike">
                          <a:solidFill>
                            <a:schemeClr val="tx1"/>
                          </a:solidFill>
                          <a:effectLst/>
                        </a:rPr>
                        <a:t>GERMANY</a:t>
                      </a:r>
                      <a:endParaRPr lang="en-IN" sz="1600" b="1" i="0" u="none" strike="noStrike">
                        <a:solidFill>
                          <a:schemeClr val="tx1"/>
                        </a:solidFill>
                        <a:effectLst/>
                        <a:latin typeface="Arial" panose="020B0604020202020204" pitchFamily="34" charset="0"/>
                      </a:endParaRPr>
                    </a:p>
                  </a:txBody>
                  <a:tcPr marL="6350" marR="6350" marT="6350" marB="0" anchor="ctr"/>
                </a:tc>
                <a:tc>
                  <a:txBody>
                    <a:bodyPr/>
                    <a:lstStyle/>
                    <a:p>
                      <a:pPr algn="ctr" fontAlgn="ctr"/>
                      <a:r>
                        <a:rPr lang="en-IN" sz="1600" b="1" u="none" strike="noStrike">
                          <a:solidFill>
                            <a:schemeClr val="tx1"/>
                          </a:solidFill>
                          <a:effectLst/>
                        </a:rPr>
                        <a:t>2.60%</a:t>
                      </a:r>
                      <a:endParaRPr lang="en-IN" sz="1600" b="1" i="0" u="none" strike="noStrike">
                        <a:solidFill>
                          <a:schemeClr val="tx1"/>
                        </a:solidFill>
                        <a:effectLst/>
                        <a:latin typeface="Arial" panose="020B0604020202020204" pitchFamily="34" charset="0"/>
                      </a:endParaRPr>
                    </a:p>
                  </a:txBody>
                  <a:tcPr marL="6350" marR="6350" marT="6350" marB="0" anchor="ctr"/>
                </a:tc>
                <a:tc>
                  <a:txBody>
                    <a:bodyPr/>
                    <a:lstStyle/>
                    <a:p>
                      <a:pPr algn="ctr" fontAlgn="ctr"/>
                      <a:r>
                        <a:rPr lang="en-IN" sz="1600" b="1" u="none" strike="noStrike">
                          <a:solidFill>
                            <a:schemeClr val="tx1"/>
                          </a:solidFill>
                          <a:effectLst/>
                        </a:rPr>
                        <a:t>3%</a:t>
                      </a:r>
                      <a:endParaRPr lang="en-IN" sz="1600" b="1" i="0" u="none" strike="noStrike">
                        <a:solidFill>
                          <a:schemeClr val="tx1"/>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3834272193"/>
                  </a:ext>
                </a:extLst>
              </a:tr>
              <a:tr h="346645">
                <a:tc>
                  <a:txBody>
                    <a:bodyPr/>
                    <a:lstStyle/>
                    <a:p>
                      <a:pPr algn="ctr" fontAlgn="ctr"/>
                      <a:r>
                        <a:rPr lang="en-IN" sz="1600" b="1" u="none" strike="noStrike">
                          <a:solidFill>
                            <a:schemeClr val="tx1"/>
                          </a:solidFill>
                          <a:effectLst/>
                        </a:rPr>
                        <a:t>FRANCE</a:t>
                      </a:r>
                      <a:endParaRPr lang="en-IN" sz="1600" b="1" i="0" u="none" strike="noStrike">
                        <a:solidFill>
                          <a:schemeClr val="tx1"/>
                        </a:solidFill>
                        <a:effectLst/>
                        <a:latin typeface="Arial" panose="020B0604020202020204" pitchFamily="34" charset="0"/>
                      </a:endParaRPr>
                    </a:p>
                  </a:txBody>
                  <a:tcPr marL="6350" marR="6350" marT="6350" marB="0" anchor="ctr"/>
                </a:tc>
                <a:tc>
                  <a:txBody>
                    <a:bodyPr/>
                    <a:lstStyle/>
                    <a:p>
                      <a:pPr algn="ctr" fontAlgn="ctr"/>
                      <a:r>
                        <a:rPr lang="en-IN" sz="1600" b="1" u="none" strike="noStrike">
                          <a:solidFill>
                            <a:schemeClr val="tx1"/>
                          </a:solidFill>
                          <a:effectLst/>
                        </a:rPr>
                        <a:t>1.80%</a:t>
                      </a:r>
                      <a:endParaRPr lang="en-IN" sz="1600" b="1" i="0" u="none" strike="noStrike">
                        <a:solidFill>
                          <a:schemeClr val="tx1"/>
                        </a:solidFill>
                        <a:effectLst/>
                        <a:latin typeface="Arial" panose="020B0604020202020204" pitchFamily="34" charset="0"/>
                      </a:endParaRPr>
                    </a:p>
                  </a:txBody>
                  <a:tcPr marL="6350" marR="6350" marT="6350" marB="0" anchor="ctr"/>
                </a:tc>
                <a:tc>
                  <a:txBody>
                    <a:bodyPr/>
                    <a:lstStyle/>
                    <a:p>
                      <a:pPr algn="ctr" fontAlgn="ctr"/>
                      <a:r>
                        <a:rPr lang="en-IN" sz="1600" b="1" u="none" strike="noStrike">
                          <a:solidFill>
                            <a:schemeClr val="tx1"/>
                          </a:solidFill>
                          <a:effectLst/>
                        </a:rPr>
                        <a:t>8%</a:t>
                      </a:r>
                      <a:endParaRPr lang="en-IN" sz="1600" b="1" i="0" u="none" strike="noStrike">
                        <a:solidFill>
                          <a:schemeClr val="tx1"/>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3680273585"/>
                  </a:ext>
                </a:extLst>
              </a:tr>
              <a:tr h="346645">
                <a:tc>
                  <a:txBody>
                    <a:bodyPr/>
                    <a:lstStyle/>
                    <a:p>
                      <a:pPr algn="ctr" fontAlgn="ctr"/>
                      <a:r>
                        <a:rPr lang="en-IN" sz="1600" b="1" u="none" strike="noStrike">
                          <a:solidFill>
                            <a:schemeClr val="tx1"/>
                          </a:solidFill>
                          <a:effectLst/>
                        </a:rPr>
                        <a:t>CANADA</a:t>
                      </a:r>
                      <a:endParaRPr lang="en-IN" sz="1600" b="1" i="0" u="none" strike="noStrike">
                        <a:solidFill>
                          <a:schemeClr val="tx1"/>
                        </a:solidFill>
                        <a:effectLst/>
                        <a:latin typeface="Arial" panose="020B0604020202020204" pitchFamily="34" charset="0"/>
                      </a:endParaRPr>
                    </a:p>
                  </a:txBody>
                  <a:tcPr marL="6350" marR="6350" marT="6350" marB="0" anchor="ctr"/>
                </a:tc>
                <a:tc>
                  <a:txBody>
                    <a:bodyPr/>
                    <a:lstStyle/>
                    <a:p>
                      <a:pPr algn="ctr" fontAlgn="ctr"/>
                      <a:r>
                        <a:rPr lang="en-IN" sz="1600" b="1" u="none" strike="noStrike">
                          <a:solidFill>
                            <a:schemeClr val="tx1"/>
                          </a:solidFill>
                          <a:effectLst/>
                        </a:rPr>
                        <a:t>1.60%</a:t>
                      </a:r>
                      <a:endParaRPr lang="en-IN" sz="1600" b="1" i="0" u="none" strike="noStrike">
                        <a:solidFill>
                          <a:schemeClr val="tx1"/>
                        </a:solidFill>
                        <a:effectLst/>
                        <a:latin typeface="Arial" panose="020B0604020202020204" pitchFamily="34" charset="0"/>
                      </a:endParaRPr>
                    </a:p>
                  </a:txBody>
                  <a:tcPr marL="6350" marR="6350" marT="6350" marB="0" anchor="ctr"/>
                </a:tc>
                <a:tc>
                  <a:txBody>
                    <a:bodyPr/>
                    <a:lstStyle/>
                    <a:p>
                      <a:pPr algn="ctr" fontAlgn="ctr"/>
                      <a:r>
                        <a:rPr lang="en-IN" sz="1600" b="1" u="none" strike="noStrike">
                          <a:solidFill>
                            <a:schemeClr val="tx1"/>
                          </a:solidFill>
                          <a:effectLst/>
                        </a:rPr>
                        <a:t>4%</a:t>
                      </a:r>
                      <a:endParaRPr lang="en-IN" sz="1600" b="1" i="0" u="none" strike="noStrike">
                        <a:solidFill>
                          <a:schemeClr val="tx1"/>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830787541"/>
                  </a:ext>
                </a:extLst>
              </a:tr>
              <a:tr h="346645">
                <a:tc>
                  <a:txBody>
                    <a:bodyPr/>
                    <a:lstStyle/>
                    <a:p>
                      <a:pPr algn="ctr" fontAlgn="ctr"/>
                      <a:r>
                        <a:rPr lang="en-IN" sz="1600" b="1" u="none" strike="noStrike">
                          <a:solidFill>
                            <a:schemeClr val="tx1"/>
                          </a:solidFill>
                          <a:effectLst/>
                        </a:rPr>
                        <a:t>AUSTRALIA</a:t>
                      </a:r>
                      <a:endParaRPr lang="en-IN" sz="1600" b="1" i="0" u="none" strike="noStrike">
                        <a:solidFill>
                          <a:schemeClr val="tx1"/>
                        </a:solidFill>
                        <a:effectLst/>
                        <a:latin typeface="Arial" panose="020B0604020202020204" pitchFamily="34" charset="0"/>
                      </a:endParaRPr>
                    </a:p>
                  </a:txBody>
                  <a:tcPr marL="6350" marR="6350" marT="6350" marB="0" anchor="ctr"/>
                </a:tc>
                <a:tc>
                  <a:txBody>
                    <a:bodyPr/>
                    <a:lstStyle/>
                    <a:p>
                      <a:pPr algn="ctr" fontAlgn="ctr"/>
                      <a:r>
                        <a:rPr lang="en-IN" sz="1600" b="1" u="none" strike="noStrike">
                          <a:solidFill>
                            <a:schemeClr val="tx1"/>
                          </a:solidFill>
                          <a:effectLst/>
                        </a:rPr>
                        <a:t>1.40%</a:t>
                      </a:r>
                      <a:endParaRPr lang="en-IN" sz="1600" b="1" i="0" u="none" strike="noStrike">
                        <a:solidFill>
                          <a:schemeClr val="tx1"/>
                        </a:solidFill>
                        <a:effectLst/>
                        <a:latin typeface="Arial" panose="020B0604020202020204" pitchFamily="34" charset="0"/>
                      </a:endParaRPr>
                    </a:p>
                  </a:txBody>
                  <a:tcPr marL="6350" marR="6350" marT="6350" marB="0" anchor="ctr"/>
                </a:tc>
                <a:tc>
                  <a:txBody>
                    <a:bodyPr/>
                    <a:lstStyle/>
                    <a:p>
                      <a:pPr algn="ctr" fontAlgn="ctr"/>
                      <a:r>
                        <a:rPr lang="en-IN" sz="1600" b="1" u="none" strike="noStrike">
                          <a:solidFill>
                            <a:schemeClr val="tx1"/>
                          </a:solidFill>
                          <a:effectLst/>
                        </a:rPr>
                        <a:t>1%</a:t>
                      </a:r>
                      <a:endParaRPr lang="en-IN" sz="1600" b="1" i="0" u="none" strike="noStrike">
                        <a:solidFill>
                          <a:schemeClr val="tx1"/>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4013516918"/>
                  </a:ext>
                </a:extLst>
              </a:tr>
              <a:tr h="346645">
                <a:tc>
                  <a:txBody>
                    <a:bodyPr/>
                    <a:lstStyle/>
                    <a:p>
                      <a:pPr algn="ctr" fontAlgn="ctr"/>
                      <a:r>
                        <a:rPr lang="en-IN" sz="1600" b="1" u="none" strike="noStrike">
                          <a:solidFill>
                            <a:schemeClr val="tx1"/>
                          </a:solidFill>
                          <a:effectLst/>
                        </a:rPr>
                        <a:t>BRAZIL</a:t>
                      </a:r>
                      <a:endParaRPr lang="en-IN" sz="1600" b="1" i="0" u="none" strike="noStrike">
                        <a:solidFill>
                          <a:schemeClr val="tx1"/>
                        </a:solidFill>
                        <a:effectLst/>
                        <a:latin typeface="Arial" panose="020B0604020202020204" pitchFamily="34" charset="0"/>
                      </a:endParaRPr>
                    </a:p>
                  </a:txBody>
                  <a:tcPr marL="6350" marR="6350" marT="6350" marB="0" anchor="ctr"/>
                </a:tc>
                <a:tc>
                  <a:txBody>
                    <a:bodyPr/>
                    <a:lstStyle/>
                    <a:p>
                      <a:pPr algn="ctr" fontAlgn="ctr"/>
                      <a:r>
                        <a:rPr lang="en-IN" sz="1600" b="1" u="none" strike="noStrike">
                          <a:solidFill>
                            <a:schemeClr val="tx1"/>
                          </a:solidFill>
                          <a:effectLst/>
                        </a:rPr>
                        <a:t>1.40%</a:t>
                      </a:r>
                      <a:endParaRPr lang="en-IN" sz="1600" b="1" i="0" u="none" strike="noStrike">
                        <a:solidFill>
                          <a:schemeClr val="tx1"/>
                        </a:solidFill>
                        <a:effectLst/>
                        <a:latin typeface="Arial" panose="020B0604020202020204" pitchFamily="34" charset="0"/>
                      </a:endParaRPr>
                    </a:p>
                  </a:txBody>
                  <a:tcPr marL="6350" marR="6350" marT="6350" marB="0" anchor="ctr"/>
                </a:tc>
                <a:tc>
                  <a:txBody>
                    <a:bodyPr/>
                    <a:lstStyle/>
                    <a:p>
                      <a:pPr algn="ctr" fontAlgn="ctr"/>
                      <a:r>
                        <a:rPr lang="en-IN" sz="1600" b="1" u="none" strike="noStrike">
                          <a:solidFill>
                            <a:schemeClr val="tx1"/>
                          </a:solidFill>
                          <a:effectLst/>
                        </a:rPr>
                        <a:t>-5%</a:t>
                      </a:r>
                      <a:endParaRPr lang="en-IN" sz="1600" b="1" i="0" u="none" strike="noStrike">
                        <a:solidFill>
                          <a:schemeClr val="tx1"/>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1477079906"/>
                  </a:ext>
                </a:extLst>
              </a:tr>
              <a:tr h="346645">
                <a:tc>
                  <a:txBody>
                    <a:bodyPr/>
                    <a:lstStyle/>
                    <a:p>
                      <a:pPr algn="ctr" fontAlgn="ctr"/>
                      <a:r>
                        <a:rPr lang="en-IN" sz="1600" b="1" u="none" strike="noStrike" dirty="0">
                          <a:solidFill>
                            <a:schemeClr val="tx1"/>
                          </a:solidFill>
                          <a:effectLst/>
                        </a:rPr>
                        <a:t>INDIA</a:t>
                      </a:r>
                      <a:endParaRPr lang="en-IN" sz="1600" b="1" i="0" u="none" strike="noStrike" dirty="0">
                        <a:solidFill>
                          <a:schemeClr val="tx1"/>
                        </a:solidFill>
                        <a:effectLst/>
                        <a:latin typeface="Arial" panose="020B0604020202020204" pitchFamily="34" charset="0"/>
                      </a:endParaRPr>
                    </a:p>
                  </a:txBody>
                  <a:tcPr marL="6350" marR="6350" marT="6350" marB="0" anchor="ctr">
                    <a:solidFill>
                      <a:schemeClr val="accent3">
                        <a:lumMod val="20000"/>
                        <a:lumOff val="80000"/>
                      </a:schemeClr>
                    </a:solidFill>
                  </a:tcPr>
                </a:tc>
                <a:tc>
                  <a:txBody>
                    <a:bodyPr/>
                    <a:lstStyle/>
                    <a:p>
                      <a:pPr algn="ctr" fontAlgn="ctr"/>
                      <a:r>
                        <a:rPr lang="en-IN" sz="1600" b="1" u="none" strike="noStrike" dirty="0">
                          <a:solidFill>
                            <a:schemeClr val="tx1"/>
                          </a:solidFill>
                          <a:effectLst/>
                        </a:rPr>
                        <a:t>1.20%</a:t>
                      </a:r>
                      <a:endParaRPr lang="en-IN" sz="1600" b="1" i="0" u="none" strike="noStrike" dirty="0">
                        <a:solidFill>
                          <a:schemeClr val="tx1"/>
                        </a:solidFill>
                        <a:effectLst/>
                        <a:latin typeface="Arial" panose="020B0604020202020204" pitchFamily="34" charset="0"/>
                      </a:endParaRPr>
                    </a:p>
                  </a:txBody>
                  <a:tcPr marL="6350" marR="6350" marT="6350" marB="0" anchor="ctr">
                    <a:solidFill>
                      <a:schemeClr val="accent3">
                        <a:lumMod val="20000"/>
                        <a:lumOff val="80000"/>
                      </a:schemeClr>
                    </a:solidFill>
                  </a:tcPr>
                </a:tc>
                <a:tc>
                  <a:txBody>
                    <a:bodyPr/>
                    <a:lstStyle/>
                    <a:p>
                      <a:pPr algn="ctr" fontAlgn="ctr"/>
                      <a:r>
                        <a:rPr lang="en-IN" sz="1600" b="1" u="none" strike="noStrike" dirty="0">
                          <a:solidFill>
                            <a:schemeClr val="tx1"/>
                          </a:solidFill>
                          <a:effectLst/>
                        </a:rPr>
                        <a:t>9%</a:t>
                      </a:r>
                      <a:endParaRPr lang="en-IN" sz="1600" b="1" i="0" u="none" strike="noStrike" dirty="0">
                        <a:solidFill>
                          <a:schemeClr val="tx1"/>
                        </a:solidFill>
                        <a:effectLst/>
                        <a:latin typeface="Arial" panose="020B0604020202020204" pitchFamily="34" charset="0"/>
                      </a:endParaRPr>
                    </a:p>
                  </a:txBody>
                  <a:tcPr marL="6350" marR="6350" marT="6350" marB="0" anchor="ctr">
                    <a:solidFill>
                      <a:schemeClr val="accent3">
                        <a:lumMod val="20000"/>
                        <a:lumOff val="80000"/>
                      </a:schemeClr>
                    </a:solidFill>
                  </a:tcPr>
                </a:tc>
                <a:extLst>
                  <a:ext uri="{0D108BD9-81ED-4DB2-BD59-A6C34878D82A}">
                    <a16:rowId xmlns:a16="http://schemas.microsoft.com/office/drawing/2014/main" val="1422896458"/>
                  </a:ext>
                </a:extLst>
              </a:tr>
              <a:tr h="346645">
                <a:tc>
                  <a:txBody>
                    <a:bodyPr/>
                    <a:lstStyle/>
                    <a:p>
                      <a:pPr algn="ctr" fontAlgn="ctr"/>
                      <a:r>
                        <a:rPr lang="en-IN" sz="1600" b="1" u="none" strike="noStrike">
                          <a:solidFill>
                            <a:schemeClr val="tx1"/>
                          </a:solidFill>
                          <a:effectLst/>
                        </a:rPr>
                        <a:t>ITALY</a:t>
                      </a:r>
                      <a:endParaRPr lang="en-IN" sz="1600" b="1" i="0" u="none" strike="noStrike">
                        <a:solidFill>
                          <a:schemeClr val="tx1"/>
                        </a:solidFill>
                        <a:effectLst/>
                        <a:latin typeface="Arial" panose="020B0604020202020204" pitchFamily="34" charset="0"/>
                      </a:endParaRPr>
                    </a:p>
                  </a:txBody>
                  <a:tcPr marL="6350" marR="6350" marT="6350" marB="0" anchor="ctr"/>
                </a:tc>
                <a:tc>
                  <a:txBody>
                    <a:bodyPr/>
                    <a:lstStyle/>
                    <a:p>
                      <a:pPr algn="ctr" fontAlgn="ctr"/>
                      <a:r>
                        <a:rPr lang="en-IN" sz="1600" b="1" u="none" strike="noStrike">
                          <a:solidFill>
                            <a:schemeClr val="tx1"/>
                          </a:solidFill>
                          <a:effectLst/>
                        </a:rPr>
                        <a:t>1.00%</a:t>
                      </a:r>
                      <a:endParaRPr lang="en-IN" sz="1600" b="1" i="0" u="none" strike="noStrike">
                        <a:solidFill>
                          <a:schemeClr val="tx1"/>
                        </a:solidFill>
                        <a:effectLst/>
                        <a:latin typeface="Arial" panose="020B0604020202020204" pitchFamily="34" charset="0"/>
                      </a:endParaRPr>
                    </a:p>
                  </a:txBody>
                  <a:tcPr marL="6350" marR="6350" marT="6350" marB="0" anchor="ctr"/>
                </a:tc>
                <a:tc>
                  <a:txBody>
                    <a:bodyPr/>
                    <a:lstStyle/>
                    <a:p>
                      <a:pPr algn="ctr" fontAlgn="ctr"/>
                      <a:r>
                        <a:rPr lang="en-IN" sz="1600" b="1" u="none" strike="noStrike" dirty="0">
                          <a:solidFill>
                            <a:schemeClr val="tx1"/>
                          </a:solidFill>
                          <a:effectLst/>
                        </a:rPr>
                        <a:t>5%</a:t>
                      </a:r>
                      <a:endParaRPr lang="en-IN" sz="1600" b="1" i="0" u="none" strike="noStrike" dirty="0">
                        <a:solidFill>
                          <a:schemeClr val="tx1"/>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2680991652"/>
                  </a:ext>
                </a:extLst>
              </a:tr>
              <a:tr h="346645">
                <a:tc>
                  <a:txBody>
                    <a:bodyPr/>
                    <a:lstStyle/>
                    <a:p>
                      <a:pPr algn="ctr">
                        <a:lnSpc>
                          <a:spcPct val="107000"/>
                        </a:lnSpc>
                        <a:spcAft>
                          <a:spcPts val="800"/>
                        </a:spcAft>
                      </a:pPr>
                      <a:r>
                        <a:rPr lang="en-US" sz="16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Top 11 Nations</a:t>
                      </a:r>
                      <a:endParaRPr lang="en-IN" sz="16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chemeClr val="tx1"/>
                    </a:solidFill>
                  </a:tcPr>
                </a:tc>
                <a:tc>
                  <a:txBody>
                    <a:bodyPr/>
                    <a:lstStyle/>
                    <a:p>
                      <a:pPr algn="ctr">
                        <a:lnSpc>
                          <a:spcPct val="107000"/>
                        </a:lnSpc>
                        <a:spcAft>
                          <a:spcPts val="800"/>
                        </a:spcAft>
                      </a:pPr>
                      <a:r>
                        <a:rPr lang="en-US" sz="16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67%</a:t>
                      </a:r>
                      <a:endParaRPr lang="en-IN" sz="16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chemeClr val="tx1"/>
                    </a:solidFill>
                  </a:tcPr>
                </a:tc>
                <a:tc>
                  <a:txBody>
                    <a:bodyPr/>
                    <a:lstStyle/>
                    <a:p>
                      <a:pPr algn="ctr">
                        <a:lnSpc>
                          <a:spcPct val="107000"/>
                        </a:lnSpc>
                        <a:spcAft>
                          <a:spcPts val="800"/>
                        </a:spcAft>
                      </a:pPr>
                      <a:r>
                        <a:rPr lang="en-US" sz="16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6%</a:t>
                      </a:r>
                      <a:endParaRPr lang="en-IN" sz="16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chemeClr val="tx1"/>
                    </a:solidFill>
                  </a:tcPr>
                </a:tc>
                <a:extLst>
                  <a:ext uri="{0D108BD9-81ED-4DB2-BD59-A6C34878D82A}">
                    <a16:rowId xmlns:a16="http://schemas.microsoft.com/office/drawing/2014/main" val="899089935"/>
                  </a:ext>
                </a:extLst>
              </a:tr>
              <a:tr h="346645">
                <a:tc>
                  <a:txBody>
                    <a:bodyPr/>
                    <a:lstStyle/>
                    <a:p>
                      <a:pPr algn="ctr">
                        <a:lnSpc>
                          <a:spcPct val="107000"/>
                        </a:lnSpc>
                        <a:spcAft>
                          <a:spcPts val="800"/>
                        </a:spcAft>
                      </a:pPr>
                      <a:r>
                        <a:rPr lang="en-IN" sz="1600" b="1" kern="0" dirty="0">
                          <a:solidFill>
                            <a:schemeClr val="bg1"/>
                          </a:solidFill>
                          <a:effectLst/>
                        </a:rPr>
                        <a:t>Global Adex in US Bn $</a:t>
                      </a:r>
                      <a:endParaRPr lang="en-IN" sz="16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chemeClr val="tx1"/>
                    </a:solidFill>
                  </a:tcPr>
                </a:tc>
                <a:tc>
                  <a:txBody>
                    <a:bodyPr/>
                    <a:lstStyle/>
                    <a:p>
                      <a:pPr algn="ctr">
                        <a:lnSpc>
                          <a:spcPct val="107000"/>
                        </a:lnSpc>
                        <a:spcAft>
                          <a:spcPts val="800"/>
                        </a:spcAft>
                      </a:pPr>
                      <a:r>
                        <a:rPr lang="en-IN" sz="1600" b="1" kern="0" dirty="0">
                          <a:solidFill>
                            <a:schemeClr val="bg1"/>
                          </a:solidFill>
                          <a:effectLst/>
                        </a:rPr>
                        <a:t>1077</a:t>
                      </a:r>
                      <a:endParaRPr lang="en-IN" sz="16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chemeClr val="tx1"/>
                    </a:solidFill>
                  </a:tcPr>
                </a:tc>
                <a:tc>
                  <a:txBody>
                    <a:bodyPr/>
                    <a:lstStyle/>
                    <a:p>
                      <a:pPr algn="ctr">
                        <a:lnSpc>
                          <a:spcPct val="107000"/>
                        </a:lnSpc>
                        <a:spcAft>
                          <a:spcPts val="800"/>
                        </a:spcAft>
                      </a:pPr>
                      <a:r>
                        <a:rPr lang="en-IN" sz="1600" b="1" kern="0" dirty="0">
                          <a:solidFill>
                            <a:schemeClr val="bg1"/>
                          </a:solidFill>
                          <a:effectLst/>
                        </a:rPr>
                        <a:t>11%</a:t>
                      </a:r>
                      <a:endParaRPr lang="en-IN" sz="16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chemeClr val="tx1"/>
                    </a:solidFill>
                  </a:tcPr>
                </a:tc>
                <a:extLst>
                  <a:ext uri="{0D108BD9-81ED-4DB2-BD59-A6C34878D82A}">
                    <a16:rowId xmlns:a16="http://schemas.microsoft.com/office/drawing/2014/main" val="4254083652"/>
                  </a:ext>
                </a:extLst>
              </a:tr>
            </a:tbl>
          </a:graphicData>
        </a:graphic>
      </p:graphicFrame>
    </p:spTree>
    <p:extLst>
      <p:ext uri="{BB962C8B-B14F-4D97-AF65-F5344CB8AC3E}">
        <p14:creationId xmlns:p14="http://schemas.microsoft.com/office/powerpoint/2010/main" val="38760438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3915</TotalTime>
  <Words>6919</Words>
  <Application>Microsoft Macintosh PowerPoint</Application>
  <PresentationFormat>Widescreen</PresentationFormat>
  <Paragraphs>1124</Paragraphs>
  <Slides>59</Slides>
  <Notes>59</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72" baseType="lpstr">
      <vt:lpstr>Aptos</vt:lpstr>
      <vt:lpstr>Aptos Display</vt:lpstr>
      <vt:lpstr>Aptos Narrow</vt:lpstr>
      <vt:lpstr>Arial</vt:lpstr>
      <vt:lpstr>Arial Narrow</vt:lpstr>
      <vt:lpstr>Bebas Neue</vt:lpstr>
      <vt:lpstr>Calibri</vt:lpstr>
      <vt:lpstr>Symbol</vt:lpstr>
      <vt:lpstr>Times New Roman</vt:lpstr>
      <vt:lpstr>Verdana</vt:lpstr>
      <vt:lpstr>Wingdings</vt:lpstr>
      <vt:lpstr>Office Theme</vt:lpstr>
      <vt:lpstr>Worksheet</vt:lpstr>
      <vt:lpstr>PowerPoint Presentation</vt:lpstr>
      <vt:lpstr> Adex in 2024 grew by 9%  against our earlier forecast of 12% </vt:lpstr>
      <vt:lpstr> </vt:lpstr>
      <vt:lpstr>A significant drop has been observed in terms of TV Advertisers</vt:lpstr>
      <vt:lpstr>H1 contributes to 47% ( LY 43%) Festive Quarter contribution goes down to 28% from 31% LY</vt:lpstr>
      <vt:lpstr>Q1 – 15% Q2 – 22% Q3 and Q4 flat</vt:lpstr>
      <vt:lpstr>YOY Review</vt:lpstr>
      <vt:lpstr>Global Adex in 2024 grew by massive 11% ( LY 6% ) Digital share in Indian adex is at 42%, for Global it is at 75%</vt:lpstr>
      <vt:lpstr>Top 11 Nations in 2024 grew by only 6% Contribute 67% of the Global Adex </vt:lpstr>
      <vt:lpstr>Digital grew by only 14%, slowest in 2 decade  Within Traditional, OOH grown highest with 12%  Print &amp; TV both grew at 5%</vt:lpstr>
      <vt:lpstr>Digital continues to gain share consistently.  Leads by 10 points over TV and is more than 2X of Print</vt:lpstr>
      <vt:lpstr>Share of TV is more than 2X of Global, But Digital is almost Half of Global</vt:lpstr>
      <vt:lpstr>Category Contribution in 2024 (TV + Print + Radio)  FMCG  share drops to 32% from 33%. Ecommerce registers no growth.  </vt:lpstr>
      <vt:lpstr>Boost from Govt spending + Parliamentary elections Rs. 3,300 – 3,500 Crores</vt:lpstr>
      <vt:lpstr>Top Advertisers of India in 2024</vt:lpstr>
      <vt:lpstr>PowerPoint Presentation</vt:lpstr>
      <vt:lpstr>Digital Adex  Slowest Growth in 2 Decades ( Barring Covid Year ) Leads Adex pie with share of 42%</vt:lpstr>
      <vt:lpstr>Digital has grown by 14% taking Digital adex more than 45 K Crores</vt:lpstr>
      <vt:lpstr>India’s digital contribution to total Adex is lowest amongst other nations. China &amp; UK contribution is more than 80% </vt:lpstr>
      <vt:lpstr>Digital advertising in H1 grown by more than 25%   Q4 contributes highest with a share of 30% despite lower growth rate</vt:lpstr>
      <vt:lpstr>Social platforms grew by 21% with a share of 23% in Digital ADEX </vt:lpstr>
      <vt:lpstr>PowerPoint Presentation</vt:lpstr>
      <vt:lpstr>TV Adex grew by 5% </vt:lpstr>
      <vt:lpstr>TV Adex reaches close to 35000 crores in 2024 and is second medium after Digital with a total share of 32% ( LY 33 % )</vt:lpstr>
      <vt:lpstr>Q4 dropped by 13% due to subdue festive demand and absence of major ICC Tournament Q2 grew by 18% mainly on the back of Election &amp; T20 WC</vt:lpstr>
      <vt:lpstr>FMCG grew by just 3% due to inflationary pressure and its share dropped to 46%</vt:lpstr>
      <vt:lpstr>Ad volume on Hindi GECs &amp; Sports put together contributes to only 8% of the overall TV volume but contribute close to 50% of the overall TV Adex revenue   Most Regional genres have demonstrated higher growth rates of 9 to 12% in terms of TV Revenue</vt:lpstr>
      <vt:lpstr>PowerPoint Presentation</vt:lpstr>
      <vt:lpstr>Print Adex grew by 5% despite elections Maintained its share at 19%</vt:lpstr>
      <vt:lpstr>Print crosses Pre Covid Levels after 5 Years to reach more than 20K crores </vt:lpstr>
      <vt:lpstr>Q2 despite being election period contributes lowest share of 21% &amp; Grew by mere 7%</vt:lpstr>
      <vt:lpstr>India and Germany’s Print contribution to total Adex is highest in the world at 19% </vt:lpstr>
      <vt:lpstr>5 Lead Categories contribute 50% Auto is the leader with 14% share Govt &amp; Political spent approx Rs. 1,500 crores</vt:lpstr>
      <vt:lpstr>Hindi newspapers degrow by 2% &amp; English publications grow by 4% Both contribute 64% of total Print Volume</vt:lpstr>
      <vt:lpstr>PowerPoint Presentation</vt:lpstr>
      <vt:lpstr>OOH grows by 12% Maintains its market share of 4%  </vt:lpstr>
      <vt:lpstr>OOH Adex - 2024 / 2023 Maintained its market share of 4%  </vt:lpstr>
      <vt:lpstr>Q2 grows by 16% - Q4 grows at 20%</vt:lpstr>
      <vt:lpstr>Top 5 categories contribute to 67% of total OOH Adex  Real Estate contributes highest with 22% share Govt &amp; Political spends on OOH grew 2X and contribute around 200 Crores</vt:lpstr>
      <vt:lpstr>PowerPoint Presentation</vt:lpstr>
      <vt:lpstr>Radio Adex - 2024 / 2023  Added 200 crores in 2024 and maintained share of 2%</vt:lpstr>
      <vt:lpstr>Radio share of Adex stays constant at 2%</vt:lpstr>
      <vt:lpstr>H2 contributes almost 55% to Radio Adex but at very low growth rates</vt:lpstr>
      <vt:lpstr>Real Estate, FMCG &amp; Auto are main contributors with 38% share Political &amp; Govt spent more than 50 crores in 2024 on Radio</vt:lpstr>
      <vt:lpstr>PowerPoint Presentation</vt:lpstr>
      <vt:lpstr>Cinema Adex - 2024 / 2023 </vt:lpstr>
      <vt:lpstr>Short by 200 crores to reach Pre Covid Levels</vt:lpstr>
      <vt:lpstr>GROWTH  FORECAST  2025</vt:lpstr>
      <vt:lpstr>Indian Adex Forecast to grow 11% Additional 12,000 Crores</vt:lpstr>
      <vt:lpstr>Digital to grow by 17% and Traditional medium once again at a slower rate of 7%</vt:lpstr>
      <vt:lpstr>Why 11%?</vt:lpstr>
      <vt:lpstr>Within Traditional, OOH will grow at higher rate of 12%  Print &amp; TV both to grow at marginal rate of 6-7%</vt:lpstr>
      <vt:lpstr>Digital continues to gain share from TV &amp; Print and inching closer to 45% share</vt:lpstr>
      <vt:lpstr>India vs Global : TV &amp; Print expected to degrow in Global Adex Global Digital Adex expected to further gain share to reach 77%</vt:lpstr>
      <vt:lpstr>OUR ADVICE TO ADVERTISERS  2025</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Darshana Chitnis</dc:creator>
  <cp:lastModifiedBy>Lara Balsara Vajifdar</cp:lastModifiedBy>
  <cp:revision>264</cp:revision>
  <dcterms:created xsi:type="dcterms:W3CDTF">2025-01-07T06:38:50Z</dcterms:created>
  <dcterms:modified xsi:type="dcterms:W3CDTF">2025-02-11T07:40:57Z</dcterms:modified>
</cp:coreProperties>
</file>